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2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AU" sz="3200" spc="-1" strike="noStrike">
              <a:latin typeface="Arial"/>
            </a:endParaRPr>
          </a:p>
        </p:txBody>
      </p:sp>
      <p:sp>
        <p:nvSpPr>
          <p:cNvPr id="2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2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2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2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0"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32"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3"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4"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5"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6"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7"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endParaRPr b="0" lang="en-AU"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AU" sz="3200" spc="-1" strike="noStrike">
              <a:latin typeface="Arial"/>
            </a:endParaRPr>
          </a:p>
        </p:txBody>
      </p:sp>
      <p:sp>
        <p:nvSpPr>
          <p:cNvPr id="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A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1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1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AU" sz="3200" spc="-1" strike="noStrike">
              <a:latin typeface="Arial"/>
            </a:endParaRPr>
          </a:p>
        </p:txBody>
      </p:sp>
      <p:sp>
        <p:nvSpPr>
          <p:cNvPr id="1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1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AU" sz="3200" spc="-1" strike="noStrike">
              <a:latin typeface="Arial"/>
            </a:endParaRPr>
          </a:p>
        </p:txBody>
      </p:sp>
      <p:sp>
        <p:nvSpPr>
          <p:cNvPr id="1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18"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2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2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22"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r>
              <a:rPr b="0" lang="en-AU" sz="4400" spc="-1" strike="noStrike">
                <a:latin typeface="Arial"/>
              </a:rPr>
              <a:t>Click to edit the title text format</a:t>
            </a:r>
            <a:endParaRPr b="0" lang="en-AU"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xml"/>
</Relationships>
</file>

<file path=ppt/slides/_rels/slide47.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xml"/>
</Relationships>
</file>

<file path=ppt/slides/_rels/slide48.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0.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TextShape 1"/>
          <p:cNvSpPr/>
          <p:nvPr/>
        </p:nvSpPr>
        <p:spPr>
          <a:xfrm>
            <a:off x="4287960" y="900000"/>
            <a:ext cx="4711680" cy="7135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r>
              <a:rPr b="0" i="1" lang="en-AU" sz="3200" spc="-1" strike="noStrike">
                <a:solidFill>
                  <a:srgbClr val="000000"/>
                </a:solidFill>
                <a:latin typeface="Calibri"/>
                <a:ea typeface="DejaVu Sans"/>
              </a:rPr>
              <a:t>Applied Computing Slideshows</a:t>
            </a:r>
            <a:endParaRPr b="0" lang="en-AU" sz="3200" spc="-1" strike="noStrike">
              <a:latin typeface="Arial"/>
            </a:endParaRPr>
          </a:p>
          <a:p>
            <a:pPr algn="r">
              <a:lnSpc>
                <a:spcPct val="100000"/>
              </a:lnSpc>
            </a:pPr>
            <a:r>
              <a:rPr b="0" i="1" lang="en-AU" sz="3200" spc="-1" strike="noStrike">
                <a:solidFill>
                  <a:srgbClr val="000000"/>
                </a:solidFill>
                <a:latin typeface="Calibri"/>
                <a:ea typeface="DejaVu Sans"/>
              </a:rPr>
              <a:t>by Mark Kelly</a:t>
            </a:r>
            <a:endParaRPr b="0" lang="en-AU" sz="3200" spc="-1" strike="noStrike">
              <a:latin typeface="Arial"/>
            </a:endParaRPr>
          </a:p>
          <a:p>
            <a:pPr algn="r">
              <a:lnSpc>
                <a:spcPct val="100000"/>
              </a:lnSpc>
            </a:pPr>
            <a:r>
              <a:rPr b="0" i="1" lang="en-AU" sz="3200" spc="-1" strike="noStrike">
                <a:solidFill>
                  <a:srgbClr val="000000"/>
                </a:solidFill>
                <a:latin typeface="Calibri"/>
                <a:ea typeface="DejaVu Sans"/>
              </a:rPr>
              <a:t>vcedata.com</a:t>
            </a:r>
            <a:endParaRPr b="0" lang="en-AU" sz="3200" spc="-1" strike="noStrike">
              <a:latin typeface="Arial"/>
            </a:endParaRPr>
          </a:p>
          <a:p>
            <a:pPr algn="r">
              <a:lnSpc>
                <a:spcPct val="100000"/>
              </a:lnSpc>
            </a:pPr>
            <a:r>
              <a:rPr b="0" i="1" lang="en-AU" sz="3200" spc="-1" strike="noStrike">
                <a:solidFill>
                  <a:srgbClr val="000000"/>
                </a:solidFill>
                <a:latin typeface="Calibri"/>
                <a:ea typeface="DejaVu Sans"/>
              </a:rPr>
              <a:t>mark@vcedata.com</a:t>
            </a:r>
            <a:endParaRPr b="0" lang="en-AU" sz="3200" spc="-1" strike="noStrike">
              <a:latin typeface="Arial"/>
            </a:endParaRPr>
          </a:p>
        </p:txBody>
      </p:sp>
      <p:sp>
        <p:nvSpPr>
          <p:cNvPr id="39" name="CustomShape 3"/>
          <p:cNvSpPr/>
          <p:nvPr/>
        </p:nvSpPr>
        <p:spPr>
          <a:xfrm>
            <a:off x="180000" y="3060000"/>
            <a:ext cx="5112360" cy="21438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ctr">
            <a:noAutofit/>
          </a:bodyPr>
          <a:p>
            <a:pPr>
              <a:lnSpc>
                <a:spcPct val="80000"/>
              </a:lnSpc>
            </a:pPr>
            <a:r>
              <a:rPr b="0" i="1" lang="en-AU" sz="6600" spc="-1" strike="noStrike">
                <a:solidFill>
                  <a:srgbClr val="000000"/>
                </a:solidFill>
                <a:latin typeface="Calibri"/>
                <a:ea typeface="DejaVu Sans"/>
              </a:rPr>
              <a:t>Database </a:t>
            </a:r>
            <a:endParaRPr b="0" lang="en-AU" sz="6600" spc="-1" strike="noStrike">
              <a:latin typeface="Arial"/>
            </a:endParaRPr>
          </a:p>
          <a:p>
            <a:pPr>
              <a:lnSpc>
                <a:spcPct val="80000"/>
              </a:lnSpc>
            </a:pPr>
            <a:r>
              <a:rPr b="0" i="1" lang="en-AU" sz="6600" spc="-1" strike="noStrike">
                <a:solidFill>
                  <a:srgbClr val="000000"/>
                </a:solidFill>
                <a:latin typeface="Calibri"/>
                <a:ea typeface="DejaVu Sans"/>
              </a:rPr>
              <a:t>Normalisation</a:t>
            </a:r>
            <a:endParaRPr b="0" lang="en-AU" sz="6600" spc="-1" strike="noStrike">
              <a:latin typeface="Arial"/>
            </a:endParaRPr>
          </a:p>
        </p:txBody>
      </p:sp>
      <p:pic>
        <p:nvPicPr>
          <p:cNvPr id="40" name="Picture 5" descr=""/>
          <p:cNvPicPr/>
          <p:nvPr/>
        </p:nvPicPr>
        <p:blipFill>
          <a:blip r:embed="rId1"/>
          <a:stretch/>
        </p:blipFill>
        <p:spPr>
          <a:xfrm>
            <a:off x="5334120" y="3048120"/>
            <a:ext cx="3809160" cy="380916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TextShape 1"/>
          <p:cNvSpPr/>
          <p:nvPr/>
        </p:nvSpPr>
        <p:spPr>
          <a:xfrm>
            <a:off x="324000" y="18864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4400" spc="-1" strike="noStrike">
                <a:solidFill>
                  <a:srgbClr val="000000"/>
                </a:solidFill>
                <a:latin typeface="Calibri"/>
                <a:ea typeface="DejaVu Sans"/>
              </a:rPr>
              <a:t>Things NF1 wants</a:t>
            </a:r>
            <a:endParaRPr b="0" lang="en-AU" sz="4400" spc="-1" strike="noStrike">
              <a:latin typeface="Arial"/>
            </a:endParaRPr>
          </a:p>
        </p:txBody>
      </p:sp>
      <p:sp>
        <p:nvSpPr>
          <p:cNvPr id="59" name="TextShape 2"/>
          <p:cNvSpPr/>
          <p:nvPr/>
        </p:nvSpPr>
        <p:spPr>
          <a:xfrm>
            <a:off x="457200" y="1600200"/>
            <a:ext cx="8228880" cy="4525200"/>
          </a:xfrm>
          <a:prstGeom prst="rect">
            <a:avLst/>
          </a:prstGeom>
          <a:noFill/>
          <a:ln w="0">
            <a:noFill/>
          </a:ln>
        </p:spPr>
        <p:style>
          <a:lnRef idx="0"/>
          <a:fillRef idx="0"/>
          <a:effectRef idx="0"/>
          <a:fontRef idx="minor"/>
        </p:style>
        <p:txBody>
          <a:bodyPr lIns="90000" rIns="90000" tIns="45000" bIns="45000" anchor="t">
            <a:noAutofit/>
          </a:bodyPr>
          <a:p>
            <a:pPr marL="342720" indent="-342720">
              <a:lnSpc>
                <a:spcPct val="100000"/>
              </a:lnSpc>
              <a:buClr>
                <a:srgbClr val="000000"/>
              </a:buClr>
              <a:buFont typeface="Arial"/>
              <a:buChar char="•"/>
            </a:pPr>
            <a:r>
              <a:rPr b="0" lang="en-AU" sz="3200" spc="-1" strike="noStrike">
                <a:solidFill>
                  <a:srgbClr val="000000"/>
                </a:solidFill>
                <a:latin typeface="Calibri"/>
                <a:ea typeface="DejaVu Sans"/>
              </a:rPr>
              <a:t>Each field entry can only contain </a:t>
            </a:r>
            <a:r>
              <a:rPr b="1" lang="en-AU" sz="3200" spc="-1" strike="noStrike">
                <a:solidFill>
                  <a:srgbClr val="000000"/>
                </a:solidFill>
                <a:latin typeface="Calibri"/>
                <a:ea typeface="DejaVu Sans"/>
              </a:rPr>
              <a:t>one</a:t>
            </a:r>
            <a:r>
              <a:rPr b="0" lang="en-AU" sz="3200" spc="-1" strike="noStrike">
                <a:solidFill>
                  <a:srgbClr val="000000"/>
                </a:solidFill>
                <a:latin typeface="Calibri"/>
                <a:ea typeface="DejaVu Sans"/>
              </a:rPr>
              <a:t> piece of data.</a:t>
            </a:r>
            <a:endParaRPr b="0" lang="en-AU" sz="3200" spc="-1" strike="noStrike">
              <a:latin typeface="Arial"/>
            </a:endParaRPr>
          </a:p>
          <a:p>
            <a:pPr marL="342720" indent="-342720">
              <a:lnSpc>
                <a:spcPct val="100000"/>
              </a:lnSpc>
              <a:buClr>
                <a:srgbClr val="000000"/>
              </a:buClr>
              <a:buFont typeface="Arial"/>
              <a:buChar char="•"/>
            </a:pPr>
            <a:r>
              <a:rPr b="0" lang="en-AU" sz="3200" spc="-1" strike="noStrike">
                <a:solidFill>
                  <a:srgbClr val="000000"/>
                </a:solidFill>
                <a:latin typeface="Calibri"/>
                <a:ea typeface="DejaVu Sans"/>
              </a:rPr>
              <a:t>E.g. A phone number field with more than one phone number entered for a person</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TextShape 1"/>
          <p:cNvSpPr/>
          <p:nvPr/>
        </p:nvSpPr>
        <p:spPr>
          <a:xfrm>
            <a:off x="324000" y="18864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4400" spc="-1" strike="noStrike">
                <a:solidFill>
                  <a:srgbClr val="000000"/>
                </a:solidFill>
                <a:latin typeface="Calibri"/>
                <a:ea typeface="DejaVu Sans"/>
              </a:rPr>
              <a:t>Things NF1 wants</a:t>
            </a:r>
            <a:endParaRPr b="0" lang="en-AU" sz="4400" spc="-1" strike="noStrike">
              <a:latin typeface="Arial"/>
            </a:endParaRPr>
          </a:p>
        </p:txBody>
      </p:sp>
      <p:sp>
        <p:nvSpPr>
          <p:cNvPr id="61" name="TextShape 2"/>
          <p:cNvSpPr/>
          <p:nvPr/>
        </p:nvSpPr>
        <p:spPr>
          <a:xfrm>
            <a:off x="457200" y="1600200"/>
            <a:ext cx="8228880" cy="4525200"/>
          </a:xfrm>
          <a:prstGeom prst="rect">
            <a:avLst/>
          </a:prstGeom>
          <a:noFill/>
          <a:ln w="0">
            <a:noFill/>
          </a:ln>
        </p:spPr>
        <p:style>
          <a:lnRef idx="0"/>
          <a:fillRef idx="0"/>
          <a:effectRef idx="0"/>
          <a:fontRef idx="minor"/>
        </p:style>
        <p:txBody>
          <a:bodyPr lIns="90000" rIns="90000" tIns="45000" bIns="45000" anchor="t">
            <a:noAutofit/>
          </a:bodyPr>
          <a:p>
            <a:pPr marL="342720" indent="-342720">
              <a:lnSpc>
                <a:spcPct val="100000"/>
              </a:lnSpc>
              <a:buClr>
                <a:srgbClr val="000000"/>
              </a:buClr>
              <a:buFont typeface="Arial"/>
              <a:buChar char="•"/>
            </a:pPr>
            <a:r>
              <a:rPr b="0" i="1" lang="en-AU" sz="3200" spc="-1" strike="noStrike">
                <a:solidFill>
                  <a:srgbClr val="000000"/>
                </a:solidFill>
                <a:latin typeface="Calibri"/>
                <a:ea typeface="DejaVu Sans"/>
              </a:rPr>
              <a:t>Each field entry can only contain </a:t>
            </a:r>
            <a:r>
              <a:rPr b="1" i="1" lang="en-AU" sz="3200" spc="-1" strike="noStrike">
                <a:solidFill>
                  <a:srgbClr val="000000"/>
                </a:solidFill>
                <a:latin typeface="Calibri"/>
                <a:ea typeface="DejaVu Sans"/>
              </a:rPr>
              <a:t>one</a:t>
            </a:r>
            <a:r>
              <a:rPr b="0" i="1" lang="en-AU" sz="3200" spc="-1" strike="noStrike">
                <a:solidFill>
                  <a:srgbClr val="000000"/>
                </a:solidFill>
                <a:latin typeface="Calibri"/>
                <a:ea typeface="DejaVu Sans"/>
              </a:rPr>
              <a:t> piece of data.  </a:t>
            </a:r>
            <a:endParaRPr b="0" lang="en-AU" sz="3200" spc="-1" strike="noStrike">
              <a:latin typeface="Arial"/>
            </a:endParaRPr>
          </a:p>
          <a:p>
            <a:pPr marL="342720" indent="-342720">
              <a:lnSpc>
                <a:spcPct val="100000"/>
              </a:lnSpc>
              <a:buClr>
                <a:srgbClr val="000000"/>
              </a:buClr>
              <a:buFont typeface="Arial"/>
              <a:buChar char="•"/>
            </a:pPr>
            <a:r>
              <a:rPr b="1" lang="en-AU" sz="3200" spc="-1" strike="noStrike">
                <a:solidFill>
                  <a:srgbClr val="000000"/>
                </a:solidFill>
                <a:latin typeface="Calibri"/>
                <a:ea typeface="DejaVu Sans"/>
              </a:rPr>
              <a:t>Why?</a:t>
            </a:r>
            <a:endParaRPr b="0" lang="en-AU" sz="3200" spc="-1" strike="noStrike">
              <a:latin typeface="Arial"/>
            </a:endParaRPr>
          </a:p>
          <a:p>
            <a:pPr marL="342720" indent="-342720">
              <a:lnSpc>
                <a:spcPct val="100000"/>
              </a:lnSpc>
              <a:buClr>
                <a:srgbClr val="000000"/>
              </a:buClr>
              <a:buFont typeface="Arial"/>
              <a:buChar char="•"/>
            </a:pPr>
            <a:r>
              <a:rPr b="0" lang="en-AU" sz="3200" spc="-1" strike="noStrike">
                <a:solidFill>
                  <a:srgbClr val="000000"/>
                </a:solidFill>
                <a:latin typeface="Calibri"/>
                <a:ea typeface="DejaVu Sans"/>
              </a:rPr>
              <a:t>You cannot easily access the data embedded in the single field (e.g. grab a postcode)</a:t>
            </a:r>
            <a:endParaRPr b="0" lang="en-AU" sz="3200" spc="-1" strike="noStrike">
              <a:latin typeface="Arial"/>
            </a:endParaRPr>
          </a:p>
          <a:p>
            <a:pPr marL="342720" indent="-342720">
              <a:lnSpc>
                <a:spcPct val="100000"/>
              </a:lnSpc>
              <a:buClr>
                <a:srgbClr val="000000"/>
              </a:buClr>
              <a:buFont typeface="Arial"/>
              <a:buChar char="•"/>
            </a:pPr>
            <a:r>
              <a:rPr b="0" lang="en-AU" sz="3200" spc="-1" strike="noStrike">
                <a:solidFill>
                  <a:srgbClr val="000000"/>
                </a:solidFill>
                <a:latin typeface="Calibri"/>
                <a:ea typeface="DejaVu Sans"/>
              </a:rPr>
              <a:t>You can’t use embedded data for sorting</a:t>
            </a:r>
            <a:endParaRPr b="0" lang="en-AU" sz="3200" spc="-1" strike="noStrike">
              <a:latin typeface="Arial"/>
            </a:endParaRPr>
          </a:p>
          <a:p>
            <a:pPr marL="342720" indent="-342720">
              <a:lnSpc>
                <a:spcPct val="100000"/>
              </a:lnSpc>
              <a:buClr>
                <a:srgbClr val="000000"/>
              </a:buClr>
              <a:buFont typeface="Arial"/>
              <a:buChar char="•"/>
            </a:pPr>
            <a:r>
              <a:rPr b="0" lang="en-AU" sz="3200" spc="-1" strike="noStrike">
                <a:solidFill>
                  <a:srgbClr val="000000"/>
                </a:solidFill>
                <a:latin typeface="Calibri"/>
                <a:ea typeface="DejaVu Sans"/>
              </a:rPr>
              <a:t>You can’t use data like “2kg” as a number for calculations, sorting, summaries etc.</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TextShape 1"/>
          <p:cNvSpPr/>
          <p:nvPr/>
        </p:nvSpPr>
        <p:spPr>
          <a:xfrm>
            <a:off x="457200" y="27432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4400" spc="-1" strike="noStrike">
                <a:solidFill>
                  <a:srgbClr val="000000"/>
                </a:solidFill>
                <a:latin typeface="Calibri"/>
                <a:ea typeface="DejaVu Sans"/>
              </a:rPr>
              <a:t>Your turn… repair this!</a:t>
            </a:r>
            <a:endParaRPr b="0" lang="en-AU" sz="4400" spc="-1" strike="noStrike">
              <a:latin typeface="Arial"/>
            </a:endParaRPr>
          </a:p>
        </p:txBody>
      </p:sp>
      <p:graphicFrame>
        <p:nvGraphicFramePr>
          <p:cNvPr id="63" name="Table 2"/>
          <p:cNvGraphicFramePr/>
          <p:nvPr/>
        </p:nvGraphicFramePr>
        <p:xfrm>
          <a:off x="1763640" y="1916280"/>
          <a:ext cx="3528720" cy="1483920"/>
        </p:xfrm>
        <a:graphic>
          <a:graphicData uri="http://schemas.openxmlformats.org/drawingml/2006/table">
            <a:tbl>
              <a:tblPr/>
              <a:tblGrid>
                <a:gridCol w="1765440"/>
                <a:gridCol w="1763640"/>
              </a:tblGrid>
              <a:tr h="371160">
                <a:tc>
                  <a:txBody>
                    <a:bodyPr anchor="t">
                      <a:noAutofit/>
                    </a:bodyPr>
                    <a:p>
                      <a:pPr>
                        <a:lnSpc>
                          <a:spcPct val="100000"/>
                        </a:lnSpc>
                      </a:pPr>
                      <a:r>
                        <a:rPr b="1" lang="en-AU" sz="1800" spc="-1" strike="noStrike">
                          <a:solidFill>
                            <a:srgbClr val="ffffff"/>
                          </a:solidFill>
                          <a:latin typeface="Calibri"/>
                          <a:ea typeface="DejaVu Sans"/>
                        </a:rPr>
                        <a:t>Customer ID</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18720">
                      <a:solidFill>
                        <a:srgbClr val="ffffff"/>
                      </a:solidFill>
                    </a:lnB>
                    <a:solidFill>
                      <a:srgbClr val="4f81bd"/>
                    </a:solidFill>
                  </a:tcPr>
                </a:tc>
                <a:tc>
                  <a:txBody>
                    <a:bodyPr anchor="t">
                      <a:noAutofit/>
                    </a:bodyPr>
                    <a:p>
                      <a:pPr>
                        <a:lnSpc>
                          <a:spcPct val="100000"/>
                        </a:lnSpc>
                      </a:pPr>
                      <a:r>
                        <a:rPr b="1" lang="en-AU" sz="1800" spc="-1" strike="noStrike">
                          <a:solidFill>
                            <a:srgbClr val="ffffff"/>
                          </a:solidFill>
                          <a:latin typeface="Calibri"/>
                          <a:ea typeface="DejaVu Sans"/>
                        </a:rPr>
                        <a:t>Name</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18720">
                      <a:solidFill>
                        <a:srgbClr val="ffffff"/>
                      </a:solidFill>
                    </a:lnB>
                    <a:solidFill>
                      <a:srgbClr val="4f81bd"/>
                    </a:solidFill>
                  </a:tcPr>
                </a:tc>
              </a:tr>
              <a:tr h="371520">
                <a:tc>
                  <a:txBody>
                    <a:bodyPr anchor="t">
                      <a:noAutofit/>
                    </a:bodyPr>
                    <a:p>
                      <a:pPr>
                        <a:lnSpc>
                          <a:spcPct val="100000"/>
                        </a:lnSpc>
                      </a:pPr>
                      <a:r>
                        <a:rPr b="0" lang="en-AU" sz="1800" spc="-1" strike="noStrike">
                          <a:solidFill>
                            <a:srgbClr val="000000"/>
                          </a:solidFill>
                          <a:latin typeface="Calibri"/>
                          <a:ea typeface="DejaVu Sans"/>
                        </a:rPr>
                        <a:t>111</a:t>
                      </a:r>
                      <a:endParaRPr b="0" lang="en-AU" sz="1800" spc="-1" strike="noStrike">
                        <a:latin typeface="Arial"/>
                      </a:endParaRPr>
                    </a:p>
                  </a:txBody>
                  <a:tcPr anchor="t" marL="91440" marR="91440">
                    <a:lnL w="5760">
                      <a:solidFill>
                        <a:srgbClr val="ffffff"/>
                      </a:solidFill>
                    </a:lnL>
                    <a:lnR w="5760">
                      <a:solidFill>
                        <a:srgbClr val="ffffff"/>
                      </a:solidFill>
                    </a:lnR>
                    <a:lnT w="18720">
                      <a:solidFill>
                        <a:srgbClr val="ffffff"/>
                      </a:solidFill>
                    </a:lnT>
                    <a:lnB w="5760">
                      <a:solidFill>
                        <a:srgbClr val="ffffff"/>
                      </a:solidFill>
                    </a:lnB>
                    <a:solidFill>
                      <a:srgbClr val="d0d8e8"/>
                    </a:solidFill>
                  </a:tcPr>
                </a:tc>
                <a:tc>
                  <a:txBody>
                    <a:bodyPr anchor="t">
                      <a:noAutofit/>
                    </a:bodyPr>
                    <a:p>
                      <a:pPr>
                        <a:lnSpc>
                          <a:spcPct val="100000"/>
                        </a:lnSpc>
                      </a:pPr>
                      <a:r>
                        <a:rPr b="0" lang="en-AU" sz="1800" spc="-1" strike="noStrike">
                          <a:solidFill>
                            <a:srgbClr val="000000"/>
                          </a:solidFill>
                          <a:latin typeface="Calibri"/>
                          <a:ea typeface="DejaVu Sans"/>
                        </a:rPr>
                        <a:t>Fred Smith</a:t>
                      </a:r>
                      <a:endParaRPr b="0" lang="en-AU" sz="1800" spc="-1" strike="noStrike">
                        <a:latin typeface="Arial"/>
                      </a:endParaRPr>
                    </a:p>
                  </a:txBody>
                  <a:tcPr anchor="t" marL="91440" marR="91440">
                    <a:lnL w="5760">
                      <a:solidFill>
                        <a:srgbClr val="ffffff"/>
                      </a:solidFill>
                    </a:lnL>
                    <a:lnR w="5760">
                      <a:solidFill>
                        <a:srgbClr val="ffffff"/>
                      </a:solidFill>
                    </a:lnR>
                    <a:lnT w="18720">
                      <a:solidFill>
                        <a:srgbClr val="ffffff"/>
                      </a:solidFill>
                    </a:lnT>
                    <a:lnB w="5760">
                      <a:solidFill>
                        <a:srgbClr val="ffffff"/>
                      </a:solidFill>
                    </a:lnB>
                    <a:solidFill>
                      <a:srgbClr val="d0d8e8"/>
                    </a:solidFill>
                  </a:tcPr>
                </a:tc>
              </a:tr>
              <a:tr h="370080">
                <a:tc>
                  <a:txBody>
                    <a:bodyPr anchor="t">
                      <a:noAutofit/>
                    </a:bodyPr>
                    <a:p>
                      <a:pPr>
                        <a:lnSpc>
                          <a:spcPct val="100000"/>
                        </a:lnSpc>
                      </a:pPr>
                      <a:r>
                        <a:rPr b="0" lang="en-AU" sz="1800" spc="-1" strike="noStrike">
                          <a:solidFill>
                            <a:srgbClr val="000000"/>
                          </a:solidFill>
                          <a:latin typeface="Calibri"/>
                          <a:ea typeface="DejaVu Sans"/>
                        </a:rPr>
                        <a:t>222</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c>
                  <a:txBody>
                    <a:bodyPr anchor="t">
                      <a:noAutofit/>
                    </a:bodyPr>
                    <a:p>
                      <a:pPr>
                        <a:lnSpc>
                          <a:spcPct val="100000"/>
                        </a:lnSpc>
                      </a:pPr>
                      <a:r>
                        <a:rPr b="0" lang="en-AU" sz="1800" spc="-1" strike="noStrike">
                          <a:solidFill>
                            <a:srgbClr val="000000"/>
                          </a:solidFill>
                          <a:latin typeface="Calibri"/>
                          <a:ea typeface="DejaVu Sans"/>
                        </a:rPr>
                        <a:t>Mary Jones</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r>
              <a:tr h="371520">
                <a:tc>
                  <a:txBody>
                    <a:bodyPr anchor="t">
                      <a:noAutofit/>
                    </a:bodyPr>
                    <a:p>
                      <a:pPr>
                        <a:lnSpc>
                          <a:spcPct val="100000"/>
                        </a:lnSpc>
                      </a:pPr>
                      <a:r>
                        <a:rPr b="0" lang="en-AU" sz="1800" spc="-1" strike="noStrike">
                          <a:solidFill>
                            <a:srgbClr val="000000"/>
                          </a:solidFill>
                          <a:latin typeface="Calibri"/>
                          <a:ea typeface="DejaVu Sans"/>
                        </a:rPr>
                        <a:t>333</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c>
                  <a:txBody>
                    <a:bodyPr anchor="t">
                      <a:noAutofit/>
                    </a:bodyPr>
                    <a:p>
                      <a:pPr>
                        <a:lnSpc>
                          <a:spcPct val="100000"/>
                        </a:lnSpc>
                      </a:pPr>
                      <a:r>
                        <a:rPr b="0" lang="en-AU" sz="1800" spc="-1" strike="noStrike">
                          <a:solidFill>
                            <a:srgbClr val="000000"/>
                          </a:solidFill>
                          <a:latin typeface="Calibri"/>
                          <a:ea typeface="DejaVu Sans"/>
                        </a:rPr>
                        <a:t>Tim Blogs</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r>
            </a:tbl>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TextShape 1"/>
          <p:cNvSpPr/>
          <p:nvPr/>
        </p:nvSpPr>
        <p:spPr>
          <a:xfrm>
            <a:off x="457200" y="27432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4400" spc="-1" strike="noStrike">
                <a:solidFill>
                  <a:srgbClr val="000000"/>
                </a:solidFill>
                <a:latin typeface="Calibri"/>
                <a:ea typeface="DejaVu Sans"/>
              </a:rPr>
              <a:t>Repaired!</a:t>
            </a:r>
            <a:endParaRPr b="0" lang="en-AU" sz="4400" spc="-1" strike="noStrike">
              <a:latin typeface="Arial"/>
            </a:endParaRPr>
          </a:p>
        </p:txBody>
      </p:sp>
      <p:graphicFrame>
        <p:nvGraphicFramePr>
          <p:cNvPr id="65" name="Table 2"/>
          <p:cNvGraphicFramePr/>
          <p:nvPr/>
        </p:nvGraphicFramePr>
        <p:xfrm>
          <a:off x="1763640" y="1916280"/>
          <a:ext cx="5292360" cy="1483920"/>
        </p:xfrm>
        <a:graphic>
          <a:graphicData uri="http://schemas.openxmlformats.org/drawingml/2006/table">
            <a:tbl>
              <a:tblPr/>
              <a:tblGrid>
                <a:gridCol w="1763640"/>
                <a:gridCol w="1765440"/>
                <a:gridCol w="1763640"/>
              </a:tblGrid>
              <a:tr h="371160">
                <a:tc>
                  <a:txBody>
                    <a:bodyPr anchor="t">
                      <a:noAutofit/>
                    </a:bodyPr>
                    <a:p>
                      <a:pPr>
                        <a:lnSpc>
                          <a:spcPct val="100000"/>
                        </a:lnSpc>
                      </a:pPr>
                      <a:r>
                        <a:rPr b="1" lang="en-AU" sz="1800" spc="-1" strike="noStrike">
                          <a:solidFill>
                            <a:srgbClr val="ffffff"/>
                          </a:solidFill>
                          <a:latin typeface="Calibri"/>
                          <a:ea typeface="DejaVu Sans"/>
                        </a:rPr>
                        <a:t>Customer ID</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18720">
                      <a:solidFill>
                        <a:srgbClr val="ffffff"/>
                      </a:solidFill>
                    </a:lnB>
                    <a:solidFill>
                      <a:srgbClr val="4f81bd"/>
                    </a:solidFill>
                  </a:tcPr>
                </a:tc>
                <a:tc>
                  <a:txBody>
                    <a:bodyPr anchor="t">
                      <a:noAutofit/>
                    </a:bodyPr>
                    <a:p>
                      <a:pPr>
                        <a:lnSpc>
                          <a:spcPct val="100000"/>
                        </a:lnSpc>
                      </a:pPr>
                      <a:r>
                        <a:rPr b="1" lang="en-AU" sz="1800" spc="-1" strike="noStrike">
                          <a:solidFill>
                            <a:srgbClr val="ffffff"/>
                          </a:solidFill>
                          <a:latin typeface="Calibri"/>
                          <a:ea typeface="DejaVu Sans"/>
                        </a:rPr>
                        <a:t>FirstName</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18720">
                      <a:solidFill>
                        <a:srgbClr val="ffffff"/>
                      </a:solidFill>
                    </a:lnB>
                    <a:solidFill>
                      <a:srgbClr val="4f81bd"/>
                    </a:solidFill>
                  </a:tcPr>
                </a:tc>
                <a:tc>
                  <a:txBody>
                    <a:bodyPr anchor="t">
                      <a:noAutofit/>
                    </a:bodyPr>
                    <a:p>
                      <a:pPr>
                        <a:lnSpc>
                          <a:spcPct val="100000"/>
                        </a:lnSpc>
                      </a:pPr>
                      <a:r>
                        <a:rPr b="1" lang="en-AU" sz="1800" spc="-1" strike="noStrike">
                          <a:solidFill>
                            <a:srgbClr val="ffffff"/>
                          </a:solidFill>
                          <a:latin typeface="Calibri"/>
                          <a:ea typeface="DejaVu Sans"/>
                        </a:rPr>
                        <a:t>Surname</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18720">
                      <a:solidFill>
                        <a:srgbClr val="ffffff"/>
                      </a:solidFill>
                    </a:lnB>
                    <a:solidFill>
                      <a:srgbClr val="4f81bd"/>
                    </a:solidFill>
                  </a:tcPr>
                </a:tc>
              </a:tr>
              <a:tr h="371520">
                <a:tc>
                  <a:txBody>
                    <a:bodyPr anchor="t">
                      <a:noAutofit/>
                    </a:bodyPr>
                    <a:p>
                      <a:pPr>
                        <a:lnSpc>
                          <a:spcPct val="100000"/>
                        </a:lnSpc>
                      </a:pPr>
                      <a:r>
                        <a:rPr b="0" lang="en-AU" sz="1800" spc="-1" strike="noStrike">
                          <a:solidFill>
                            <a:srgbClr val="000000"/>
                          </a:solidFill>
                          <a:latin typeface="Calibri"/>
                          <a:ea typeface="DejaVu Sans"/>
                        </a:rPr>
                        <a:t>111</a:t>
                      </a:r>
                      <a:endParaRPr b="0" lang="en-AU" sz="1800" spc="-1" strike="noStrike">
                        <a:latin typeface="Arial"/>
                      </a:endParaRPr>
                    </a:p>
                  </a:txBody>
                  <a:tcPr anchor="t" marL="91440" marR="91440">
                    <a:lnL w="5760">
                      <a:solidFill>
                        <a:srgbClr val="ffffff"/>
                      </a:solidFill>
                    </a:lnL>
                    <a:lnR w="5760">
                      <a:solidFill>
                        <a:srgbClr val="ffffff"/>
                      </a:solidFill>
                    </a:lnR>
                    <a:lnT w="18720">
                      <a:solidFill>
                        <a:srgbClr val="ffffff"/>
                      </a:solidFill>
                    </a:lnT>
                    <a:lnB w="5760">
                      <a:solidFill>
                        <a:srgbClr val="ffffff"/>
                      </a:solidFill>
                    </a:lnB>
                    <a:solidFill>
                      <a:srgbClr val="d0d8e8"/>
                    </a:solidFill>
                  </a:tcPr>
                </a:tc>
                <a:tc>
                  <a:txBody>
                    <a:bodyPr anchor="t">
                      <a:noAutofit/>
                    </a:bodyPr>
                    <a:p>
                      <a:pPr>
                        <a:lnSpc>
                          <a:spcPct val="100000"/>
                        </a:lnSpc>
                      </a:pPr>
                      <a:r>
                        <a:rPr b="0" lang="en-AU" sz="1800" spc="-1" strike="noStrike">
                          <a:solidFill>
                            <a:srgbClr val="000000"/>
                          </a:solidFill>
                          <a:latin typeface="Calibri"/>
                          <a:ea typeface="DejaVu Sans"/>
                        </a:rPr>
                        <a:t>Fred</a:t>
                      </a:r>
                      <a:endParaRPr b="0" lang="en-AU" sz="1800" spc="-1" strike="noStrike">
                        <a:latin typeface="Arial"/>
                      </a:endParaRPr>
                    </a:p>
                  </a:txBody>
                  <a:tcPr anchor="t" marL="91440" marR="91440">
                    <a:lnL w="5760">
                      <a:solidFill>
                        <a:srgbClr val="ffffff"/>
                      </a:solidFill>
                    </a:lnL>
                    <a:lnR w="5760">
                      <a:solidFill>
                        <a:srgbClr val="ffffff"/>
                      </a:solidFill>
                    </a:lnR>
                    <a:lnT w="18720">
                      <a:solidFill>
                        <a:srgbClr val="ffffff"/>
                      </a:solidFill>
                    </a:lnT>
                    <a:lnB w="5760">
                      <a:solidFill>
                        <a:srgbClr val="ffffff"/>
                      </a:solidFill>
                    </a:lnB>
                    <a:solidFill>
                      <a:srgbClr val="d0d8e8"/>
                    </a:solidFill>
                  </a:tcPr>
                </a:tc>
                <a:tc>
                  <a:txBody>
                    <a:bodyPr anchor="t">
                      <a:noAutofit/>
                    </a:bodyPr>
                    <a:p>
                      <a:pPr>
                        <a:lnSpc>
                          <a:spcPct val="100000"/>
                        </a:lnSpc>
                      </a:pPr>
                      <a:r>
                        <a:rPr b="0" lang="en-AU" sz="1800" spc="-1" strike="noStrike">
                          <a:solidFill>
                            <a:srgbClr val="000000"/>
                          </a:solidFill>
                          <a:latin typeface="Calibri"/>
                          <a:ea typeface="DejaVu Sans"/>
                        </a:rPr>
                        <a:t>Smith</a:t>
                      </a:r>
                      <a:endParaRPr b="0" lang="en-AU" sz="1800" spc="-1" strike="noStrike">
                        <a:latin typeface="Arial"/>
                      </a:endParaRPr>
                    </a:p>
                  </a:txBody>
                  <a:tcPr anchor="t" marL="91440" marR="91440">
                    <a:lnL w="5760">
                      <a:solidFill>
                        <a:srgbClr val="ffffff"/>
                      </a:solidFill>
                    </a:lnL>
                    <a:lnR w="5760">
                      <a:solidFill>
                        <a:srgbClr val="ffffff"/>
                      </a:solidFill>
                    </a:lnR>
                    <a:lnT w="18720">
                      <a:solidFill>
                        <a:srgbClr val="ffffff"/>
                      </a:solidFill>
                    </a:lnT>
                    <a:lnB w="5760">
                      <a:solidFill>
                        <a:srgbClr val="ffffff"/>
                      </a:solidFill>
                    </a:lnB>
                    <a:solidFill>
                      <a:srgbClr val="d0d8e8"/>
                    </a:solidFill>
                  </a:tcPr>
                </a:tc>
              </a:tr>
              <a:tr h="370080">
                <a:tc>
                  <a:txBody>
                    <a:bodyPr anchor="t">
                      <a:noAutofit/>
                    </a:bodyPr>
                    <a:p>
                      <a:pPr>
                        <a:lnSpc>
                          <a:spcPct val="100000"/>
                        </a:lnSpc>
                      </a:pPr>
                      <a:r>
                        <a:rPr b="0" lang="en-AU" sz="1800" spc="-1" strike="noStrike">
                          <a:solidFill>
                            <a:srgbClr val="000000"/>
                          </a:solidFill>
                          <a:latin typeface="Calibri"/>
                          <a:ea typeface="DejaVu Sans"/>
                        </a:rPr>
                        <a:t>222</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c>
                  <a:txBody>
                    <a:bodyPr anchor="t">
                      <a:noAutofit/>
                    </a:bodyPr>
                    <a:p>
                      <a:pPr>
                        <a:lnSpc>
                          <a:spcPct val="100000"/>
                        </a:lnSpc>
                      </a:pPr>
                      <a:r>
                        <a:rPr b="0" lang="en-AU" sz="1800" spc="-1" strike="noStrike">
                          <a:solidFill>
                            <a:srgbClr val="000000"/>
                          </a:solidFill>
                          <a:latin typeface="Calibri"/>
                          <a:ea typeface="DejaVu Sans"/>
                        </a:rPr>
                        <a:t>Mary</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c>
                  <a:txBody>
                    <a:bodyPr anchor="t">
                      <a:noAutofit/>
                    </a:bodyPr>
                    <a:p>
                      <a:pPr>
                        <a:lnSpc>
                          <a:spcPct val="100000"/>
                        </a:lnSpc>
                      </a:pPr>
                      <a:r>
                        <a:rPr b="0" lang="en-AU" sz="1800" spc="-1" strike="noStrike">
                          <a:solidFill>
                            <a:srgbClr val="000000"/>
                          </a:solidFill>
                          <a:latin typeface="Calibri"/>
                          <a:ea typeface="DejaVu Sans"/>
                        </a:rPr>
                        <a:t>Jones</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r>
              <a:tr h="371520">
                <a:tc>
                  <a:txBody>
                    <a:bodyPr anchor="t">
                      <a:noAutofit/>
                    </a:bodyPr>
                    <a:p>
                      <a:pPr>
                        <a:lnSpc>
                          <a:spcPct val="100000"/>
                        </a:lnSpc>
                      </a:pPr>
                      <a:r>
                        <a:rPr b="0" lang="en-AU" sz="1800" spc="-1" strike="noStrike">
                          <a:solidFill>
                            <a:srgbClr val="000000"/>
                          </a:solidFill>
                          <a:latin typeface="Calibri"/>
                          <a:ea typeface="DejaVu Sans"/>
                        </a:rPr>
                        <a:t>333</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c>
                  <a:txBody>
                    <a:bodyPr anchor="t">
                      <a:noAutofit/>
                    </a:bodyPr>
                    <a:p>
                      <a:pPr>
                        <a:lnSpc>
                          <a:spcPct val="100000"/>
                        </a:lnSpc>
                      </a:pPr>
                      <a:r>
                        <a:rPr b="0" lang="en-AU" sz="1800" spc="-1" strike="noStrike">
                          <a:solidFill>
                            <a:srgbClr val="000000"/>
                          </a:solidFill>
                          <a:latin typeface="Calibri"/>
                          <a:ea typeface="DejaVu Sans"/>
                        </a:rPr>
                        <a:t>Tim</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c>
                  <a:txBody>
                    <a:bodyPr anchor="t">
                      <a:noAutofit/>
                    </a:bodyPr>
                    <a:p>
                      <a:pPr>
                        <a:lnSpc>
                          <a:spcPct val="100000"/>
                        </a:lnSpc>
                      </a:pPr>
                      <a:r>
                        <a:rPr b="0" lang="en-AU" sz="1800" spc="-1" strike="noStrike">
                          <a:solidFill>
                            <a:srgbClr val="000000"/>
                          </a:solidFill>
                          <a:latin typeface="Calibri"/>
                          <a:ea typeface="DejaVu Sans"/>
                        </a:rPr>
                        <a:t>Blogs</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r>
            </a:tbl>
          </a:graphicData>
        </a:graphic>
      </p:graphicFrame>
      <p:sp>
        <p:nvSpPr>
          <p:cNvPr id="66" name="CustomShape 3"/>
          <p:cNvSpPr/>
          <p:nvPr/>
        </p:nvSpPr>
        <p:spPr>
          <a:xfrm>
            <a:off x="2050920" y="4005360"/>
            <a:ext cx="4681080" cy="22276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nSpc>
                <a:spcPct val="100000"/>
              </a:lnSpc>
            </a:pPr>
            <a:r>
              <a:rPr b="0" lang="en-AU" sz="2000" spc="-1" strike="noStrike">
                <a:solidFill>
                  <a:srgbClr val="000000"/>
                </a:solidFill>
                <a:latin typeface="Arial"/>
                <a:ea typeface="Arial"/>
              </a:rPr>
              <a:t>Now, customers can be sorted and searched by first name and/or surname separately. </a:t>
            </a:r>
            <a:endParaRPr b="0" lang="en-AU" sz="2000" spc="-1" strike="noStrike">
              <a:latin typeface="Arial"/>
            </a:endParaRPr>
          </a:p>
          <a:p>
            <a:pPr>
              <a:lnSpc>
                <a:spcPct val="100000"/>
              </a:lnSpc>
            </a:pPr>
            <a:endParaRPr b="0" lang="en-AU" sz="2000" spc="-1" strike="noStrike">
              <a:latin typeface="Arial"/>
            </a:endParaRPr>
          </a:p>
          <a:p>
            <a:pPr>
              <a:lnSpc>
                <a:spcPct val="100000"/>
              </a:lnSpc>
            </a:pPr>
            <a:r>
              <a:rPr b="0" lang="en-AU" sz="2000" spc="-1" strike="noStrike">
                <a:solidFill>
                  <a:srgbClr val="000000"/>
                </a:solidFill>
                <a:latin typeface="Arial"/>
                <a:ea typeface="Arial"/>
              </a:rPr>
              <a:t>Also, the names can be used individually, like “Dear Fred” instead of “Dear Fred Smith”</a:t>
            </a:r>
            <a:endParaRPr b="0" lang="en-AU" sz="2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TextShape 1"/>
          <p:cNvSpPr/>
          <p:nvPr/>
        </p:nvSpPr>
        <p:spPr>
          <a:xfrm>
            <a:off x="457200" y="27432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4400" spc="-1" strike="noStrike">
                <a:solidFill>
                  <a:srgbClr val="000000"/>
                </a:solidFill>
                <a:latin typeface="Calibri"/>
                <a:ea typeface="DejaVu Sans"/>
              </a:rPr>
              <a:t>Repair This!</a:t>
            </a:r>
            <a:endParaRPr b="0" lang="en-AU" sz="4400" spc="-1" strike="noStrike">
              <a:latin typeface="Arial"/>
            </a:endParaRPr>
          </a:p>
        </p:txBody>
      </p:sp>
      <p:sp>
        <p:nvSpPr>
          <p:cNvPr id="68" name="TextShape 2"/>
          <p:cNvSpPr/>
          <p:nvPr/>
        </p:nvSpPr>
        <p:spPr>
          <a:xfrm>
            <a:off x="457200" y="1600200"/>
            <a:ext cx="8228880" cy="4525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AU" sz="1800" spc="-1" strike="noStrike">
              <a:latin typeface="Arial"/>
            </a:endParaRPr>
          </a:p>
          <a:p>
            <a:pPr>
              <a:lnSpc>
                <a:spcPct val="100000"/>
              </a:lnSpc>
            </a:pPr>
            <a:endParaRPr b="0" lang="en-AU" sz="1800" spc="-1" strike="noStrike">
              <a:latin typeface="Arial"/>
            </a:endParaRPr>
          </a:p>
        </p:txBody>
      </p:sp>
      <p:graphicFrame>
        <p:nvGraphicFramePr>
          <p:cNvPr id="69" name="Table 3"/>
          <p:cNvGraphicFramePr/>
          <p:nvPr/>
        </p:nvGraphicFramePr>
        <p:xfrm>
          <a:off x="1523880" y="1397160"/>
          <a:ext cx="6095880" cy="1482120"/>
        </p:xfrm>
        <a:graphic>
          <a:graphicData uri="http://schemas.openxmlformats.org/drawingml/2006/table">
            <a:tbl>
              <a:tblPr/>
              <a:tblGrid>
                <a:gridCol w="2032200"/>
                <a:gridCol w="2031840"/>
                <a:gridCol w="2032200"/>
              </a:tblGrid>
              <a:tr h="369720">
                <a:tc>
                  <a:txBody>
                    <a:bodyPr lIns="90000" rIns="90000" anchor="t">
                      <a:noAutofit/>
                    </a:bodyPr>
                    <a:p>
                      <a:pPr>
                        <a:lnSpc>
                          <a:spcPct val="100000"/>
                        </a:lnSpc>
                      </a:pPr>
                      <a:r>
                        <a:rPr b="1" lang="en-AU" sz="1800" spc="-1" strike="noStrike">
                          <a:solidFill>
                            <a:srgbClr val="ffffff"/>
                          </a:solidFill>
                          <a:latin typeface="Calibri"/>
                          <a:ea typeface="DejaVu Sans"/>
                        </a:rPr>
                        <a:t>Product ID</a:t>
                      </a:r>
                      <a:endParaRPr b="0" lang="en-AU" sz="1800" spc="-1" strike="noStrike">
                        <a:latin typeface="Arial"/>
                      </a:endParaRPr>
                    </a:p>
                  </a:txBody>
                  <a:tcPr anchor="t" marL="90000" marR="90000">
                    <a:lnL w="5760">
                      <a:solidFill>
                        <a:srgbClr val="ffffff"/>
                      </a:solidFill>
                    </a:lnL>
                    <a:lnR w="5760">
                      <a:solidFill>
                        <a:srgbClr val="ffffff"/>
                      </a:solidFill>
                    </a:lnR>
                    <a:lnT w="5760">
                      <a:solidFill>
                        <a:srgbClr val="ffffff"/>
                      </a:solidFill>
                    </a:lnT>
                    <a:lnB w="18720">
                      <a:solidFill>
                        <a:srgbClr val="ffffff"/>
                      </a:solidFill>
                    </a:lnB>
                    <a:solidFill>
                      <a:srgbClr val="4f81bd"/>
                    </a:solidFill>
                  </a:tcPr>
                </a:tc>
                <a:tc>
                  <a:txBody>
                    <a:bodyPr lIns="90000" rIns="90000" anchor="t">
                      <a:noAutofit/>
                    </a:bodyPr>
                    <a:p>
                      <a:pPr>
                        <a:lnSpc>
                          <a:spcPct val="100000"/>
                        </a:lnSpc>
                      </a:pPr>
                      <a:r>
                        <a:rPr b="1" lang="en-AU" sz="1800" spc="-1" strike="noStrike">
                          <a:solidFill>
                            <a:srgbClr val="ffffff"/>
                          </a:solidFill>
                          <a:latin typeface="Calibri"/>
                          <a:ea typeface="DejaVu Sans"/>
                        </a:rPr>
                        <a:t>Colour</a:t>
                      </a:r>
                      <a:endParaRPr b="0" lang="en-AU" sz="1800" spc="-1" strike="noStrike">
                        <a:latin typeface="Arial"/>
                      </a:endParaRPr>
                    </a:p>
                  </a:txBody>
                  <a:tcPr anchor="t" marL="90000" marR="90000">
                    <a:lnL w="5760">
                      <a:solidFill>
                        <a:srgbClr val="ffffff"/>
                      </a:solidFill>
                    </a:lnL>
                    <a:lnR w="5760">
                      <a:solidFill>
                        <a:srgbClr val="ffffff"/>
                      </a:solidFill>
                    </a:lnR>
                    <a:lnT w="5760">
                      <a:solidFill>
                        <a:srgbClr val="ffffff"/>
                      </a:solidFill>
                    </a:lnT>
                    <a:lnB w="18720">
                      <a:solidFill>
                        <a:srgbClr val="ffffff"/>
                      </a:solidFill>
                    </a:lnB>
                    <a:solidFill>
                      <a:srgbClr val="4f81bd"/>
                    </a:solidFill>
                  </a:tcPr>
                </a:tc>
                <a:tc>
                  <a:txBody>
                    <a:bodyPr lIns="90000" rIns="90000" anchor="t">
                      <a:noAutofit/>
                    </a:bodyPr>
                    <a:p>
                      <a:pPr>
                        <a:lnSpc>
                          <a:spcPct val="100000"/>
                        </a:lnSpc>
                      </a:pPr>
                      <a:r>
                        <a:rPr b="1" lang="en-AU" sz="1800" spc="-1" strike="noStrike">
                          <a:solidFill>
                            <a:srgbClr val="ffffff"/>
                          </a:solidFill>
                          <a:latin typeface="Calibri"/>
                          <a:ea typeface="DejaVu Sans"/>
                        </a:rPr>
                        <a:t>Weight</a:t>
                      </a:r>
                      <a:endParaRPr b="0" lang="en-AU" sz="1800" spc="-1" strike="noStrike">
                        <a:latin typeface="Arial"/>
                      </a:endParaRPr>
                    </a:p>
                  </a:txBody>
                  <a:tcPr anchor="t" marL="90000" marR="90000">
                    <a:lnL w="5760">
                      <a:solidFill>
                        <a:srgbClr val="ffffff"/>
                      </a:solidFill>
                    </a:lnL>
                    <a:lnR w="5760">
                      <a:solidFill>
                        <a:srgbClr val="ffffff"/>
                      </a:solidFill>
                    </a:lnR>
                    <a:lnT w="5760">
                      <a:solidFill>
                        <a:srgbClr val="ffffff"/>
                      </a:solidFill>
                    </a:lnT>
                    <a:lnB w="18720">
                      <a:solidFill>
                        <a:srgbClr val="ffffff"/>
                      </a:solidFill>
                    </a:lnB>
                    <a:solidFill>
                      <a:srgbClr val="4f81bd"/>
                    </a:solidFill>
                  </a:tcPr>
                </a:tc>
              </a:tr>
              <a:tr h="371520">
                <a:tc>
                  <a:txBody>
                    <a:bodyPr lIns="90000" rIns="90000" anchor="t">
                      <a:noAutofit/>
                    </a:bodyPr>
                    <a:p>
                      <a:pPr>
                        <a:lnSpc>
                          <a:spcPct val="100000"/>
                        </a:lnSpc>
                      </a:pPr>
                      <a:r>
                        <a:rPr b="0" lang="en-AU" sz="1800" spc="-1" strike="noStrike">
                          <a:solidFill>
                            <a:srgbClr val="000000"/>
                          </a:solidFill>
                          <a:latin typeface="Calibri"/>
                          <a:ea typeface="DejaVu Sans"/>
                        </a:rPr>
                        <a:t>A345</a:t>
                      </a:r>
                      <a:endParaRPr b="0" lang="en-AU" sz="1800" spc="-1" strike="noStrike">
                        <a:latin typeface="Arial"/>
                      </a:endParaRPr>
                    </a:p>
                  </a:txBody>
                  <a:tcPr anchor="t" marL="90000" marR="90000">
                    <a:lnL w="5760">
                      <a:solidFill>
                        <a:srgbClr val="ffffff"/>
                      </a:solidFill>
                    </a:lnL>
                    <a:lnR w="5760">
                      <a:solidFill>
                        <a:srgbClr val="ffffff"/>
                      </a:solidFill>
                    </a:lnR>
                    <a:lnT w="18720">
                      <a:solidFill>
                        <a:srgbClr val="ffffff"/>
                      </a:solidFill>
                    </a:lnT>
                    <a:lnB w="5760">
                      <a:solidFill>
                        <a:srgbClr val="ffffff"/>
                      </a:solidFill>
                    </a:lnB>
                    <a:solidFill>
                      <a:srgbClr val="d0d8e8"/>
                    </a:solidFill>
                  </a:tcPr>
                </a:tc>
                <a:tc>
                  <a:txBody>
                    <a:bodyPr lIns="90000" rIns="90000" anchor="t">
                      <a:noAutofit/>
                    </a:bodyPr>
                    <a:p>
                      <a:pPr>
                        <a:lnSpc>
                          <a:spcPct val="100000"/>
                        </a:lnSpc>
                      </a:pPr>
                      <a:r>
                        <a:rPr b="0" lang="en-AU" sz="1800" spc="-1" strike="noStrike">
                          <a:solidFill>
                            <a:srgbClr val="000000"/>
                          </a:solidFill>
                          <a:latin typeface="Calibri"/>
                          <a:ea typeface="DejaVu Sans"/>
                        </a:rPr>
                        <a:t>Red</a:t>
                      </a:r>
                      <a:endParaRPr b="0" lang="en-AU" sz="1800" spc="-1" strike="noStrike">
                        <a:latin typeface="Arial"/>
                      </a:endParaRPr>
                    </a:p>
                  </a:txBody>
                  <a:tcPr anchor="t" marL="90000" marR="90000">
                    <a:lnL w="5760">
                      <a:solidFill>
                        <a:srgbClr val="ffffff"/>
                      </a:solidFill>
                    </a:lnL>
                    <a:lnR w="5760">
                      <a:solidFill>
                        <a:srgbClr val="ffffff"/>
                      </a:solidFill>
                    </a:lnR>
                    <a:lnT w="18720">
                      <a:solidFill>
                        <a:srgbClr val="ffffff"/>
                      </a:solidFill>
                    </a:lnT>
                    <a:lnB w="5760">
                      <a:solidFill>
                        <a:srgbClr val="ffffff"/>
                      </a:solidFill>
                    </a:lnB>
                    <a:solidFill>
                      <a:srgbClr val="d0d8e8"/>
                    </a:solidFill>
                  </a:tcPr>
                </a:tc>
                <a:tc>
                  <a:txBody>
                    <a:bodyPr lIns="90000" rIns="90000" anchor="t">
                      <a:noAutofit/>
                    </a:bodyPr>
                    <a:p>
                      <a:pPr>
                        <a:lnSpc>
                          <a:spcPct val="100000"/>
                        </a:lnSpc>
                      </a:pPr>
                      <a:r>
                        <a:rPr b="0" lang="en-AU" sz="1800" spc="-1" strike="noStrike">
                          <a:solidFill>
                            <a:srgbClr val="000000"/>
                          </a:solidFill>
                          <a:latin typeface="Calibri"/>
                          <a:ea typeface="DejaVu Sans"/>
                        </a:rPr>
                        <a:t>4kg</a:t>
                      </a:r>
                      <a:endParaRPr b="0" lang="en-AU" sz="1800" spc="-1" strike="noStrike">
                        <a:latin typeface="Arial"/>
                      </a:endParaRPr>
                    </a:p>
                  </a:txBody>
                  <a:tcPr anchor="t" marL="90000" marR="90000">
                    <a:lnL w="5760">
                      <a:solidFill>
                        <a:srgbClr val="ffffff"/>
                      </a:solidFill>
                    </a:lnL>
                    <a:lnR w="5760">
                      <a:solidFill>
                        <a:srgbClr val="ffffff"/>
                      </a:solidFill>
                    </a:lnR>
                    <a:lnT w="18720">
                      <a:solidFill>
                        <a:srgbClr val="ffffff"/>
                      </a:solidFill>
                    </a:lnT>
                    <a:lnB w="5760">
                      <a:solidFill>
                        <a:srgbClr val="ffffff"/>
                      </a:solidFill>
                    </a:lnB>
                    <a:solidFill>
                      <a:srgbClr val="d0d8e8"/>
                    </a:solidFill>
                  </a:tcPr>
                </a:tc>
              </a:tr>
              <a:tr h="369720">
                <a:tc>
                  <a:txBody>
                    <a:bodyPr lIns="90000" rIns="90000" anchor="t">
                      <a:noAutofit/>
                    </a:bodyPr>
                    <a:p>
                      <a:pPr>
                        <a:lnSpc>
                          <a:spcPct val="100000"/>
                        </a:lnSpc>
                      </a:pPr>
                      <a:r>
                        <a:rPr b="0" lang="en-AU" sz="1800" spc="-1" strike="noStrike">
                          <a:solidFill>
                            <a:srgbClr val="000000"/>
                          </a:solidFill>
                          <a:latin typeface="Calibri"/>
                          <a:ea typeface="DejaVu Sans"/>
                        </a:rPr>
                        <a:t>A568</a:t>
                      </a:r>
                      <a:endParaRPr b="0" lang="en-AU" sz="1800" spc="-1" strike="noStrike">
                        <a:latin typeface="Arial"/>
                      </a:endParaRPr>
                    </a:p>
                  </a:txBody>
                  <a:tcPr anchor="t" marL="90000" marR="9000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c>
                  <a:txBody>
                    <a:bodyPr lIns="90000" rIns="90000" anchor="t">
                      <a:noAutofit/>
                    </a:bodyPr>
                    <a:p>
                      <a:pPr>
                        <a:lnSpc>
                          <a:spcPct val="100000"/>
                        </a:lnSpc>
                      </a:pPr>
                      <a:r>
                        <a:rPr b="0" lang="en-AU" sz="1800" spc="-1" strike="noStrike">
                          <a:solidFill>
                            <a:srgbClr val="000000"/>
                          </a:solidFill>
                          <a:latin typeface="Calibri"/>
                          <a:ea typeface="DejaVu Sans"/>
                        </a:rPr>
                        <a:t>Blue</a:t>
                      </a:r>
                      <a:endParaRPr b="0" lang="en-AU" sz="1800" spc="-1" strike="noStrike">
                        <a:latin typeface="Arial"/>
                      </a:endParaRPr>
                    </a:p>
                  </a:txBody>
                  <a:tcPr anchor="t" marL="90000" marR="9000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c>
                  <a:txBody>
                    <a:bodyPr lIns="90000" rIns="90000" anchor="t">
                      <a:noAutofit/>
                    </a:bodyPr>
                    <a:p>
                      <a:pPr>
                        <a:lnSpc>
                          <a:spcPct val="100000"/>
                        </a:lnSpc>
                      </a:pPr>
                      <a:r>
                        <a:rPr b="0" lang="en-AU" sz="1800" spc="-1" strike="noStrike">
                          <a:solidFill>
                            <a:srgbClr val="000000"/>
                          </a:solidFill>
                          <a:latin typeface="Calibri"/>
                          <a:ea typeface="DejaVu Sans"/>
                        </a:rPr>
                        <a:t>300g</a:t>
                      </a:r>
                      <a:endParaRPr b="0" lang="en-AU" sz="1800" spc="-1" strike="noStrike">
                        <a:latin typeface="Arial"/>
                      </a:endParaRPr>
                    </a:p>
                  </a:txBody>
                  <a:tcPr anchor="t" marL="90000" marR="9000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r>
              <a:tr h="371520">
                <a:tc>
                  <a:txBody>
                    <a:bodyPr lIns="90000" rIns="90000" anchor="t">
                      <a:noAutofit/>
                    </a:bodyPr>
                    <a:p>
                      <a:pPr>
                        <a:lnSpc>
                          <a:spcPct val="100000"/>
                        </a:lnSpc>
                      </a:pPr>
                      <a:r>
                        <a:rPr b="0" lang="en-AU" sz="1800" spc="-1" strike="noStrike">
                          <a:solidFill>
                            <a:srgbClr val="000000"/>
                          </a:solidFill>
                          <a:latin typeface="Calibri"/>
                          <a:ea typeface="DejaVu Sans"/>
                        </a:rPr>
                        <a:t>B695</a:t>
                      </a:r>
                      <a:endParaRPr b="0" lang="en-AU" sz="1800" spc="-1" strike="noStrike">
                        <a:latin typeface="Arial"/>
                      </a:endParaRPr>
                    </a:p>
                  </a:txBody>
                  <a:tcPr anchor="t" marL="90000" marR="9000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c>
                  <a:txBody>
                    <a:bodyPr lIns="90000" rIns="90000" anchor="t">
                      <a:noAutofit/>
                    </a:bodyPr>
                    <a:p>
                      <a:pPr>
                        <a:lnSpc>
                          <a:spcPct val="100000"/>
                        </a:lnSpc>
                      </a:pPr>
                      <a:r>
                        <a:rPr b="0" lang="en-AU" sz="1800" spc="-1" strike="noStrike">
                          <a:solidFill>
                            <a:srgbClr val="000000"/>
                          </a:solidFill>
                          <a:latin typeface="Calibri"/>
                          <a:ea typeface="DejaVu Sans"/>
                        </a:rPr>
                        <a:t>White</a:t>
                      </a:r>
                      <a:endParaRPr b="0" lang="en-AU" sz="1800" spc="-1" strike="noStrike">
                        <a:latin typeface="Arial"/>
                      </a:endParaRPr>
                    </a:p>
                  </a:txBody>
                  <a:tcPr anchor="t" marL="90000" marR="9000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c>
                  <a:txBody>
                    <a:bodyPr lIns="90000" rIns="90000" anchor="t">
                      <a:noAutofit/>
                    </a:bodyPr>
                    <a:p>
                      <a:pPr>
                        <a:lnSpc>
                          <a:spcPct val="100000"/>
                        </a:lnSpc>
                      </a:pPr>
                      <a:r>
                        <a:rPr b="0" lang="en-AU" sz="1800" spc="-1" strike="noStrike">
                          <a:solidFill>
                            <a:srgbClr val="000000"/>
                          </a:solidFill>
                          <a:latin typeface="Calibri"/>
                          <a:ea typeface="DejaVu Sans"/>
                        </a:rPr>
                        <a:t>1.5kg</a:t>
                      </a:r>
                      <a:endParaRPr b="0" lang="en-AU" sz="1800" spc="-1" strike="noStrike">
                        <a:latin typeface="Arial"/>
                      </a:endParaRPr>
                    </a:p>
                  </a:txBody>
                  <a:tcPr anchor="t" marL="90000" marR="9000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r>
            </a:tbl>
          </a:graphicData>
        </a:graphic>
      </p:graphicFrame>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TextShape 1"/>
          <p:cNvSpPr/>
          <p:nvPr/>
        </p:nvSpPr>
        <p:spPr>
          <a:xfrm>
            <a:off x="457200" y="27432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4400" spc="-1" strike="noStrike">
                <a:solidFill>
                  <a:srgbClr val="000000"/>
                </a:solidFill>
                <a:latin typeface="Calibri"/>
                <a:ea typeface="DejaVu Sans"/>
              </a:rPr>
              <a:t>Repaired!</a:t>
            </a:r>
            <a:endParaRPr b="0" lang="en-AU" sz="4400" spc="-1" strike="noStrike">
              <a:latin typeface="Arial"/>
            </a:endParaRPr>
          </a:p>
        </p:txBody>
      </p:sp>
      <p:sp>
        <p:nvSpPr>
          <p:cNvPr id="71" name="TextShape 2"/>
          <p:cNvSpPr/>
          <p:nvPr/>
        </p:nvSpPr>
        <p:spPr>
          <a:xfrm>
            <a:off x="457200" y="1600200"/>
            <a:ext cx="8228880" cy="4525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AU" sz="1800" spc="-1" strike="noStrike">
              <a:latin typeface="Arial"/>
            </a:endParaRPr>
          </a:p>
          <a:p>
            <a:pPr>
              <a:lnSpc>
                <a:spcPct val="100000"/>
              </a:lnSpc>
            </a:pPr>
            <a:endParaRPr b="0" lang="en-AU" sz="1800" spc="-1" strike="noStrike">
              <a:latin typeface="Arial"/>
            </a:endParaRPr>
          </a:p>
        </p:txBody>
      </p:sp>
      <p:graphicFrame>
        <p:nvGraphicFramePr>
          <p:cNvPr id="72" name="Table 3"/>
          <p:cNvGraphicFramePr/>
          <p:nvPr/>
        </p:nvGraphicFramePr>
        <p:xfrm>
          <a:off x="1523880" y="1397160"/>
          <a:ext cx="6095880" cy="1482120"/>
        </p:xfrm>
        <a:graphic>
          <a:graphicData uri="http://schemas.openxmlformats.org/drawingml/2006/table">
            <a:tbl>
              <a:tblPr/>
              <a:tblGrid>
                <a:gridCol w="2032200"/>
                <a:gridCol w="2031840"/>
                <a:gridCol w="2032200"/>
              </a:tblGrid>
              <a:tr h="369720">
                <a:tc>
                  <a:txBody>
                    <a:bodyPr lIns="90000" rIns="90000" anchor="t">
                      <a:noAutofit/>
                    </a:bodyPr>
                    <a:p>
                      <a:pPr>
                        <a:lnSpc>
                          <a:spcPct val="100000"/>
                        </a:lnSpc>
                      </a:pPr>
                      <a:r>
                        <a:rPr b="1" lang="en-AU" sz="1800" spc="-1" strike="noStrike">
                          <a:solidFill>
                            <a:srgbClr val="ffffff"/>
                          </a:solidFill>
                          <a:latin typeface="Calibri"/>
                          <a:ea typeface="DejaVu Sans"/>
                        </a:rPr>
                        <a:t>Product ID</a:t>
                      </a:r>
                      <a:endParaRPr b="0" lang="en-AU" sz="1800" spc="-1" strike="noStrike">
                        <a:latin typeface="Arial"/>
                      </a:endParaRPr>
                    </a:p>
                  </a:txBody>
                  <a:tcPr anchor="t" marL="90000" marR="90000">
                    <a:lnL w="5760">
                      <a:solidFill>
                        <a:srgbClr val="ffffff"/>
                      </a:solidFill>
                    </a:lnL>
                    <a:lnR w="5760">
                      <a:solidFill>
                        <a:srgbClr val="ffffff"/>
                      </a:solidFill>
                    </a:lnR>
                    <a:lnT w="5760">
                      <a:solidFill>
                        <a:srgbClr val="ffffff"/>
                      </a:solidFill>
                    </a:lnT>
                    <a:lnB w="18720">
                      <a:solidFill>
                        <a:srgbClr val="ffffff"/>
                      </a:solidFill>
                    </a:lnB>
                    <a:solidFill>
                      <a:srgbClr val="4f81bd"/>
                    </a:solidFill>
                  </a:tcPr>
                </a:tc>
                <a:tc>
                  <a:txBody>
                    <a:bodyPr lIns="90000" rIns="90000" anchor="t">
                      <a:noAutofit/>
                    </a:bodyPr>
                    <a:p>
                      <a:pPr>
                        <a:lnSpc>
                          <a:spcPct val="100000"/>
                        </a:lnSpc>
                      </a:pPr>
                      <a:r>
                        <a:rPr b="1" lang="en-AU" sz="1800" spc="-1" strike="noStrike">
                          <a:solidFill>
                            <a:srgbClr val="ffffff"/>
                          </a:solidFill>
                          <a:latin typeface="Calibri"/>
                          <a:ea typeface="DejaVu Sans"/>
                        </a:rPr>
                        <a:t>Colour</a:t>
                      </a:r>
                      <a:endParaRPr b="0" lang="en-AU" sz="1800" spc="-1" strike="noStrike">
                        <a:latin typeface="Arial"/>
                      </a:endParaRPr>
                    </a:p>
                  </a:txBody>
                  <a:tcPr anchor="t" marL="90000" marR="90000">
                    <a:lnL w="5760">
                      <a:solidFill>
                        <a:srgbClr val="ffffff"/>
                      </a:solidFill>
                    </a:lnL>
                    <a:lnR w="5760">
                      <a:solidFill>
                        <a:srgbClr val="ffffff"/>
                      </a:solidFill>
                    </a:lnR>
                    <a:lnT w="5760">
                      <a:solidFill>
                        <a:srgbClr val="ffffff"/>
                      </a:solidFill>
                    </a:lnT>
                    <a:lnB w="18720">
                      <a:solidFill>
                        <a:srgbClr val="ffffff"/>
                      </a:solidFill>
                    </a:lnB>
                    <a:solidFill>
                      <a:srgbClr val="4f81bd"/>
                    </a:solidFill>
                  </a:tcPr>
                </a:tc>
                <a:tc>
                  <a:txBody>
                    <a:bodyPr lIns="90000" rIns="90000" anchor="t">
                      <a:noAutofit/>
                    </a:bodyPr>
                    <a:p>
                      <a:pPr>
                        <a:lnSpc>
                          <a:spcPct val="100000"/>
                        </a:lnSpc>
                      </a:pPr>
                      <a:r>
                        <a:rPr b="1" lang="en-AU" sz="1800" spc="-1" strike="noStrike">
                          <a:solidFill>
                            <a:srgbClr val="ffffff"/>
                          </a:solidFill>
                          <a:latin typeface="Calibri"/>
                          <a:ea typeface="DejaVu Sans"/>
                        </a:rPr>
                        <a:t>Weight (g)</a:t>
                      </a:r>
                      <a:endParaRPr b="0" lang="en-AU" sz="1800" spc="-1" strike="noStrike">
                        <a:latin typeface="Arial"/>
                      </a:endParaRPr>
                    </a:p>
                  </a:txBody>
                  <a:tcPr anchor="t" marL="90000" marR="90000">
                    <a:lnL w="5760">
                      <a:solidFill>
                        <a:srgbClr val="ffffff"/>
                      </a:solidFill>
                    </a:lnL>
                    <a:lnR w="5760">
                      <a:solidFill>
                        <a:srgbClr val="ffffff"/>
                      </a:solidFill>
                    </a:lnR>
                    <a:lnT w="5760">
                      <a:solidFill>
                        <a:srgbClr val="ffffff"/>
                      </a:solidFill>
                    </a:lnT>
                    <a:lnB w="18720">
                      <a:solidFill>
                        <a:srgbClr val="ffffff"/>
                      </a:solidFill>
                    </a:lnB>
                    <a:solidFill>
                      <a:srgbClr val="4f81bd"/>
                    </a:solidFill>
                  </a:tcPr>
                </a:tc>
              </a:tr>
              <a:tr h="371520">
                <a:tc>
                  <a:txBody>
                    <a:bodyPr lIns="90000" rIns="90000" anchor="t">
                      <a:noAutofit/>
                    </a:bodyPr>
                    <a:p>
                      <a:pPr>
                        <a:lnSpc>
                          <a:spcPct val="100000"/>
                        </a:lnSpc>
                      </a:pPr>
                      <a:r>
                        <a:rPr b="0" lang="en-AU" sz="1800" spc="-1" strike="noStrike">
                          <a:solidFill>
                            <a:srgbClr val="000000"/>
                          </a:solidFill>
                          <a:latin typeface="Calibri"/>
                          <a:ea typeface="DejaVu Sans"/>
                        </a:rPr>
                        <a:t>A345</a:t>
                      </a:r>
                      <a:endParaRPr b="0" lang="en-AU" sz="1800" spc="-1" strike="noStrike">
                        <a:latin typeface="Arial"/>
                      </a:endParaRPr>
                    </a:p>
                  </a:txBody>
                  <a:tcPr anchor="t" marL="90000" marR="90000">
                    <a:lnL w="5760">
                      <a:solidFill>
                        <a:srgbClr val="ffffff"/>
                      </a:solidFill>
                    </a:lnL>
                    <a:lnR w="5760">
                      <a:solidFill>
                        <a:srgbClr val="ffffff"/>
                      </a:solidFill>
                    </a:lnR>
                    <a:lnT w="18720">
                      <a:solidFill>
                        <a:srgbClr val="ffffff"/>
                      </a:solidFill>
                    </a:lnT>
                    <a:lnB w="5760">
                      <a:solidFill>
                        <a:srgbClr val="ffffff"/>
                      </a:solidFill>
                    </a:lnB>
                    <a:solidFill>
                      <a:srgbClr val="d0d8e8"/>
                    </a:solidFill>
                  </a:tcPr>
                </a:tc>
                <a:tc>
                  <a:txBody>
                    <a:bodyPr lIns="90000" rIns="90000" anchor="t">
                      <a:noAutofit/>
                    </a:bodyPr>
                    <a:p>
                      <a:pPr>
                        <a:lnSpc>
                          <a:spcPct val="100000"/>
                        </a:lnSpc>
                      </a:pPr>
                      <a:r>
                        <a:rPr b="0" lang="en-AU" sz="1800" spc="-1" strike="noStrike">
                          <a:solidFill>
                            <a:srgbClr val="000000"/>
                          </a:solidFill>
                          <a:latin typeface="Calibri"/>
                          <a:ea typeface="DejaVu Sans"/>
                        </a:rPr>
                        <a:t>Red</a:t>
                      </a:r>
                      <a:endParaRPr b="0" lang="en-AU" sz="1800" spc="-1" strike="noStrike">
                        <a:latin typeface="Arial"/>
                      </a:endParaRPr>
                    </a:p>
                  </a:txBody>
                  <a:tcPr anchor="t" marL="90000" marR="90000">
                    <a:lnL w="5760">
                      <a:solidFill>
                        <a:srgbClr val="ffffff"/>
                      </a:solidFill>
                    </a:lnL>
                    <a:lnR w="5760">
                      <a:solidFill>
                        <a:srgbClr val="ffffff"/>
                      </a:solidFill>
                    </a:lnR>
                    <a:lnT w="18720">
                      <a:solidFill>
                        <a:srgbClr val="ffffff"/>
                      </a:solidFill>
                    </a:lnT>
                    <a:lnB w="5760">
                      <a:solidFill>
                        <a:srgbClr val="ffffff"/>
                      </a:solidFill>
                    </a:lnB>
                    <a:solidFill>
                      <a:srgbClr val="d0d8e8"/>
                    </a:solidFill>
                  </a:tcPr>
                </a:tc>
                <a:tc>
                  <a:txBody>
                    <a:bodyPr lIns="90000" rIns="90000" anchor="t">
                      <a:noAutofit/>
                    </a:bodyPr>
                    <a:p>
                      <a:pPr>
                        <a:lnSpc>
                          <a:spcPct val="100000"/>
                        </a:lnSpc>
                      </a:pPr>
                      <a:r>
                        <a:rPr b="0" lang="en-AU" sz="1800" spc="-1" strike="noStrike">
                          <a:solidFill>
                            <a:srgbClr val="000000"/>
                          </a:solidFill>
                          <a:latin typeface="Calibri"/>
                          <a:ea typeface="DejaVu Sans"/>
                        </a:rPr>
                        <a:t>4000</a:t>
                      </a:r>
                      <a:endParaRPr b="0" lang="en-AU" sz="1800" spc="-1" strike="noStrike">
                        <a:latin typeface="Arial"/>
                      </a:endParaRPr>
                    </a:p>
                  </a:txBody>
                  <a:tcPr anchor="t" marL="90000" marR="90000">
                    <a:lnL w="5760">
                      <a:solidFill>
                        <a:srgbClr val="ffffff"/>
                      </a:solidFill>
                    </a:lnL>
                    <a:lnR w="5760">
                      <a:solidFill>
                        <a:srgbClr val="ffffff"/>
                      </a:solidFill>
                    </a:lnR>
                    <a:lnT w="18720">
                      <a:solidFill>
                        <a:srgbClr val="ffffff"/>
                      </a:solidFill>
                    </a:lnT>
                    <a:lnB w="5760">
                      <a:solidFill>
                        <a:srgbClr val="ffffff"/>
                      </a:solidFill>
                    </a:lnB>
                    <a:solidFill>
                      <a:srgbClr val="d0d8e8"/>
                    </a:solidFill>
                  </a:tcPr>
                </a:tc>
              </a:tr>
              <a:tr h="369720">
                <a:tc>
                  <a:txBody>
                    <a:bodyPr lIns="90000" rIns="90000" anchor="t">
                      <a:noAutofit/>
                    </a:bodyPr>
                    <a:p>
                      <a:pPr>
                        <a:lnSpc>
                          <a:spcPct val="100000"/>
                        </a:lnSpc>
                      </a:pPr>
                      <a:r>
                        <a:rPr b="0" lang="en-AU" sz="1800" spc="-1" strike="noStrike">
                          <a:solidFill>
                            <a:srgbClr val="000000"/>
                          </a:solidFill>
                          <a:latin typeface="Calibri"/>
                          <a:ea typeface="DejaVu Sans"/>
                        </a:rPr>
                        <a:t>A568</a:t>
                      </a:r>
                      <a:endParaRPr b="0" lang="en-AU" sz="1800" spc="-1" strike="noStrike">
                        <a:latin typeface="Arial"/>
                      </a:endParaRPr>
                    </a:p>
                  </a:txBody>
                  <a:tcPr anchor="t" marL="90000" marR="9000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c>
                  <a:txBody>
                    <a:bodyPr lIns="90000" rIns="90000" anchor="t">
                      <a:noAutofit/>
                    </a:bodyPr>
                    <a:p>
                      <a:pPr>
                        <a:lnSpc>
                          <a:spcPct val="100000"/>
                        </a:lnSpc>
                      </a:pPr>
                      <a:r>
                        <a:rPr b="0" lang="en-AU" sz="1800" spc="-1" strike="noStrike">
                          <a:solidFill>
                            <a:srgbClr val="000000"/>
                          </a:solidFill>
                          <a:latin typeface="Calibri"/>
                          <a:ea typeface="DejaVu Sans"/>
                        </a:rPr>
                        <a:t>Blue</a:t>
                      </a:r>
                      <a:endParaRPr b="0" lang="en-AU" sz="1800" spc="-1" strike="noStrike">
                        <a:latin typeface="Arial"/>
                      </a:endParaRPr>
                    </a:p>
                  </a:txBody>
                  <a:tcPr anchor="t" marL="90000" marR="9000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c>
                  <a:txBody>
                    <a:bodyPr lIns="90000" rIns="90000" anchor="t">
                      <a:noAutofit/>
                    </a:bodyPr>
                    <a:p>
                      <a:pPr>
                        <a:lnSpc>
                          <a:spcPct val="100000"/>
                        </a:lnSpc>
                      </a:pPr>
                      <a:r>
                        <a:rPr b="0" lang="en-AU" sz="1800" spc="-1" strike="noStrike">
                          <a:solidFill>
                            <a:srgbClr val="000000"/>
                          </a:solidFill>
                          <a:latin typeface="Calibri"/>
                          <a:ea typeface="DejaVu Sans"/>
                        </a:rPr>
                        <a:t>300</a:t>
                      </a:r>
                      <a:endParaRPr b="0" lang="en-AU" sz="1800" spc="-1" strike="noStrike">
                        <a:latin typeface="Arial"/>
                      </a:endParaRPr>
                    </a:p>
                  </a:txBody>
                  <a:tcPr anchor="t" marL="90000" marR="9000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r>
              <a:tr h="371520">
                <a:tc>
                  <a:txBody>
                    <a:bodyPr lIns="90000" rIns="90000" anchor="t">
                      <a:noAutofit/>
                    </a:bodyPr>
                    <a:p>
                      <a:pPr>
                        <a:lnSpc>
                          <a:spcPct val="100000"/>
                        </a:lnSpc>
                      </a:pPr>
                      <a:r>
                        <a:rPr b="0" lang="en-AU" sz="1800" spc="-1" strike="noStrike">
                          <a:solidFill>
                            <a:srgbClr val="000000"/>
                          </a:solidFill>
                          <a:latin typeface="Calibri"/>
                          <a:ea typeface="DejaVu Sans"/>
                        </a:rPr>
                        <a:t>B695</a:t>
                      </a:r>
                      <a:endParaRPr b="0" lang="en-AU" sz="1800" spc="-1" strike="noStrike">
                        <a:latin typeface="Arial"/>
                      </a:endParaRPr>
                    </a:p>
                  </a:txBody>
                  <a:tcPr anchor="t" marL="90000" marR="9000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c>
                  <a:txBody>
                    <a:bodyPr lIns="90000" rIns="90000" anchor="t">
                      <a:noAutofit/>
                    </a:bodyPr>
                    <a:p>
                      <a:pPr>
                        <a:lnSpc>
                          <a:spcPct val="100000"/>
                        </a:lnSpc>
                      </a:pPr>
                      <a:r>
                        <a:rPr b="0" lang="en-AU" sz="1800" spc="-1" strike="noStrike">
                          <a:solidFill>
                            <a:srgbClr val="000000"/>
                          </a:solidFill>
                          <a:latin typeface="Calibri"/>
                          <a:ea typeface="DejaVu Sans"/>
                        </a:rPr>
                        <a:t>White</a:t>
                      </a:r>
                      <a:endParaRPr b="0" lang="en-AU" sz="1800" spc="-1" strike="noStrike">
                        <a:latin typeface="Arial"/>
                      </a:endParaRPr>
                    </a:p>
                  </a:txBody>
                  <a:tcPr anchor="t" marL="90000" marR="9000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c>
                  <a:txBody>
                    <a:bodyPr lIns="90000" rIns="90000" anchor="t">
                      <a:noAutofit/>
                    </a:bodyPr>
                    <a:p>
                      <a:pPr>
                        <a:lnSpc>
                          <a:spcPct val="100000"/>
                        </a:lnSpc>
                      </a:pPr>
                      <a:r>
                        <a:rPr b="0" lang="en-AU" sz="1800" spc="-1" strike="noStrike">
                          <a:solidFill>
                            <a:srgbClr val="000000"/>
                          </a:solidFill>
                          <a:latin typeface="Calibri"/>
                          <a:ea typeface="DejaVu Sans"/>
                        </a:rPr>
                        <a:t>1500</a:t>
                      </a:r>
                      <a:endParaRPr b="0" lang="en-AU" sz="1800" spc="-1" strike="noStrike">
                        <a:latin typeface="Arial"/>
                      </a:endParaRPr>
                    </a:p>
                  </a:txBody>
                  <a:tcPr anchor="t" marL="90000" marR="9000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r>
            </a:tbl>
          </a:graphicData>
        </a:graphic>
      </p:graphicFrame>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TextShape 1"/>
          <p:cNvSpPr/>
          <p:nvPr/>
        </p:nvSpPr>
        <p:spPr>
          <a:xfrm>
            <a:off x="457200" y="27432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4400" spc="-1" strike="noStrike">
                <a:solidFill>
                  <a:srgbClr val="000000"/>
                </a:solidFill>
                <a:latin typeface="Calibri"/>
                <a:ea typeface="DejaVu Sans"/>
              </a:rPr>
              <a:t>Repair This!</a:t>
            </a:r>
            <a:endParaRPr b="0" lang="en-AU" sz="4400" spc="-1" strike="noStrike">
              <a:latin typeface="Arial"/>
            </a:endParaRPr>
          </a:p>
        </p:txBody>
      </p:sp>
      <p:sp>
        <p:nvSpPr>
          <p:cNvPr id="74" name="TextShape 2"/>
          <p:cNvSpPr/>
          <p:nvPr/>
        </p:nvSpPr>
        <p:spPr>
          <a:xfrm>
            <a:off x="457200" y="2997000"/>
            <a:ext cx="8228880" cy="3128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AU" sz="1800" spc="-1" strike="noStrike">
              <a:latin typeface="Arial"/>
            </a:endParaRPr>
          </a:p>
          <a:p>
            <a:pPr>
              <a:lnSpc>
                <a:spcPct val="100000"/>
              </a:lnSpc>
            </a:pPr>
            <a:endParaRPr b="0" lang="en-AU" sz="1800" spc="-1" strike="noStrike">
              <a:latin typeface="Arial"/>
            </a:endParaRPr>
          </a:p>
        </p:txBody>
      </p:sp>
      <p:graphicFrame>
        <p:nvGraphicFramePr>
          <p:cNvPr id="75" name="Table 3"/>
          <p:cNvGraphicFramePr/>
          <p:nvPr/>
        </p:nvGraphicFramePr>
        <p:xfrm>
          <a:off x="1523880" y="1397160"/>
          <a:ext cx="5927400" cy="1482120"/>
        </p:xfrm>
        <a:graphic>
          <a:graphicData uri="http://schemas.openxmlformats.org/drawingml/2006/table">
            <a:tbl>
              <a:tblPr/>
              <a:tblGrid>
                <a:gridCol w="2471760"/>
                <a:gridCol w="1295640"/>
                <a:gridCol w="2160360"/>
              </a:tblGrid>
              <a:tr h="369720">
                <a:tc>
                  <a:txBody>
                    <a:bodyPr anchor="t">
                      <a:noAutofit/>
                    </a:bodyPr>
                    <a:p>
                      <a:pPr>
                        <a:lnSpc>
                          <a:spcPct val="100000"/>
                        </a:lnSpc>
                      </a:pPr>
                      <a:r>
                        <a:rPr b="1" lang="en-AU" sz="1800" spc="-1" strike="noStrike">
                          <a:solidFill>
                            <a:srgbClr val="ffffff"/>
                          </a:solidFill>
                          <a:latin typeface="Calibri"/>
                          <a:ea typeface="DejaVu Sans"/>
                        </a:rPr>
                        <a:t>Album</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18720">
                      <a:solidFill>
                        <a:srgbClr val="ffffff"/>
                      </a:solidFill>
                    </a:lnB>
                    <a:solidFill>
                      <a:srgbClr val="4f81bd"/>
                    </a:solidFill>
                  </a:tcPr>
                </a:tc>
                <a:tc>
                  <a:txBody>
                    <a:bodyPr anchor="t">
                      <a:noAutofit/>
                    </a:bodyPr>
                    <a:p>
                      <a:pPr>
                        <a:lnSpc>
                          <a:spcPct val="100000"/>
                        </a:lnSpc>
                      </a:pPr>
                      <a:r>
                        <a:rPr b="1" lang="en-AU" sz="1800" spc="-1" strike="noStrike">
                          <a:solidFill>
                            <a:srgbClr val="ffffff"/>
                          </a:solidFill>
                          <a:latin typeface="Calibri"/>
                          <a:ea typeface="DejaVu Sans"/>
                        </a:rPr>
                        <a:t>Track</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18720">
                      <a:solidFill>
                        <a:srgbClr val="ffffff"/>
                      </a:solidFill>
                    </a:lnB>
                    <a:solidFill>
                      <a:srgbClr val="4f81bd"/>
                    </a:solidFill>
                  </a:tcPr>
                </a:tc>
                <a:tc>
                  <a:txBody>
                    <a:bodyPr anchor="t">
                      <a:noAutofit/>
                    </a:bodyPr>
                    <a:p>
                      <a:pPr>
                        <a:lnSpc>
                          <a:spcPct val="100000"/>
                        </a:lnSpc>
                      </a:pPr>
                      <a:r>
                        <a:rPr b="1" lang="en-AU" sz="1800" spc="-1" strike="noStrike">
                          <a:solidFill>
                            <a:srgbClr val="ffffff"/>
                          </a:solidFill>
                          <a:latin typeface="Calibri"/>
                          <a:ea typeface="DejaVu Sans"/>
                        </a:rPr>
                        <a:t>Length</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18720">
                      <a:solidFill>
                        <a:srgbClr val="ffffff"/>
                      </a:solidFill>
                    </a:lnB>
                    <a:solidFill>
                      <a:srgbClr val="4f81bd"/>
                    </a:solidFill>
                  </a:tcPr>
                </a:tc>
              </a:tr>
              <a:tr h="371520">
                <a:tc>
                  <a:txBody>
                    <a:bodyPr anchor="t">
                      <a:noAutofit/>
                    </a:bodyPr>
                    <a:p>
                      <a:pPr>
                        <a:lnSpc>
                          <a:spcPct val="100000"/>
                        </a:lnSpc>
                      </a:pPr>
                      <a:r>
                        <a:rPr b="0" lang="en-AU" sz="1800" spc="-1" strike="noStrike">
                          <a:solidFill>
                            <a:srgbClr val="000000"/>
                          </a:solidFill>
                          <a:latin typeface="Calibri"/>
                          <a:ea typeface="DejaVu Sans"/>
                        </a:rPr>
                        <a:t>Monster</a:t>
                      </a:r>
                      <a:endParaRPr b="0" lang="en-AU" sz="1800" spc="-1" strike="noStrike">
                        <a:latin typeface="Arial"/>
                      </a:endParaRPr>
                    </a:p>
                  </a:txBody>
                  <a:tcPr anchor="t" marL="91440" marR="91440">
                    <a:lnL w="5760">
                      <a:solidFill>
                        <a:srgbClr val="ffffff"/>
                      </a:solidFill>
                    </a:lnL>
                    <a:lnR w="5760">
                      <a:solidFill>
                        <a:srgbClr val="ffffff"/>
                      </a:solidFill>
                    </a:lnR>
                    <a:lnT w="18720">
                      <a:solidFill>
                        <a:srgbClr val="ffffff"/>
                      </a:solidFill>
                    </a:lnT>
                    <a:lnB w="5760">
                      <a:solidFill>
                        <a:srgbClr val="ffffff"/>
                      </a:solidFill>
                    </a:lnB>
                    <a:solidFill>
                      <a:srgbClr val="d0d8e8"/>
                    </a:solidFill>
                  </a:tcPr>
                </a:tc>
                <a:tc>
                  <a:txBody>
                    <a:bodyPr anchor="t">
                      <a:noAutofit/>
                    </a:bodyPr>
                    <a:p>
                      <a:pPr>
                        <a:lnSpc>
                          <a:spcPct val="100000"/>
                        </a:lnSpc>
                      </a:pPr>
                      <a:r>
                        <a:rPr b="0" lang="en-AU" sz="1800" spc="-1" strike="noStrike">
                          <a:solidFill>
                            <a:srgbClr val="000000"/>
                          </a:solidFill>
                          <a:latin typeface="Calibri"/>
                          <a:ea typeface="DejaVu Sans"/>
                        </a:rPr>
                        <a:t>1</a:t>
                      </a:r>
                      <a:endParaRPr b="0" lang="en-AU" sz="1800" spc="-1" strike="noStrike">
                        <a:latin typeface="Arial"/>
                      </a:endParaRPr>
                    </a:p>
                  </a:txBody>
                  <a:tcPr anchor="t" marL="91440" marR="91440">
                    <a:lnL w="5760">
                      <a:solidFill>
                        <a:srgbClr val="ffffff"/>
                      </a:solidFill>
                    </a:lnL>
                    <a:lnR w="5760">
                      <a:solidFill>
                        <a:srgbClr val="ffffff"/>
                      </a:solidFill>
                    </a:lnR>
                    <a:lnT w="18720">
                      <a:solidFill>
                        <a:srgbClr val="ffffff"/>
                      </a:solidFill>
                    </a:lnT>
                    <a:lnB w="5760">
                      <a:solidFill>
                        <a:srgbClr val="ffffff"/>
                      </a:solidFill>
                    </a:lnB>
                    <a:solidFill>
                      <a:srgbClr val="d0d8e8"/>
                    </a:solidFill>
                  </a:tcPr>
                </a:tc>
                <a:tc>
                  <a:txBody>
                    <a:bodyPr anchor="t">
                      <a:noAutofit/>
                    </a:bodyPr>
                    <a:p>
                      <a:pPr>
                        <a:lnSpc>
                          <a:spcPct val="100000"/>
                        </a:lnSpc>
                      </a:pPr>
                      <a:r>
                        <a:rPr b="0" lang="en-AU" sz="1800" spc="-1" strike="noStrike">
                          <a:solidFill>
                            <a:srgbClr val="000000"/>
                          </a:solidFill>
                          <a:latin typeface="Calibri"/>
                          <a:ea typeface="DejaVu Sans"/>
                        </a:rPr>
                        <a:t>3:23</a:t>
                      </a:r>
                      <a:endParaRPr b="0" lang="en-AU" sz="1800" spc="-1" strike="noStrike">
                        <a:latin typeface="Arial"/>
                      </a:endParaRPr>
                    </a:p>
                  </a:txBody>
                  <a:tcPr anchor="t" marL="91440" marR="91440">
                    <a:lnL w="5760">
                      <a:solidFill>
                        <a:srgbClr val="ffffff"/>
                      </a:solidFill>
                    </a:lnL>
                    <a:lnR w="5760">
                      <a:solidFill>
                        <a:srgbClr val="ffffff"/>
                      </a:solidFill>
                    </a:lnR>
                    <a:lnT w="18720">
                      <a:solidFill>
                        <a:srgbClr val="ffffff"/>
                      </a:solidFill>
                    </a:lnT>
                    <a:lnB w="5760">
                      <a:solidFill>
                        <a:srgbClr val="ffffff"/>
                      </a:solidFill>
                    </a:lnB>
                    <a:solidFill>
                      <a:srgbClr val="d0d8e8"/>
                    </a:solidFill>
                  </a:tcPr>
                </a:tc>
              </a:tr>
              <a:tr h="369720">
                <a:tc>
                  <a:txBody>
                    <a:bodyPr anchor="t">
                      <a:noAutofit/>
                    </a:bodyPr>
                    <a:p>
                      <a:pPr>
                        <a:lnSpc>
                          <a:spcPct val="100000"/>
                        </a:lnSpc>
                      </a:pPr>
                      <a:r>
                        <a:rPr b="0" lang="en-AU" sz="1800" spc="-1" strike="noStrike">
                          <a:solidFill>
                            <a:srgbClr val="000000"/>
                          </a:solidFill>
                          <a:latin typeface="Calibri"/>
                          <a:ea typeface="DejaVu Sans"/>
                        </a:rPr>
                        <a:t>Monster</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c>
                  <a:txBody>
                    <a:bodyPr anchor="t">
                      <a:noAutofit/>
                    </a:bodyPr>
                    <a:p>
                      <a:pPr>
                        <a:lnSpc>
                          <a:spcPct val="100000"/>
                        </a:lnSpc>
                      </a:pPr>
                      <a:r>
                        <a:rPr b="0" lang="en-AU" sz="1800" spc="-1" strike="noStrike">
                          <a:solidFill>
                            <a:srgbClr val="000000"/>
                          </a:solidFill>
                          <a:latin typeface="Calibri"/>
                          <a:ea typeface="DejaVu Sans"/>
                        </a:rPr>
                        <a:t>2</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c>
                  <a:txBody>
                    <a:bodyPr anchor="t">
                      <a:noAutofit/>
                    </a:bodyPr>
                    <a:p>
                      <a:pPr>
                        <a:lnSpc>
                          <a:spcPct val="100000"/>
                        </a:lnSpc>
                      </a:pPr>
                      <a:r>
                        <a:rPr b="0" lang="en-AU" sz="1800" spc="-1" strike="noStrike">
                          <a:solidFill>
                            <a:srgbClr val="000000"/>
                          </a:solidFill>
                          <a:latin typeface="Calibri"/>
                          <a:ea typeface="DejaVu Sans"/>
                        </a:rPr>
                        <a:t>4:12</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r>
              <a:tr h="371520">
                <a:tc>
                  <a:txBody>
                    <a:bodyPr anchor="t">
                      <a:noAutofit/>
                    </a:bodyPr>
                    <a:p>
                      <a:pPr>
                        <a:lnSpc>
                          <a:spcPct val="100000"/>
                        </a:lnSpc>
                      </a:pPr>
                      <a:r>
                        <a:rPr b="0" lang="en-AU" sz="1800" spc="-1" strike="noStrike">
                          <a:solidFill>
                            <a:srgbClr val="000000"/>
                          </a:solidFill>
                          <a:latin typeface="Calibri"/>
                          <a:ea typeface="DejaVu Sans"/>
                        </a:rPr>
                        <a:t>Collapse into Now</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c>
                  <a:txBody>
                    <a:bodyPr anchor="t">
                      <a:noAutofit/>
                    </a:bodyPr>
                    <a:p>
                      <a:pPr>
                        <a:lnSpc>
                          <a:spcPct val="100000"/>
                        </a:lnSpc>
                      </a:pPr>
                      <a:r>
                        <a:rPr b="0" lang="en-AU" sz="1800" spc="-1" strike="noStrike">
                          <a:solidFill>
                            <a:srgbClr val="000000"/>
                          </a:solidFill>
                          <a:latin typeface="Calibri"/>
                          <a:ea typeface="DejaVu Sans"/>
                        </a:rPr>
                        <a:t>1</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c>
                  <a:txBody>
                    <a:bodyPr anchor="t">
                      <a:noAutofit/>
                    </a:bodyPr>
                    <a:p>
                      <a:pPr>
                        <a:lnSpc>
                          <a:spcPct val="100000"/>
                        </a:lnSpc>
                      </a:pPr>
                      <a:r>
                        <a:rPr b="0" lang="en-AU" sz="1800" spc="-1" strike="noStrike">
                          <a:solidFill>
                            <a:srgbClr val="000000"/>
                          </a:solidFill>
                          <a:latin typeface="Calibri"/>
                          <a:ea typeface="DejaVu Sans"/>
                        </a:rPr>
                        <a:t>4:01</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r>
            </a:tbl>
          </a:graphicData>
        </a:graphic>
      </p:graphicFrame>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TextShape 1"/>
          <p:cNvSpPr/>
          <p:nvPr/>
        </p:nvSpPr>
        <p:spPr>
          <a:xfrm>
            <a:off x="457200" y="27432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4400" spc="-1" strike="noStrike">
                <a:solidFill>
                  <a:srgbClr val="000000"/>
                </a:solidFill>
                <a:latin typeface="Calibri"/>
                <a:ea typeface="DejaVu Sans"/>
              </a:rPr>
              <a:t>Repaired</a:t>
            </a:r>
            <a:endParaRPr b="0" lang="en-AU" sz="4400" spc="-1" strike="noStrike">
              <a:latin typeface="Arial"/>
            </a:endParaRPr>
          </a:p>
        </p:txBody>
      </p:sp>
      <p:graphicFrame>
        <p:nvGraphicFramePr>
          <p:cNvPr id="77" name="Table 2"/>
          <p:cNvGraphicFramePr/>
          <p:nvPr/>
        </p:nvGraphicFramePr>
        <p:xfrm>
          <a:off x="1523880" y="1397160"/>
          <a:ext cx="5927400" cy="1482120"/>
        </p:xfrm>
        <a:graphic>
          <a:graphicData uri="http://schemas.openxmlformats.org/drawingml/2006/table">
            <a:tbl>
              <a:tblPr/>
              <a:tblGrid>
                <a:gridCol w="2471760"/>
                <a:gridCol w="1295640"/>
                <a:gridCol w="2160360"/>
              </a:tblGrid>
              <a:tr h="369720">
                <a:tc>
                  <a:txBody>
                    <a:bodyPr anchor="t">
                      <a:noAutofit/>
                    </a:bodyPr>
                    <a:p>
                      <a:pPr>
                        <a:lnSpc>
                          <a:spcPct val="100000"/>
                        </a:lnSpc>
                      </a:pPr>
                      <a:r>
                        <a:rPr b="1" lang="en-AU" sz="1800" spc="-1" strike="noStrike">
                          <a:solidFill>
                            <a:srgbClr val="ffffff"/>
                          </a:solidFill>
                          <a:latin typeface="Calibri"/>
                          <a:ea typeface="DejaVu Sans"/>
                        </a:rPr>
                        <a:t>Album</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18720">
                      <a:solidFill>
                        <a:srgbClr val="ffffff"/>
                      </a:solidFill>
                    </a:lnB>
                    <a:solidFill>
                      <a:srgbClr val="4f81bd"/>
                    </a:solidFill>
                  </a:tcPr>
                </a:tc>
                <a:tc>
                  <a:txBody>
                    <a:bodyPr anchor="t">
                      <a:noAutofit/>
                    </a:bodyPr>
                    <a:p>
                      <a:pPr>
                        <a:lnSpc>
                          <a:spcPct val="100000"/>
                        </a:lnSpc>
                      </a:pPr>
                      <a:r>
                        <a:rPr b="1" lang="en-AU" sz="1800" spc="-1" strike="noStrike">
                          <a:solidFill>
                            <a:srgbClr val="ffffff"/>
                          </a:solidFill>
                          <a:latin typeface="Calibri"/>
                          <a:ea typeface="DejaVu Sans"/>
                        </a:rPr>
                        <a:t>Track</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18720">
                      <a:solidFill>
                        <a:srgbClr val="ffffff"/>
                      </a:solidFill>
                    </a:lnB>
                    <a:solidFill>
                      <a:srgbClr val="4f81bd"/>
                    </a:solidFill>
                  </a:tcPr>
                </a:tc>
                <a:tc>
                  <a:txBody>
                    <a:bodyPr anchor="t">
                      <a:noAutofit/>
                    </a:bodyPr>
                    <a:p>
                      <a:pPr>
                        <a:lnSpc>
                          <a:spcPct val="100000"/>
                        </a:lnSpc>
                      </a:pPr>
                      <a:r>
                        <a:rPr b="1" lang="en-AU" sz="1800" spc="-1" strike="noStrike">
                          <a:solidFill>
                            <a:srgbClr val="ffffff"/>
                          </a:solidFill>
                          <a:latin typeface="Calibri"/>
                          <a:ea typeface="DejaVu Sans"/>
                        </a:rPr>
                        <a:t>Length (sec)</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18720">
                      <a:solidFill>
                        <a:srgbClr val="ffffff"/>
                      </a:solidFill>
                    </a:lnB>
                    <a:solidFill>
                      <a:srgbClr val="4f81bd"/>
                    </a:solidFill>
                  </a:tcPr>
                </a:tc>
              </a:tr>
              <a:tr h="371520">
                <a:tc>
                  <a:txBody>
                    <a:bodyPr anchor="t">
                      <a:noAutofit/>
                    </a:bodyPr>
                    <a:p>
                      <a:pPr>
                        <a:lnSpc>
                          <a:spcPct val="100000"/>
                        </a:lnSpc>
                      </a:pPr>
                      <a:r>
                        <a:rPr b="0" lang="en-AU" sz="1800" spc="-1" strike="noStrike">
                          <a:solidFill>
                            <a:srgbClr val="000000"/>
                          </a:solidFill>
                          <a:latin typeface="Calibri"/>
                          <a:ea typeface="DejaVu Sans"/>
                        </a:rPr>
                        <a:t>Monster</a:t>
                      </a:r>
                      <a:endParaRPr b="0" lang="en-AU" sz="1800" spc="-1" strike="noStrike">
                        <a:latin typeface="Arial"/>
                      </a:endParaRPr>
                    </a:p>
                  </a:txBody>
                  <a:tcPr anchor="t" marL="91440" marR="91440">
                    <a:lnL w="5760">
                      <a:solidFill>
                        <a:srgbClr val="ffffff"/>
                      </a:solidFill>
                    </a:lnL>
                    <a:lnR w="5760">
                      <a:solidFill>
                        <a:srgbClr val="ffffff"/>
                      </a:solidFill>
                    </a:lnR>
                    <a:lnT w="18720">
                      <a:solidFill>
                        <a:srgbClr val="ffffff"/>
                      </a:solidFill>
                    </a:lnT>
                    <a:lnB w="5760">
                      <a:solidFill>
                        <a:srgbClr val="ffffff"/>
                      </a:solidFill>
                    </a:lnB>
                    <a:solidFill>
                      <a:srgbClr val="d0d8e8"/>
                    </a:solidFill>
                  </a:tcPr>
                </a:tc>
                <a:tc>
                  <a:txBody>
                    <a:bodyPr anchor="t">
                      <a:noAutofit/>
                    </a:bodyPr>
                    <a:p>
                      <a:pPr>
                        <a:lnSpc>
                          <a:spcPct val="100000"/>
                        </a:lnSpc>
                      </a:pPr>
                      <a:r>
                        <a:rPr b="0" lang="en-AU" sz="1800" spc="-1" strike="noStrike">
                          <a:solidFill>
                            <a:srgbClr val="000000"/>
                          </a:solidFill>
                          <a:latin typeface="Calibri"/>
                          <a:ea typeface="DejaVu Sans"/>
                        </a:rPr>
                        <a:t>1</a:t>
                      </a:r>
                      <a:endParaRPr b="0" lang="en-AU" sz="1800" spc="-1" strike="noStrike">
                        <a:latin typeface="Arial"/>
                      </a:endParaRPr>
                    </a:p>
                  </a:txBody>
                  <a:tcPr anchor="t" marL="91440" marR="91440">
                    <a:lnL w="5760">
                      <a:solidFill>
                        <a:srgbClr val="ffffff"/>
                      </a:solidFill>
                    </a:lnL>
                    <a:lnR w="5760">
                      <a:solidFill>
                        <a:srgbClr val="ffffff"/>
                      </a:solidFill>
                    </a:lnR>
                    <a:lnT w="18720">
                      <a:solidFill>
                        <a:srgbClr val="ffffff"/>
                      </a:solidFill>
                    </a:lnT>
                    <a:lnB w="5760">
                      <a:solidFill>
                        <a:srgbClr val="ffffff"/>
                      </a:solidFill>
                    </a:lnB>
                    <a:solidFill>
                      <a:srgbClr val="d0d8e8"/>
                    </a:solidFill>
                  </a:tcPr>
                </a:tc>
                <a:tc>
                  <a:txBody>
                    <a:bodyPr anchor="t">
                      <a:noAutofit/>
                    </a:bodyPr>
                    <a:p>
                      <a:pPr>
                        <a:lnSpc>
                          <a:spcPct val="100000"/>
                        </a:lnSpc>
                      </a:pPr>
                      <a:r>
                        <a:rPr b="0" lang="en-AU" sz="1800" spc="-1" strike="noStrike">
                          <a:solidFill>
                            <a:srgbClr val="000000"/>
                          </a:solidFill>
                          <a:latin typeface="Calibri"/>
                          <a:ea typeface="DejaVu Sans"/>
                        </a:rPr>
                        <a:t>203</a:t>
                      </a:r>
                      <a:endParaRPr b="0" lang="en-AU" sz="1800" spc="-1" strike="noStrike">
                        <a:latin typeface="Arial"/>
                      </a:endParaRPr>
                    </a:p>
                  </a:txBody>
                  <a:tcPr anchor="t" marL="91440" marR="91440">
                    <a:lnL w="5760">
                      <a:solidFill>
                        <a:srgbClr val="ffffff"/>
                      </a:solidFill>
                    </a:lnL>
                    <a:lnR w="5760">
                      <a:solidFill>
                        <a:srgbClr val="ffffff"/>
                      </a:solidFill>
                    </a:lnR>
                    <a:lnT w="18720">
                      <a:solidFill>
                        <a:srgbClr val="ffffff"/>
                      </a:solidFill>
                    </a:lnT>
                    <a:lnB w="5760">
                      <a:solidFill>
                        <a:srgbClr val="ffffff"/>
                      </a:solidFill>
                    </a:lnB>
                    <a:solidFill>
                      <a:srgbClr val="d0d8e8"/>
                    </a:solidFill>
                  </a:tcPr>
                </a:tc>
              </a:tr>
              <a:tr h="369720">
                <a:tc>
                  <a:txBody>
                    <a:bodyPr anchor="t">
                      <a:noAutofit/>
                    </a:bodyPr>
                    <a:p>
                      <a:pPr>
                        <a:lnSpc>
                          <a:spcPct val="100000"/>
                        </a:lnSpc>
                      </a:pPr>
                      <a:r>
                        <a:rPr b="0" lang="en-AU" sz="1800" spc="-1" strike="noStrike">
                          <a:solidFill>
                            <a:srgbClr val="000000"/>
                          </a:solidFill>
                          <a:latin typeface="Calibri"/>
                          <a:ea typeface="DejaVu Sans"/>
                        </a:rPr>
                        <a:t>Monster</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c>
                  <a:txBody>
                    <a:bodyPr anchor="t">
                      <a:noAutofit/>
                    </a:bodyPr>
                    <a:p>
                      <a:pPr>
                        <a:lnSpc>
                          <a:spcPct val="100000"/>
                        </a:lnSpc>
                      </a:pPr>
                      <a:r>
                        <a:rPr b="0" lang="en-AU" sz="1800" spc="-1" strike="noStrike">
                          <a:solidFill>
                            <a:srgbClr val="000000"/>
                          </a:solidFill>
                          <a:latin typeface="Calibri"/>
                          <a:ea typeface="DejaVu Sans"/>
                        </a:rPr>
                        <a:t>2</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c>
                  <a:txBody>
                    <a:bodyPr anchor="t">
                      <a:noAutofit/>
                    </a:bodyPr>
                    <a:p>
                      <a:pPr>
                        <a:lnSpc>
                          <a:spcPct val="100000"/>
                        </a:lnSpc>
                      </a:pPr>
                      <a:r>
                        <a:rPr b="0" lang="en-AU" sz="1800" spc="-1" strike="noStrike">
                          <a:solidFill>
                            <a:srgbClr val="000000"/>
                          </a:solidFill>
                          <a:latin typeface="Calibri"/>
                          <a:ea typeface="DejaVu Sans"/>
                        </a:rPr>
                        <a:t>252</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r>
              <a:tr h="371520">
                <a:tc>
                  <a:txBody>
                    <a:bodyPr anchor="t">
                      <a:noAutofit/>
                    </a:bodyPr>
                    <a:p>
                      <a:pPr>
                        <a:lnSpc>
                          <a:spcPct val="100000"/>
                        </a:lnSpc>
                      </a:pPr>
                      <a:r>
                        <a:rPr b="0" lang="en-AU" sz="1800" spc="-1" strike="noStrike">
                          <a:solidFill>
                            <a:srgbClr val="000000"/>
                          </a:solidFill>
                          <a:latin typeface="Calibri"/>
                          <a:ea typeface="DejaVu Sans"/>
                        </a:rPr>
                        <a:t>Collapse into Now</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c>
                  <a:txBody>
                    <a:bodyPr anchor="t">
                      <a:noAutofit/>
                    </a:bodyPr>
                    <a:p>
                      <a:pPr>
                        <a:lnSpc>
                          <a:spcPct val="100000"/>
                        </a:lnSpc>
                      </a:pPr>
                      <a:r>
                        <a:rPr b="0" lang="en-AU" sz="1800" spc="-1" strike="noStrike">
                          <a:solidFill>
                            <a:srgbClr val="000000"/>
                          </a:solidFill>
                          <a:latin typeface="Calibri"/>
                          <a:ea typeface="DejaVu Sans"/>
                        </a:rPr>
                        <a:t>1</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c>
                  <a:txBody>
                    <a:bodyPr anchor="t">
                      <a:noAutofit/>
                    </a:bodyPr>
                    <a:p>
                      <a:pPr>
                        <a:lnSpc>
                          <a:spcPct val="100000"/>
                        </a:lnSpc>
                      </a:pPr>
                      <a:r>
                        <a:rPr b="0" lang="en-AU" sz="1800" spc="-1" strike="noStrike">
                          <a:solidFill>
                            <a:srgbClr val="000000"/>
                          </a:solidFill>
                          <a:latin typeface="Calibri"/>
                          <a:ea typeface="DejaVu Sans"/>
                        </a:rPr>
                        <a:t>241</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r>
            </a:tbl>
          </a:graphicData>
        </a:graphic>
      </p:graphicFrame>
      <p:sp>
        <p:nvSpPr>
          <p:cNvPr id="78" name="TextShape 3"/>
          <p:cNvSpPr/>
          <p:nvPr/>
        </p:nvSpPr>
        <p:spPr>
          <a:xfrm>
            <a:off x="468360" y="3141360"/>
            <a:ext cx="8228880" cy="3382200"/>
          </a:xfrm>
          <a:prstGeom prst="rect">
            <a:avLst/>
          </a:prstGeom>
          <a:noFill/>
          <a:ln w="0">
            <a:noFill/>
          </a:ln>
        </p:spPr>
        <p:style>
          <a:lnRef idx="0"/>
          <a:fillRef idx="0"/>
          <a:effectRef idx="0"/>
          <a:fontRef idx="minor"/>
        </p:style>
        <p:txBody>
          <a:bodyPr lIns="90000" rIns="90000" tIns="45000" bIns="45000" anchor="t">
            <a:noAutofit/>
          </a:bodyPr>
          <a:p>
            <a:pPr marL="342720" indent="-342720">
              <a:lnSpc>
                <a:spcPct val="100000"/>
              </a:lnSpc>
              <a:buClr>
                <a:srgbClr val="000000"/>
              </a:buClr>
              <a:buFont typeface="Arial"/>
              <a:buChar char="•"/>
            </a:pPr>
            <a:r>
              <a:rPr b="0" lang="en-AU" sz="2800" spc="-1" strike="noStrike">
                <a:solidFill>
                  <a:srgbClr val="000000"/>
                </a:solidFill>
                <a:latin typeface="Calibri"/>
                <a:ea typeface="DejaVu Sans"/>
              </a:rPr>
              <a:t>Time notation like “3:23” represents two pieces of data – minutes and seconds – that mean nothing to a database</a:t>
            </a:r>
            <a:endParaRPr b="0" lang="en-AU" sz="2800" spc="-1" strike="noStrike">
              <a:latin typeface="Arial"/>
            </a:endParaRPr>
          </a:p>
          <a:p>
            <a:pPr marL="342720" indent="-342720">
              <a:lnSpc>
                <a:spcPct val="100000"/>
              </a:lnSpc>
              <a:buClr>
                <a:srgbClr val="000000"/>
              </a:buClr>
              <a:buFont typeface="Arial"/>
              <a:buChar char="•"/>
            </a:pPr>
            <a:r>
              <a:rPr b="0" lang="en-AU" sz="2800" spc="-1" strike="noStrike">
                <a:solidFill>
                  <a:srgbClr val="000000"/>
                </a:solidFill>
                <a:latin typeface="Calibri"/>
                <a:ea typeface="DejaVu Sans"/>
              </a:rPr>
              <a:t>Cannot be understood a database without serious text parsing</a:t>
            </a:r>
            <a:endParaRPr b="0" lang="en-AU" sz="2800" spc="-1" strike="noStrike">
              <a:latin typeface="Arial"/>
            </a:endParaRPr>
          </a:p>
          <a:p>
            <a:pPr marL="342720" indent="-342720">
              <a:lnSpc>
                <a:spcPct val="100000"/>
              </a:lnSpc>
              <a:buClr>
                <a:srgbClr val="000000"/>
              </a:buClr>
              <a:buFont typeface="Arial"/>
              <a:buChar char="•"/>
            </a:pPr>
            <a:r>
              <a:rPr b="0" lang="en-AU" sz="2800" spc="-1" strike="noStrike">
                <a:solidFill>
                  <a:srgbClr val="000000"/>
                </a:solidFill>
                <a:latin typeface="Calibri"/>
                <a:ea typeface="DejaVu Sans"/>
              </a:rPr>
              <a:t>Single “seconds” value can be sorted, searched, compared</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extShape 1"/>
          <p:cNvSpPr/>
          <p:nvPr/>
        </p:nvSpPr>
        <p:spPr>
          <a:xfrm>
            <a:off x="457200" y="27432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4400" spc="-1" strike="noStrike">
                <a:solidFill>
                  <a:srgbClr val="000000"/>
                </a:solidFill>
                <a:latin typeface="Calibri"/>
                <a:ea typeface="DejaVu Sans"/>
              </a:rPr>
              <a:t>Repair This!</a:t>
            </a:r>
            <a:endParaRPr b="0" lang="en-AU" sz="4400" spc="-1" strike="noStrike">
              <a:latin typeface="Arial"/>
            </a:endParaRPr>
          </a:p>
        </p:txBody>
      </p:sp>
      <p:sp>
        <p:nvSpPr>
          <p:cNvPr id="80" name="TextShape 2"/>
          <p:cNvSpPr/>
          <p:nvPr/>
        </p:nvSpPr>
        <p:spPr>
          <a:xfrm>
            <a:off x="457200" y="3429000"/>
            <a:ext cx="8228880" cy="1688400"/>
          </a:xfrm>
          <a:prstGeom prst="rect">
            <a:avLst/>
          </a:prstGeom>
          <a:noFill/>
          <a:ln w="0">
            <a:noFill/>
          </a:ln>
        </p:spPr>
        <p:style>
          <a:lnRef idx="0"/>
          <a:fillRef idx="0"/>
          <a:effectRef idx="0"/>
          <a:fontRef idx="minor"/>
        </p:style>
        <p:txBody>
          <a:bodyPr lIns="90000" rIns="90000" tIns="45000" bIns="45000" anchor="t">
            <a:noAutofit/>
          </a:bodyPr>
          <a:p>
            <a:pPr marL="342720" indent="-342720">
              <a:lnSpc>
                <a:spcPct val="100000"/>
              </a:lnSpc>
              <a:buClr>
                <a:srgbClr val="000000"/>
              </a:buClr>
              <a:buFont typeface="Arial"/>
              <a:buChar char="•"/>
            </a:pPr>
            <a:r>
              <a:rPr b="0" lang="en-AU" sz="3200" spc="-1" strike="noStrike">
                <a:solidFill>
                  <a:srgbClr val="000000"/>
                </a:solidFill>
                <a:latin typeface="Calibri"/>
                <a:ea typeface="DejaVu Sans"/>
              </a:rPr>
              <a:t>An address like “3 Fred St, Sale, 3586” has 3 pieces of data: street address, town, postcode. </a:t>
            </a:r>
            <a:endParaRPr b="0" lang="en-AU" sz="3200" spc="-1" strike="noStrike">
              <a:latin typeface="Arial"/>
            </a:endParaRPr>
          </a:p>
          <a:p>
            <a:pPr>
              <a:lnSpc>
                <a:spcPct val="100000"/>
              </a:lnSpc>
            </a:pPr>
            <a:endParaRPr b="0" lang="en-AU" sz="3200" spc="-1" strike="noStrike">
              <a:latin typeface="Arial"/>
            </a:endParaRPr>
          </a:p>
        </p:txBody>
      </p:sp>
      <p:graphicFrame>
        <p:nvGraphicFramePr>
          <p:cNvPr id="81" name="Table 3"/>
          <p:cNvGraphicFramePr/>
          <p:nvPr/>
        </p:nvGraphicFramePr>
        <p:xfrm>
          <a:off x="1523880" y="1397160"/>
          <a:ext cx="6719760" cy="1482120"/>
        </p:xfrm>
        <a:graphic>
          <a:graphicData uri="http://schemas.openxmlformats.org/drawingml/2006/table">
            <a:tbl>
              <a:tblPr/>
              <a:tblGrid>
                <a:gridCol w="1392480"/>
                <a:gridCol w="5327640"/>
              </a:tblGrid>
              <a:tr h="369720">
                <a:tc>
                  <a:txBody>
                    <a:bodyPr anchor="t">
                      <a:noAutofit/>
                    </a:bodyPr>
                    <a:p>
                      <a:pPr>
                        <a:lnSpc>
                          <a:spcPct val="100000"/>
                        </a:lnSpc>
                      </a:pPr>
                      <a:r>
                        <a:rPr b="1" lang="en-AU" sz="1800" spc="-1" strike="noStrike">
                          <a:solidFill>
                            <a:srgbClr val="ffffff"/>
                          </a:solidFill>
                          <a:latin typeface="Calibri"/>
                          <a:ea typeface="DejaVu Sans"/>
                        </a:rPr>
                        <a:t>Customer ID</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18720">
                      <a:solidFill>
                        <a:srgbClr val="ffffff"/>
                      </a:solidFill>
                    </a:lnB>
                    <a:solidFill>
                      <a:srgbClr val="4f81bd"/>
                    </a:solidFill>
                  </a:tcPr>
                </a:tc>
                <a:tc>
                  <a:txBody>
                    <a:bodyPr anchor="t">
                      <a:noAutofit/>
                    </a:bodyPr>
                    <a:p>
                      <a:pPr>
                        <a:lnSpc>
                          <a:spcPct val="100000"/>
                        </a:lnSpc>
                      </a:pPr>
                      <a:r>
                        <a:rPr b="1" lang="en-AU" sz="1800" spc="-1" strike="noStrike">
                          <a:solidFill>
                            <a:srgbClr val="ffffff"/>
                          </a:solidFill>
                          <a:latin typeface="Calibri"/>
                          <a:ea typeface="DejaVu Sans"/>
                        </a:rPr>
                        <a:t>Address</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18720">
                      <a:solidFill>
                        <a:srgbClr val="ffffff"/>
                      </a:solidFill>
                    </a:lnB>
                    <a:solidFill>
                      <a:srgbClr val="4f81bd"/>
                    </a:solidFill>
                  </a:tcPr>
                </a:tc>
              </a:tr>
              <a:tr h="371520">
                <a:tc>
                  <a:txBody>
                    <a:bodyPr anchor="t">
                      <a:noAutofit/>
                    </a:bodyPr>
                    <a:p>
                      <a:pPr>
                        <a:lnSpc>
                          <a:spcPct val="100000"/>
                        </a:lnSpc>
                      </a:pPr>
                      <a:r>
                        <a:rPr b="0" lang="en-AU" sz="1800" spc="-1" strike="noStrike">
                          <a:solidFill>
                            <a:srgbClr val="000000"/>
                          </a:solidFill>
                          <a:latin typeface="Calibri"/>
                          <a:ea typeface="DejaVu Sans"/>
                        </a:rPr>
                        <a:t>111</a:t>
                      </a:r>
                      <a:endParaRPr b="0" lang="en-AU" sz="1800" spc="-1" strike="noStrike">
                        <a:latin typeface="Arial"/>
                      </a:endParaRPr>
                    </a:p>
                  </a:txBody>
                  <a:tcPr anchor="t" marL="91440" marR="91440">
                    <a:lnL w="5760">
                      <a:solidFill>
                        <a:srgbClr val="ffffff"/>
                      </a:solidFill>
                    </a:lnL>
                    <a:lnR w="5760">
                      <a:solidFill>
                        <a:srgbClr val="ffffff"/>
                      </a:solidFill>
                    </a:lnR>
                    <a:lnT w="18720">
                      <a:solidFill>
                        <a:srgbClr val="ffffff"/>
                      </a:solidFill>
                    </a:lnT>
                    <a:lnB w="5760">
                      <a:solidFill>
                        <a:srgbClr val="ffffff"/>
                      </a:solidFill>
                    </a:lnB>
                    <a:solidFill>
                      <a:srgbClr val="d0d8e8"/>
                    </a:solidFill>
                  </a:tcPr>
                </a:tc>
                <a:tc>
                  <a:txBody>
                    <a:bodyPr anchor="t">
                      <a:noAutofit/>
                    </a:bodyPr>
                    <a:p>
                      <a:pPr>
                        <a:lnSpc>
                          <a:spcPct val="100000"/>
                        </a:lnSpc>
                      </a:pPr>
                      <a:r>
                        <a:rPr b="0" lang="en-AU" sz="1800" spc="-1" strike="noStrike">
                          <a:solidFill>
                            <a:srgbClr val="000000"/>
                          </a:solidFill>
                          <a:latin typeface="Calibri"/>
                          <a:ea typeface="DejaVu Sans"/>
                        </a:rPr>
                        <a:t>66 Lake Rd, Mentone, 3198</a:t>
                      </a:r>
                      <a:endParaRPr b="0" lang="en-AU" sz="1800" spc="-1" strike="noStrike">
                        <a:latin typeface="Arial"/>
                      </a:endParaRPr>
                    </a:p>
                  </a:txBody>
                  <a:tcPr anchor="t" marL="91440" marR="91440">
                    <a:lnL w="5760">
                      <a:solidFill>
                        <a:srgbClr val="ffffff"/>
                      </a:solidFill>
                    </a:lnL>
                    <a:lnR w="5760">
                      <a:solidFill>
                        <a:srgbClr val="ffffff"/>
                      </a:solidFill>
                    </a:lnR>
                    <a:lnT w="18720">
                      <a:solidFill>
                        <a:srgbClr val="ffffff"/>
                      </a:solidFill>
                    </a:lnT>
                    <a:lnB w="5760">
                      <a:solidFill>
                        <a:srgbClr val="ffffff"/>
                      </a:solidFill>
                    </a:lnB>
                    <a:solidFill>
                      <a:srgbClr val="d0d8e8"/>
                    </a:solidFill>
                  </a:tcPr>
                </a:tc>
              </a:tr>
              <a:tr h="369720">
                <a:tc>
                  <a:txBody>
                    <a:bodyPr anchor="t">
                      <a:noAutofit/>
                    </a:bodyPr>
                    <a:p>
                      <a:pPr>
                        <a:lnSpc>
                          <a:spcPct val="100000"/>
                        </a:lnSpc>
                      </a:pPr>
                      <a:r>
                        <a:rPr b="0" lang="en-AU" sz="1800" spc="-1" strike="noStrike">
                          <a:solidFill>
                            <a:srgbClr val="000000"/>
                          </a:solidFill>
                          <a:latin typeface="Calibri"/>
                          <a:ea typeface="DejaVu Sans"/>
                        </a:rPr>
                        <a:t>222</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c>
                  <a:txBody>
                    <a:bodyPr anchor="t">
                      <a:noAutofit/>
                    </a:bodyPr>
                    <a:p>
                      <a:pPr>
                        <a:lnSpc>
                          <a:spcPct val="100000"/>
                        </a:lnSpc>
                      </a:pPr>
                      <a:r>
                        <a:rPr b="0" lang="en-AU" sz="1800" spc="-1" strike="noStrike">
                          <a:solidFill>
                            <a:srgbClr val="000000"/>
                          </a:solidFill>
                          <a:latin typeface="Calibri"/>
                          <a:ea typeface="DejaVu Sans"/>
                        </a:rPr>
                        <a:t>2/45 Richmond Lane, Richmond, 3121</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r>
              <a:tr h="371520">
                <a:tc>
                  <a:txBody>
                    <a:bodyPr anchor="t">
                      <a:noAutofit/>
                    </a:bodyPr>
                    <a:p>
                      <a:pPr>
                        <a:lnSpc>
                          <a:spcPct val="100000"/>
                        </a:lnSpc>
                      </a:pPr>
                      <a:r>
                        <a:rPr b="0" lang="en-AU" sz="1800" spc="-1" strike="noStrike">
                          <a:solidFill>
                            <a:srgbClr val="000000"/>
                          </a:solidFill>
                          <a:latin typeface="Calibri"/>
                          <a:ea typeface="DejaVu Sans"/>
                        </a:rPr>
                        <a:t>333</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c>
                  <a:txBody>
                    <a:bodyPr anchor="t">
                      <a:noAutofit/>
                    </a:bodyPr>
                    <a:p>
                      <a:pPr>
                        <a:lnSpc>
                          <a:spcPct val="100000"/>
                        </a:lnSpc>
                      </a:pPr>
                      <a:r>
                        <a:rPr b="0" lang="en-AU" sz="1800" spc="-1" strike="noStrike">
                          <a:solidFill>
                            <a:srgbClr val="000000"/>
                          </a:solidFill>
                          <a:latin typeface="Calibri"/>
                          <a:ea typeface="DejaVu Sans"/>
                        </a:rPr>
                        <a:t>135 Spring St, Melbourne, 3000</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r>
            </a:tbl>
          </a:graphicData>
        </a:graphic>
      </p:graphicFrame>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p:nvPr/>
        </p:nvSpPr>
        <p:spPr>
          <a:xfrm>
            <a:off x="457200" y="27432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4400" spc="-1" strike="noStrike">
                <a:solidFill>
                  <a:srgbClr val="000000"/>
                </a:solidFill>
                <a:latin typeface="Calibri"/>
                <a:ea typeface="DejaVu Sans"/>
              </a:rPr>
              <a:t>Repaired!</a:t>
            </a:r>
            <a:endParaRPr b="0" lang="en-AU" sz="4400" spc="-1" strike="noStrike">
              <a:latin typeface="Arial"/>
            </a:endParaRPr>
          </a:p>
        </p:txBody>
      </p:sp>
      <p:sp>
        <p:nvSpPr>
          <p:cNvPr id="83" name="TextShape 2"/>
          <p:cNvSpPr/>
          <p:nvPr/>
        </p:nvSpPr>
        <p:spPr>
          <a:xfrm>
            <a:off x="755280" y="3213000"/>
            <a:ext cx="7489080" cy="2376000"/>
          </a:xfrm>
          <a:prstGeom prst="rect">
            <a:avLst/>
          </a:prstGeom>
          <a:noFill/>
          <a:ln w="0">
            <a:noFill/>
          </a:ln>
        </p:spPr>
        <p:style>
          <a:lnRef idx="0"/>
          <a:fillRef idx="0"/>
          <a:effectRef idx="0"/>
          <a:fontRef idx="minor"/>
        </p:style>
        <p:txBody>
          <a:bodyPr lIns="90000" rIns="90000" tIns="45000" bIns="45000" anchor="t">
            <a:noAutofit/>
          </a:bodyPr>
          <a:p>
            <a:pPr marL="342720" indent="-342720">
              <a:lnSpc>
                <a:spcPct val="100000"/>
              </a:lnSpc>
              <a:tabLst>
                <a:tab algn="l" pos="0"/>
              </a:tabLst>
            </a:pPr>
            <a:r>
              <a:rPr b="0" lang="en-AU" sz="3200" spc="-1" strike="noStrike">
                <a:solidFill>
                  <a:srgbClr val="000000"/>
                </a:solidFill>
                <a:latin typeface="Calibri"/>
                <a:ea typeface="DejaVu Sans"/>
              </a:rPr>
              <a:t>Now each field can be searched &amp; sorted and used individually (e.g. addressing envelopes)</a:t>
            </a:r>
            <a:r>
              <a:rPr b="0" lang="en-AU" sz="4000" spc="-1" strike="noStrike">
                <a:solidFill>
                  <a:srgbClr val="000000"/>
                </a:solidFill>
                <a:latin typeface="Calibri"/>
                <a:ea typeface="DejaVu Sans"/>
              </a:rPr>
              <a:t> </a:t>
            </a:r>
            <a:endParaRPr b="0" lang="en-AU" sz="4000" spc="-1" strike="noStrike">
              <a:latin typeface="Arial"/>
            </a:endParaRPr>
          </a:p>
          <a:p>
            <a:pPr marL="342720" indent="-342720">
              <a:lnSpc>
                <a:spcPct val="100000"/>
              </a:lnSpc>
              <a:tabLst>
                <a:tab algn="l" pos="0"/>
              </a:tabLst>
            </a:pPr>
            <a:endParaRPr b="0" lang="en-AU" sz="4000" spc="-1" strike="noStrike">
              <a:latin typeface="Arial"/>
            </a:endParaRPr>
          </a:p>
        </p:txBody>
      </p:sp>
      <p:graphicFrame>
        <p:nvGraphicFramePr>
          <p:cNvPr id="84" name="Table 3"/>
          <p:cNvGraphicFramePr/>
          <p:nvPr/>
        </p:nvGraphicFramePr>
        <p:xfrm>
          <a:off x="755640" y="1397160"/>
          <a:ext cx="7488000" cy="1482120"/>
        </p:xfrm>
        <a:graphic>
          <a:graphicData uri="http://schemas.openxmlformats.org/drawingml/2006/table">
            <a:tbl>
              <a:tblPr/>
              <a:tblGrid>
                <a:gridCol w="1368360"/>
                <a:gridCol w="2303640"/>
                <a:gridCol w="1520640"/>
                <a:gridCol w="2295720"/>
              </a:tblGrid>
              <a:tr h="369720">
                <a:tc>
                  <a:txBody>
                    <a:bodyPr anchor="t">
                      <a:noAutofit/>
                    </a:bodyPr>
                    <a:p>
                      <a:pPr>
                        <a:lnSpc>
                          <a:spcPct val="100000"/>
                        </a:lnSpc>
                      </a:pPr>
                      <a:r>
                        <a:rPr b="1" lang="en-AU" sz="1800" spc="-1" strike="noStrike">
                          <a:solidFill>
                            <a:srgbClr val="ffffff"/>
                          </a:solidFill>
                          <a:latin typeface="Calibri"/>
                          <a:ea typeface="DejaVu Sans"/>
                        </a:rPr>
                        <a:t>Customer ID</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18720">
                      <a:solidFill>
                        <a:srgbClr val="ffffff"/>
                      </a:solidFill>
                    </a:lnB>
                    <a:solidFill>
                      <a:srgbClr val="4f81bd"/>
                    </a:solidFill>
                  </a:tcPr>
                </a:tc>
                <a:tc>
                  <a:txBody>
                    <a:bodyPr anchor="t">
                      <a:noAutofit/>
                    </a:bodyPr>
                    <a:p>
                      <a:pPr>
                        <a:lnSpc>
                          <a:spcPct val="100000"/>
                        </a:lnSpc>
                      </a:pPr>
                      <a:r>
                        <a:rPr b="1" lang="en-AU" sz="1800" spc="-1" strike="noStrike">
                          <a:solidFill>
                            <a:srgbClr val="ffffff"/>
                          </a:solidFill>
                          <a:latin typeface="Calibri"/>
                          <a:ea typeface="DejaVu Sans"/>
                        </a:rPr>
                        <a:t>Street</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18720">
                      <a:solidFill>
                        <a:srgbClr val="ffffff"/>
                      </a:solidFill>
                    </a:lnB>
                    <a:solidFill>
                      <a:srgbClr val="4f81bd"/>
                    </a:solidFill>
                  </a:tcPr>
                </a:tc>
                <a:tc>
                  <a:txBody>
                    <a:bodyPr anchor="t">
                      <a:noAutofit/>
                    </a:bodyPr>
                    <a:p>
                      <a:pPr>
                        <a:lnSpc>
                          <a:spcPct val="100000"/>
                        </a:lnSpc>
                      </a:pPr>
                      <a:r>
                        <a:rPr b="1" lang="en-AU" sz="1800" spc="-1" strike="noStrike">
                          <a:solidFill>
                            <a:srgbClr val="ffffff"/>
                          </a:solidFill>
                          <a:latin typeface="Calibri"/>
                          <a:ea typeface="DejaVu Sans"/>
                        </a:rPr>
                        <a:t>Suburb</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18720">
                      <a:solidFill>
                        <a:srgbClr val="ffffff"/>
                      </a:solidFill>
                    </a:lnB>
                    <a:solidFill>
                      <a:srgbClr val="4f81bd"/>
                    </a:solidFill>
                  </a:tcPr>
                </a:tc>
                <a:tc>
                  <a:txBody>
                    <a:bodyPr anchor="t">
                      <a:noAutofit/>
                    </a:bodyPr>
                    <a:p>
                      <a:pPr>
                        <a:lnSpc>
                          <a:spcPct val="100000"/>
                        </a:lnSpc>
                      </a:pPr>
                      <a:r>
                        <a:rPr b="1" lang="en-AU" sz="1800" spc="-1" strike="noStrike">
                          <a:solidFill>
                            <a:srgbClr val="ffffff"/>
                          </a:solidFill>
                          <a:latin typeface="Calibri"/>
                          <a:ea typeface="DejaVu Sans"/>
                        </a:rPr>
                        <a:t>Postcode</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18720">
                      <a:solidFill>
                        <a:srgbClr val="ffffff"/>
                      </a:solidFill>
                    </a:lnB>
                    <a:solidFill>
                      <a:srgbClr val="4f81bd"/>
                    </a:solidFill>
                  </a:tcPr>
                </a:tc>
              </a:tr>
              <a:tr h="371520">
                <a:tc>
                  <a:txBody>
                    <a:bodyPr anchor="t">
                      <a:noAutofit/>
                    </a:bodyPr>
                    <a:p>
                      <a:pPr>
                        <a:lnSpc>
                          <a:spcPct val="100000"/>
                        </a:lnSpc>
                      </a:pPr>
                      <a:r>
                        <a:rPr b="0" lang="en-AU" sz="1800" spc="-1" strike="noStrike">
                          <a:solidFill>
                            <a:srgbClr val="000000"/>
                          </a:solidFill>
                          <a:latin typeface="Calibri"/>
                          <a:ea typeface="DejaVu Sans"/>
                        </a:rPr>
                        <a:t>111</a:t>
                      </a:r>
                      <a:endParaRPr b="0" lang="en-AU" sz="1800" spc="-1" strike="noStrike">
                        <a:latin typeface="Arial"/>
                      </a:endParaRPr>
                    </a:p>
                  </a:txBody>
                  <a:tcPr anchor="t" marL="91440" marR="91440">
                    <a:lnL w="5760">
                      <a:solidFill>
                        <a:srgbClr val="ffffff"/>
                      </a:solidFill>
                    </a:lnL>
                    <a:lnR w="5760">
                      <a:solidFill>
                        <a:srgbClr val="ffffff"/>
                      </a:solidFill>
                    </a:lnR>
                    <a:lnT w="18720">
                      <a:solidFill>
                        <a:srgbClr val="ffffff"/>
                      </a:solidFill>
                    </a:lnT>
                    <a:lnB w="5760">
                      <a:solidFill>
                        <a:srgbClr val="ffffff"/>
                      </a:solidFill>
                    </a:lnB>
                    <a:solidFill>
                      <a:srgbClr val="d0d8e8"/>
                    </a:solidFill>
                  </a:tcPr>
                </a:tc>
                <a:tc>
                  <a:txBody>
                    <a:bodyPr anchor="t">
                      <a:noAutofit/>
                    </a:bodyPr>
                    <a:p>
                      <a:pPr>
                        <a:lnSpc>
                          <a:spcPct val="100000"/>
                        </a:lnSpc>
                      </a:pPr>
                      <a:r>
                        <a:rPr b="0" lang="en-AU" sz="1800" spc="-1" strike="noStrike">
                          <a:solidFill>
                            <a:srgbClr val="000000"/>
                          </a:solidFill>
                          <a:latin typeface="Calibri"/>
                          <a:ea typeface="DejaVu Sans"/>
                        </a:rPr>
                        <a:t>66 Lake Rd</a:t>
                      </a:r>
                      <a:endParaRPr b="0" lang="en-AU" sz="1800" spc="-1" strike="noStrike">
                        <a:latin typeface="Arial"/>
                      </a:endParaRPr>
                    </a:p>
                  </a:txBody>
                  <a:tcPr anchor="t" marL="91440" marR="91440">
                    <a:lnL w="5760">
                      <a:solidFill>
                        <a:srgbClr val="ffffff"/>
                      </a:solidFill>
                    </a:lnL>
                    <a:lnR w="5760">
                      <a:solidFill>
                        <a:srgbClr val="ffffff"/>
                      </a:solidFill>
                    </a:lnR>
                    <a:lnT w="18720">
                      <a:solidFill>
                        <a:srgbClr val="ffffff"/>
                      </a:solidFill>
                    </a:lnT>
                    <a:lnB w="5760">
                      <a:solidFill>
                        <a:srgbClr val="ffffff"/>
                      </a:solidFill>
                    </a:lnB>
                    <a:solidFill>
                      <a:srgbClr val="d0d8e8"/>
                    </a:solidFill>
                  </a:tcPr>
                </a:tc>
                <a:tc>
                  <a:txBody>
                    <a:bodyPr anchor="t">
                      <a:noAutofit/>
                    </a:bodyPr>
                    <a:p>
                      <a:pPr>
                        <a:lnSpc>
                          <a:spcPct val="100000"/>
                        </a:lnSpc>
                      </a:pPr>
                      <a:r>
                        <a:rPr b="0" lang="en-AU" sz="1800" spc="-1" strike="noStrike">
                          <a:solidFill>
                            <a:srgbClr val="000000"/>
                          </a:solidFill>
                          <a:latin typeface="Calibri"/>
                          <a:ea typeface="DejaVu Sans"/>
                        </a:rPr>
                        <a:t>Mentone</a:t>
                      </a:r>
                      <a:endParaRPr b="0" lang="en-AU" sz="1800" spc="-1" strike="noStrike">
                        <a:latin typeface="Arial"/>
                      </a:endParaRPr>
                    </a:p>
                  </a:txBody>
                  <a:tcPr anchor="t" marL="91440" marR="91440">
                    <a:lnL w="5760">
                      <a:solidFill>
                        <a:srgbClr val="ffffff"/>
                      </a:solidFill>
                    </a:lnL>
                    <a:lnR w="5760">
                      <a:solidFill>
                        <a:srgbClr val="ffffff"/>
                      </a:solidFill>
                    </a:lnR>
                    <a:lnT w="18720">
                      <a:solidFill>
                        <a:srgbClr val="ffffff"/>
                      </a:solidFill>
                    </a:lnT>
                    <a:lnB w="5760">
                      <a:solidFill>
                        <a:srgbClr val="ffffff"/>
                      </a:solidFill>
                    </a:lnB>
                    <a:solidFill>
                      <a:srgbClr val="d0d8e8"/>
                    </a:solidFill>
                  </a:tcPr>
                </a:tc>
                <a:tc>
                  <a:txBody>
                    <a:bodyPr anchor="t">
                      <a:noAutofit/>
                    </a:bodyPr>
                    <a:p>
                      <a:pPr>
                        <a:lnSpc>
                          <a:spcPct val="100000"/>
                        </a:lnSpc>
                      </a:pPr>
                      <a:r>
                        <a:rPr b="0" lang="en-AU" sz="1800" spc="-1" strike="noStrike">
                          <a:solidFill>
                            <a:srgbClr val="000000"/>
                          </a:solidFill>
                          <a:latin typeface="Calibri"/>
                          <a:ea typeface="DejaVu Sans"/>
                        </a:rPr>
                        <a:t>3198</a:t>
                      </a:r>
                      <a:endParaRPr b="0" lang="en-AU" sz="1800" spc="-1" strike="noStrike">
                        <a:latin typeface="Arial"/>
                      </a:endParaRPr>
                    </a:p>
                  </a:txBody>
                  <a:tcPr anchor="t" marL="91440" marR="91440">
                    <a:lnL w="5760">
                      <a:solidFill>
                        <a:srgbClr val="ffffff"/>
                      </a:solidFill>
                    </a:lnL>
                    <a:lnR w="5760">
                      <a:solidFill>
                        <a:srgbClr val="ffffff"/>
                      </a:solidFill>
                    </a:lnR>
                    <a:lnT w="18720">
                      <a:solidFill>
                        <a:srgbClr val="ffffff"/>
                      </a:solidFill>
                    </a:lnT>
                    <a:lnB w="5760">
                      <a:solidFill>
                        <a:srgbClr val="ffffff"/>
                      </a:solidFill>
                    </a:lnB>
                    <a:solidFill>
                      <a:srgbClr val="d0d8e8"/>
                    </a:solidFill>
                  </a:tcPr>
                </a:tc>
              </a:tr>
              <a:tr h="369720">
                <a:tc>
                  <a:txBody>
                    <a:bodyPr anchor="t">
                      <a:noAutofit/>
                    </a:bodyPr>
                    <a:p>
                      <a:pPr>
                        <a:lnSpc>
                          <a:spcPct val="100000"/>
                        </a:lnSpc>
                      </a:pPr>
                      <a:r>
                        <a:rPr b="0" lang="en-AU" sz="1800" spc="-1" strike="noStrike">
                          <a:solidFill>
                            <a:srgbClr val="000000"/>
                          </a:solidFill>
                          <a:latin typeface="Calibri"/>
                          <a:ea typeface="DejaVu Sans"/>
                        </a:rPr>
                        <a:t>222</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c>
                  <a:txBody>
                    <a:bodyPr anchor="t">
                      <a:noAutofit/>
                    </a:bodyPr>
                    <a:p>
                      <a:pPr>
                        <a:lnSpc>
                          <a:spcPct val="100000"/>
                        </a:lnSpc>
                      </a:pPr>
                      <a:r>
                        <a:rPr b="0" lang="en-AU" sz="1800" spc="-1" strike="noStrike">
                          <a:solidFill>
                            <a:srgbClr val="000000"/>
                          </a:solidFill>
                          <a:latin typeface="Calibri"/>
                          <a:ea typeface="DejaVu Sans"/>
                        </a:rPr>
                        <a:t>2/45 Richmond Lane</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c>
                  <a:txBody>
                    <a:bodyPr anchor="t">
                      <a:noAutofit/>
                    </a:bodyPr>
                    <a:p>
                      <a:pPr>
                        <a:lnSpc>
                          <a:spcPct val="100000"/>
                        </a:lnSpc>
                      </a:pPr>
                      <a:r>
                        <a:rPr b="0" lang="en-AU" sz="1800" spc="-1" strike="noStrike">
                          <a:solidFill>
                            <a:srgbClr val="000000"/>
                          </a:solidFill>
                          <a:latin typeface="Calibri"/>
                          <a:ea typeface="DejaVu Sans"/>
                        </a:rPr>
                        <a:t>Richmond</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c>
                  <a:txBody>
                    <a:bodyPr anchor="t">
                      <a:noAutofit/>
                    </a:bodyPr>
                    <a:p>
                      <a:pPr>
                        <a:lnSpc>
                          <a:spcPct val="100000"/>
                        </a:lnSpc>
                      </a:pPr>
                      <a:r>
                        <a:rPr b="0" lang="en-AU" sz="1800" spc="-1" strike="noStrike">
                          <a:solidFill>
                            <a:srgbClr val="000000"/>
                          </a:solidFill>
                          <a:latin typeface="Calibri"/>
                          <a:ea typeface="DejaVu Sans"/>
                        </a:rPr>
                        <a:t>3121</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r>
              <a:tr h="371520">
                <a:tc>
                  <a:txBody>
                    <a:bodyPr anchor="t">
                      <a:noAutofit/>
                    </a:bodyPr>
                    <a:p>
                      <a:pPr>
                        <a:lnSpc>
                          <a:spcPct val="100000"/>
                        </a:lnSpc>
                      </a:pPr>
                      <a:r>
                        <a:rPr b="0" lang="en-AU" sz="1800" spc="-1" strike="noStrike">
                          <a:solidFill>
                            <a:srgbClr val="000000"/>
                          </a:solidFill>
                          <a:latin typeface="Calibri"/>
                          <a:ea typeface="DejaVu Sans"/>
                        </a:rPr>
                        <a:t>333</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c>
                  <a:txBody>
                    <a:bodyPr anchor="t">
                      <a:noAutofit/>
                    </a:bodyPr>
                    <a:p>
                      <a:pPr>
                        <a:lnSpc>
                          <a:spcPct val="100000"/>
                        </a:lnSpc>
                      </a:pPr>
                      <a:r>
                        <a:rPr b="0" lang="en-AU" sz="1800" spc="-1" strike="noStrike">
                          <a:solidFill>
                            <a:srgbClr val="000000"/>
                          </a:solidFill>
                          <a:latin typeface="Calibri"/>
                          <a:ea typeface="DejaVu Sans"/>
                        </a:rPr>
                        <a:t>135 Spring St</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c>
                  <a:txBody>
                    <a:bodyPr anchor="t">
                      <a:noAutofit/>
                    </a:bodyPr>
                    <a:p>
                      <a:pPr>
                        <a:lnSpc>
                          <a:spcPct val="100000"/>
                        </a:lnSpc>
                      </a:pPr>
                      <a:r>
                        <a:rPr b="0" lang="en-AU" sz="1800" spc="-1" strike="noStrike">
                          <a:solidFill>
                            <a:srgbClr val="000000"/>
                          </a:solidFill>
                          <a:latin typeface="Calibri"/>
                          <a:ea typeface="DejaVu Sans"/>
                        </a:rPr>
                        <a:t>Melbourne</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c>
                  <a:txBody>
                    <a:bodyPr anchor="t">
                      <a:noAutofit/>
                    </a:bodyPr>
                    <a:p>
                      <a:pPr>
                        <a:lnSpc>
                          <a:spcPct val="100000"/>
                        </a:lnSpc>
                      </a:pPr>
                      <a:r>
                        <a:rPr b="0" lang="en-AU" sz="1800" spc="-1" strike="noStrike">
                          <a:solidFill>
                            <a:srgbClr val="000000"/>
                          </a:solidFill>
                          <a:latin typeface="Calibri"/>
                          <a:ea typeface="DejaVu Sans"/>
                        </a:rPr>
                        <a:t>3000</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r>
            </a:tbl>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p:nvPr/>
        </p:nvSpPr>
        <p:spPr>
          <a:xfrm>
            <a:off x="457200" y="27432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4400" spc="-1" strike="noStrike">
                <a:solidFill>
                  <a:srgbClr val="000000"/>
                </a:solidFill>
                <a:latin typeface="Calibri"/>
                <a:ea typeface="DejaVu Sans"/>
              </a:rPr>
              <a:t>Contents</a:t>
            </a:r>
            <a:endParaRPr b="0" lang="en-AU" sz="4400" spc="-1" strike="noStrike">
              <a:latin typeface="Arial"/>
            </a:endParaRPr>
          </a:p>
        </p:txBody>
      </p:sp>
      <p:sp>
        <p:nvSpPr>
          <p:cNvPr id="42" name="TextShape 2"/>
          <p:cNvSpPr/>
          <p:nvPr/>
        </p:nvSpPr>
        <p:spPr>
          <a:xfrm>
            <a:off x="457200" y="1600200"/>
            <a:ext cx="8228880" cy="4525200"/>
          </a:xfrm>
          <a:prstGeom prst="rect">
            <a:avLst/>
          </a:prstGeom>
          <a:noFill/>
          <a:ln w="0">
            <a:noFill/>
          </a:ln>
        </p:spPr>
        <p:style>
          <a:lnRef idx="0"/>
          <a:fillRef idx="0"/>
          <a:effectRef idx="0"/>
          <a:fontRef idx="minor"/>
        </p:style>
        <p:txBody>
          <a:bodyPr lIns="90000" rIns="90000" tIns="45000" bIns="45000" anchor="t">
            <a:noAutofit/>
          </a:bodyPr>
          <a:p>
            <a:pPr marL="342720" indent="-342720">
              <a:lnSpc>
                <a:spcPct val="100000"/>
              </a:lnSpc>
              <a:buClr>
                <a:srgbClr val="000000"/>
              </a:buClr>
              <a:buFont typeface="Arial"/>
              <a:buChar char="•"/>
            </a:pPr>
            <a:r>
              <a:rPr b="0" lang="en-AU" sz="3200" spc="-1" strike="noStrike">
                <a:solidFill>
                  <a:srgbClr val="000000"/>
                </a:solidFill>
                <a:latin typeface="Calibri"/>
                <a:ea typeface="DejaVu Sans"/>
              </a:rPr>
              <a:t>What is normalisation?</a:t>
            </a:r>
            <a:endParaRPr b="0" lang="en-AU" sz="3200" spc="-1" strike="noStrike">
              <a:latin typeface="Arial"/>
            </a:endParaRPr>
          </a:p>
          <a:p>
            <a:pPr marL="342720" indent="-342720">
              <a:lnSpc>
                <a:spcPct val="100000"/>
              </a:lnSpc>
              <a:buClr>
                <a:srgbClr val="000000"/>
              </a:buClr>
              <a:buFont typeface="Arial"/>
              <a:buChar char="•"/>
            </a:pPr>
            <a:r>
              <a:rPr b="0" lang="en-AU" sz="3200" spc="-1" strike="noStrike">
                <a:solidFill>
                  <a:srgbClr val="000000"/>
                </a:solidFill>
                <a:latin typeface="Calibri"/>
                <a:ea typeface="DejaVu Sans"/>
              </a:rPr>
              <a:t>Why normalise?</a:t>
            </a:r>
            <a:endParaRPr b="0" lang="en-AU" sz="3200" spc="-1" strike="noStrike">
              <a:latin typeface="Arial"/>
            </a:endParaRPr>
          </a:p>
          <a:p>
            <a:pPr marL="342720" indent="-342720">
              <a:lnSpc>
                <a:spcPct val="100000"/>
              </a:lnSpc>
              <a:buClr>
                <a:srgbClr val="000000"/>
              </a:buClr>
              <a:buFont typeface="Arial"/>
              <a:buChar char="•"/>
            </a:pPr>
            <a:r>
              <a:rPr b="0" lang="en-AU" sz="3200" spc="-1" strike="noStrike">
                <a:solidFill>
                  <a:srgbClr val="000000"/>
                </a:solidFill>
                <a:latin typeface="Calibri"/>
                <a:ea typeface="DejaVu Sans"/>
              </a:rPr>
              <a:t>Normal forms 1,2,3</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85" name="Table 1"/>
          <p:cNvGraphicFramePr/>
          <p:nvPr/>
        </p:nvGraphicFramePr>
        <p:xfrm>
          <a:off x="1692360" y="1773360"/>
          <a:ext cx="5292360" cy="2392200"/>
        </p:xfrm>
        <a:graphic>
          <a:graphicData uri="http://schemas.openxmlformats.org/drawingml/2006/table">
            <a:tbl>
              <a:tblPr/>
              <a:tblGrid>
                <a:gridCol w="1763640"/>
                <a:gridCol w="1765440"/>
                <a:gridCol w="1763640"/>
              </a:tblGrid>
              <a:tr h="371160">
                <a:tc gridSpan="3">
                  <a:txBody>
                    <a:bodyPr anchor="t">
                      <a:noAutofit/>
                    </a:bodyPr>
                    <a:p>
                      <a:pPr>
                        <a:lnSpc>
                          <a:spcPct val="100000"/>
                        </a:lnSpc>
                      </a:pPr>
                      <a:r>
                        <a:rPr b="1" lang="en-AU" sz="1800" spc="-1" strike="noStrike">
                          <a:solidFill>
                            <a:srgbClr val="ffffff"/>
                          </a:solidFill>
                          <a:latin typeface="Calibri"/>
                          <a:ea typeface="DejaVu Sans"/>
                        </a:rPr>
                        <a:t>CUSTOMER</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18720">
                      <a:solidFill>
                        <a:srgbClr val="ffffff"/>
                      </a:solidFill>
                    </a:lnB>
                    <a:solidFill>
                      <a:srgbClr val="4f81bd"/>
                    </a:solidFill>
                  </a:tcPr>
                </a:tc>
                <a:tc hMerge="1">
                  <a:tcPr anchor="t" marL="90000" marR="90000">
                    <a:solidFill>
                      <a:srgbClr val="729fcf"/>
                    </a:solidFill>
                  </a:tcPr>
                </a:tc>
                <a:tc hMerge="1">
                  <a:tcPr anchor="t" marL="90000" marR="90000">
                    <a:solidFill>
                      <a:srgbClr val="729fcf"/>
                    </a:solidFill>
                  </a:tcPr>
                </a:tc>
              </a:tr>
              <a:tr h="369360">
                <a:tc>
                  <a:txBody>
                    <a:bodyPr anchor="t">
                      <a:noAutofit/>
                    </a:bodyPr>
                    <a:p>
                      <a:pPr>
                        <a:lnSpc>
                          <a:spcPct val="100000"/>
                        </a:lnSpc>
                      </a:pPr>
                      <a:r>
                        <a:rPr b="1" lang="en-AU" sz="1800" spc="-1" strike="noStrike">
                          <a:solidFill>
                            <a:srgbClr val="000000"/>
                          </a:solidFill>
                          <a:latin typeface="Calibri"/>
                          <a:ea typeface="DejaVu Sans"/>
                        </a:rPr>
                        <a:t>Customer ID</a:t>
                      </a:r>
                      <a:endParaRPr b="0" lang="en-AU" sz="1800" spc="-1" strike="noStrike">
                        <a:latin typeface="Arial"/>
                      </a:endParaRPr>
                    </a:p>
                  </a:txBody>
                  <a:tcPr anchor="t" marL="91440" marR="91440">
                    <a:lnL w="5760">
                      <a:solidFill>
                        <a:srgbClr val="ffffff"/>
                      </a:solidFill>
                    </a:lnL>
                    <a:lnR w="5760">
                      <a:solidFill>
                        <a:srgbClr val="ffffff"/>
                      </a:solidFill>
                    </a:lnR>
                    <a:lnT w="18720">
                      <a:solidFill>
                        <a:srgbClr val="ffffff"/>
                      </a:solidFill>
                    </a:lnT>
                    <a:lnB w="5760">
                      <a:solidFill>
                        <a:srgbClr val="ffffff"/>
                      </a:solidFill>
                    </a:lnB>
                    <a:solidFill>
                      <a:srgbClr val="d0d8e8"/>
                    </a:solidFill>
                  </a:tcPr>
                </a:tc>
                <a:tc>
                  <a:txBody>
                    <a:bodyPr anchor="t">
                      <a:noAutofit/>
                    </a:bodyPr>
                    <a:p>
                      <a:pPr>
                        <a:lnSpc>
                          <a:spcPct val="100000"/>
                        </a:lnSpc>
                      </a:pPr>
                      <a:r>
                        <a:rPr b="1" lang="en-AU" sz="1800" spc="-1" strike="noStrike">
                          <a:solidFill>
                            <a:srgbClr val="000000"/>
                          </a:solidFill>
                          <a:latin typeface="Calibri"/>
                          <a:ea typeface="DejaVu Sans"/>
                        </a:rPr>
                        <a:t>Name</a:t>
                      </a:r>
                      <a:endParaRPr b="0" lang="en-AU" sz="1800" spc="-1" strike="noStrike">
                        <a:latin typeface="Arial"/>
                      </a:endParaRPr>
                    </a:p>
                  </a:txBody>
                  <a:tcPr anchor="t" marL="91440" marR="91440">
                    <a:lnL w="5760">
                      <a:solidFill>
                        <a:srgbClr val="ffffff"/>
                      </a:solidFill>
                    </a:lnL>
                    <a:lnR w="5760">
                      <a:solidFill>
                        <a:srgbClr val="ffffff"/>
                      </a:solidFill>
                    </a:lnR>
                    <a:lnT w="18720">
                      <a:solidFill>
                        <a:srgbClr val="ffffff"/>
                      </a:solidFill>
                    </a:lnT>
                    <a:lnB w="5760">
                      <a:solidFill>
                        <a:srgbClr val="ffffff"/>
                      </a:solidFill>
                    </a:lnB>
                    <a:solidFill>
                      <a:srgbClr val="d0d8e8"/>
                    </a:solidFill>
                  </a:tcPr>
                </a:tc>
                <a:tc>
                  <a:txBody>
                    <a:bodyPr anchor="t">
                      <a:noAutofit/>
                    </a:bodyPr>
                    <a:p>
                      <a:pPr>
                        <a:lnSpc>
                          <a:spcPct val="100000"/>
                        </a:lnSpc>
                      </a:pPr>
                      <a:r>
                        <a:rPr b="1" lang="en-AU" sz="1800" spc="-1" strike="noStrike">
                          <a:solidFill>
                            <a:srgbClr val="000000"/>
                          </a:solidFill>
                          <a:latin typeface="Calibri"/>
                          <a:ea typeface="DejaVu Sans"/>
                        </a:rPr>
                        <a:t>Phone</a:t>
                      </a:r>
                      <a:endParaRPr b="0" lang="en-AU" sz="1800" spc="-1" strike="noStrike">
                        <a:latin typeface="Arial"/>
                      </a:endParaRPr>
                    </a:p>
                  </a:txBody>
                  <a:tcPr anchor="t" marL="91440" marR="91440">
                    <a:lnL w="5760">
                      <a:solidFill>
                        <a:srgbClr val="ffffff"/>
                      </a:solidFill>
                    </a:lnL>
                    <a:lnR w="5760">
                      <a:solidFill>
                        <a:srgbClr val="ffffff"/>
                      </a:solidFill>
                    </a:lnR>
                    <a:lnT w="18720">
                      <a:solidFill>
                        <a:srgbClr val="ffffff"/>
                      </a:solidFill>
                    </a:lnT>
                    <a:lnB w="5760">
                      <a:solidFill>
                        <a:srgbClr val="ffffff"/>
                      </a:solidFill>
                    </a:lnB>
                    <a:solidFill>
                      <a:srgbClr val="d0d8e8"/>
                    </a:solidFill>
                  </a:tcPr>
                </a:tc>
              </a:tr>
              <a:tr h="371160">
                <a:tc>
                  <a:txBody>
                    <a:bodyPr anchor="t">
                      <a:noAutofit/>
                    </a:bodyPr>
                    <a:p>
                      <a:pPr>
                        <a:lnSpc>
                          <a:spcPct val="100000"/>
                        </a:lnSpc>
                      </a:pPr>
                      <a:r>
                        <a:rPr b="0" lang="en-AU" sz="1800" spc="-1" strike="noStrike">
                          <a:solidFill>
                            <a:srgbClr val="000000"/>
                          </a:solidFill>
                          <a:latin typeface="Calibri"/>
                          <a:ea typeface="DejaVu Sans"/>
                        </a:rPr>
                        <a:t>111</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c>
                  <a:txBody>
                    <a:bodyPr anchor="t">
                      <a:noAutofit/>
                    </a:bodyPr>
                    <a:p>
                      <a:pPr>
                        <a:lnSpc>
                          <a:spcPct val="100000"/>
                        </a:lnSpc>
                      </a:pPr>
                      <a:r>
                        <a:rPr b="0" lang="en-AU" sz="1800" spc="-1" strike="noStrike">
                          <a:solidFill>
                            <a:srgbClr val="000000"/>
                          </a:solidFill>
                          <a:latin typeface="Calibri"/>
                          <a:ea typeface="DejaVu Sans"/>
                        </a:rPr>
                        <a:t>Fred Smith</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c>
                  <a:txBody>
                    <a:bodyPr anchor="t">
                      <a:noAutofit/>
                    </a:bodyPr>
                    <a:p>
                      <a:pPr>
                        <a:lnSpc>
                          <a:spcPct val="100000"/>
                        </a:lnSpc>
                      </a:pPr>
                      <a:r>
                        <a:rPr b="0" lang="en-AU" sz="1800" spc="-1" strike="noStrike">
                          <a:solidFill>
                            <a:srgbClr val="000000"/>
                          </a:solidFill>
                          <a:latin typeface="Calibri"/>
                          <a:ea typeface="DejaVu Sans"/>
                        </a:rPr>
                        <a:t>4566 3456</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r>
              <a:tr h="640440">
                <a:tc>
                  <a:txBody>
                    <a:bodyPr anchor="t">
                      <a:noAutofit/>
                    </a:bodyPr>
                    <a:p>
                      <a:pPr>
                        <a:lnSpc>
                          <a:spcPct val="100000"/>
                        </a:lnSpc>
                      </a:pPr>
                      <a:r>
                        <a:rPr b="0" lang="en-AU" sz="1800" spc="-1" strike="noStrike">
                          <a:solidFill>
                            <a:srgbClr val="000000"/>
                          </a:solidFill>
                          <a:latin typeface="Calibri"/>
                          <a:ea typeface="DejaVu Sans"/>
                        </a:rPr>
                        <a:t>222</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c>
                  <a:txBody>
                    <a:bodyPr anchor="t">
                      <a:noAutofit/>
                    </a:bodyPr>
                    <a:p>
                      <a:pPr>
                        <a:lnSpc>
                          <a:spcPct val="100000"/>
                        </a:lnSpc>
                      </a:pPr>
                      <a:r>
                        <a:rPr b="0" lang="en-AU" sz="1800" spc="-1" strike="noStrike">
                          <a:solidFill>
                            <a:srgbClr val="000000"/>
                          </a:solidFill>
                          <a:latin typeface="Calibri"/>
                          <a:ea typeface="DejaVu Sans"/>
                        </a:rPr>
                        <a:t>Mary Jones</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c>
                  <a:txBody>
                    <a:bodyPr anchor="t">
                      <a:noAutofit/>
                    </a:bodyPr>
                    <a:p>
                      <a:pPr>
                        <a:lnSpc>
                          <a:spcPct val="100000"/>
                        </a:lnSpc>
                      </a:pPr>
                      <a:r>
                        <a:rPr b="0" lang="en-AU" sz="1800" spc="-1" strike="noStrike">
                          <a:solidFill>
                            <a:srgbClr val="000000"/>
                          </a:solidFill>
                          <a:latin typeface="Calibri"/>
                          <a:ea typeface="DejaVu Sans"/>
                        </a:rPr>
                        <a:t>4567 8900 (BH)</a:t>
                      </a:r>
                      <a:endParaRPr b="0" lang="en-AU" sz="1800" spc="-1" strike="noStrike">
                        <a:latin typeface="Arial"/>
                      </a:endParaRPr>
                    </a:p>
                    <a:p>
                      <a:pPr>
                        <a:lnSpc>
                          <a:spcPct val="100000"/>
                        </a:lnSpc>
                      </a:pPr>
                      <a:r>
                        <a:rPr b="0" lang="en-AU" sz="1800" spc="-1" strike="noStrike">
                          <a:solidFill>
                            <a:srgbClr val="000000"/>
                          </a:solidFill>
                          <a:latin typeface="Calibri"/>
                          <a:ea typeface="DejaVu Sans"/>
                        </a:rPr>
                        <a:t>3456 2314 (AH)</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r>
              <a:tr h="640440">
                <a:tc>
                  <a:txBody>
                    <a:bodyPr anchor="t">
                      <a:noAutofit/>
                    </a:bodyPr>
                    <a:p>
                      <a:pPr>
                        <a:lnSpc>
                          <a:spcPct val="100000"/>
                        </a:lnSpc>
                      </a:pPr>
                      <a:r>
                        <a:rPr b="0" lang="en-AU" sz="1800" spc="-1" strike="noStrike">
                          <a:solidFill>
                            <a:srgbClr val="000000"/>
                          </a:solidFill>
                          <a:latin typeface="Calibri"/>
                          <a:ea typeface="DejaVu Sans"/>
                        </a:rPr>
                        <a:t>333</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c>
                  <a:txBody>
                    <a:bodyPr anchor="t">
                      <a:noAutofit/>
                    </a:bodyPr>
                    <a:p>
                      <a:pPr>
                        <a:lnSpc>
                          <a:spcPct val="100000"/>
                        </a:lnSpc>
                      </a:pPr>
                      <a:r>
                        <a:rPr b="0" lang="en-AU" sz="1800" spc="-1" strike="noStrike">
                          <a:solidFill>
                            <a:srgbClr val="000000"/>
                          </a:solidFill>
                          <a:latin typeface="Calibri"/>
                          <a:ea typeface="DejaVu Sans"/>
                        </a:rPr>
                        <a:t>Tim Blogs</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c>
                  <a:txBody>
                    <a:bodyPr anchor="t">
                      <a:noAutofit/>
                    </a:bodyPr>
                    <a:p>
                      <a:pPr>
                        <a:lnSpc>
                          <a:spcPct val="100000"/>
                        </a:lnSpc>
                      </a:pPr>
                      <a:r>
                        <a:rPr b="0" lang="en-AU" sz="1800" spc="-1" strike="noStrike">
                          <a:solidFill>
                            <a:srgbClr val="000000"/>
                          </a:solidFill>
                          <a:latin typeface="Calibri"/>
                          <a:ea typeface="DejaVu Sans"/>
                        </a:rPr>
                        <a:t>3254 5676</a:t>
                      </a:r>
                      <a:endParaRPr b="0" lang="en-AU" sz="1800" spc="-1" strike="noStrike">
                        <a:latin typeface="Arial"/>
                      </a:endParaRPr>
                    </a:p>
                    <a:p>
                      <a:pPr>
                        <a:lnSpc>
                          <a:spcPct val="100000"/>
                        </a:lnSpc>
                      </a:pPr>
                      <a:r>
                        <a:rPr b="0" lang="en-AU" sz="1800" spc="-1" strike="noStrike">
                          <a:solidFill>
                            <a:srgbClr val="000000"/>
                          </a:solidFill>
                          <a:latin typeface="Calibri"/>
                          <a:ea typeface="DejaVu Sans"/>
                        </a:rPr>
                        <a:t>0402 697 495</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r>
            </a:tbl>
          </a:graphicData>
        </a:graphic>
      </p:graphicFrame>
      <p:sp>
        <p:nvSpPr>
          <p:cNvPr id="86" name="CustomShape 2"/>
          <p:cNvSpPr/>
          <p:nvPr/>
        </p:nvSpPr>
        <p:spPr>
          <a:xfrm>
            <a:off x="539640" y="476280"/>
            <a:ext cx="8228880" cy="8503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ctr">
            <a:noAutofit/>
          </a:bodyPr>
          <a:p>
            <a:pPr algn="ctr">
              <a:lnSpc>
                <a:spcPct val="100000"/>
              </a:lnSpc>
            </a:pPr>
            <a:r>
              <a:rPr b="0" lang="en-AU" sz="4400" spc="-1" strike="noStrike">
                <a:solidFill>
                  <a:srgbClr val="000000"/>
                </a:solidFill>
                <a:latin typeface="Calibri"/>
                <a:ea typeface="DejaVu Sans"/>
              </a:rPr>
              <a:t>Repair this… it’s tricky!</a:t>
            </a:r>
            <a:endParaRPr b="0" lang="en-AU" sz="4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87" name="Table 1"/>
          <p:cNvGraphicFramePr/>
          <p:nvPr/>
        </p:nvGraphicFramePr>
        <p:xfrm>
          <a:off x="1258920" y="1628640"/>
          <a:ext cx="6768720" cy="2022840"/>
        </p:xfrm>
        <a:graphic>
          <a:graphicData uri="http://schemas.openxmlformats.org/drawingml/2006/table">
            <a:tbl>
              <a:tblPr/>
              <a:tblGrid>
                <a:gridCol w="1417680"/>
                <a:gridCol w="1535040"/>
                <a:gridCol w="1511280"/>
                <a:gridCol w="2305080"/>
              </a:tblGrid>
              <a:tr h="371520">
                <a:tc>
                  <a:txBody>
                    <a:bodyPr anchor="t">
                      <a:noAutofit/>
                    </a:bodyPr>
                    <a:p>
                      <a:pPr>
                        <a:lnSpc>
                          <a:spcPct val="100000"/>
                        </a:lnSpc>
                      </a:pPr>
                      <a:r>
                        <a:rPr b="1" lang="en-AU" sz="1800" spc="-1" strike="noStrike">
                          <a:solidFill>
                            <a:srgbClr val="ffffff"/>
                          </a:solidFill>
                          <a:latin typeface="Calibri"/>
                          <a:ea typeface="DejaVu Sans"/>
                        </a:rPr>
                        <a:t>Customer ID</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18720">
                      <a:solidFill>
                        <a:srgbClr val="ffffff"/>
                      </a:solidFill>
                    </a:lnB>
                    <a:solidFill>
                      <a:srgbClr val="4f81bd"/>
                    </a:solidFill>
                  </a:tcPr>
                </a:tc>
                <a:tc>
                  <a:txBody>
                    <a:bodyPr anchor="t">
                      <a:noAutofit/>
                    </a:bodyPr>
                    <a:p>
                      <a:pPr>
                        <a:lnSpc>
                          <a:spcPct val="100000"/>
                        </a:lnSpc>
                      </a:pPr>
                      <a:r>
                        <a:rPr b="1" lang="en-AU" sz="1800" spc="-1" strike="noStrike">
                          <a:solidFill>
                            <a:srgbClr val="ffffff"/>
                          </a:solidFill>
                          <a:latin typeface="Calibri"/>
                          <a:ea typeface="DejaVu Sans"/>
                        </a:rPr>
                        <a:t>Name</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18720">
                      <a:solidFill>
                        <a:srgbClr val="ffffff"/>
                      </a:solidFill>
                    </a:lnB>
                    <a:solidFill>
                      <a:srgbClr val="4f81bd"/>
                    </a:solidFill>
                  </a:tcPr>
                </a:tc>
                <a:tc>
                  <a:txBody>
                    <a:bodyPr anchor="t">
                      <a:noAutofit/>
                    </a:bodyPr>
                    <a:p>
                      <a:pPr>
                        <a:lnSpc>
                          <a:spcPct val="100000"/>
                        </a:lnSpc>
                      </a:pPr>
                      <a:r>
                        <a:rPr b="1" lang="en-AU" sz="1800" spc="-1" strike="noStrike">
                          <a:solidFill>
                            <a:srgbClr val="ffffff"/>
                          </a:solidFill>
                          <a:latin typeface="Calibri"/>
                          <a:ea typeface="DejaVu Sans"/>
                        </a:rPr>
                        <a:t>Phone1</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18720">
                      <a:solidFill>
                        <a:srgbClr val="ffffff"/>
                      </a:solidFill>
                    </a:lnB>
                    <a:solidFill>
                      <a:srgbClr val="4f81bd"/>
                    </a:solidFill>
                  </a:tcPr>
                </a:tc>
                <a:tc>
                  <a:txBody>
                    <a:bodyPr anchor="t">
                      <a:noAutofit/>
                    </a:bodyPr>
                    <a:p>
                      <a:pPr>
                        <a:lnSpc>
                          <a:spcPct val="100000"/>
                        </a:lnSpc>
                      </a:pPr>
                      <a:r>
                        <a:rPr b="1" lang="en-AU" sz="1800" spc="-1" strike="noStrike">
                          <a:solidFill>
                            <a:srgbClr val="ffffff"/>
                          </a:solidFill>
                          <a:latin typeface="Calibri"/>
                          <a:ea typeface="DejaVu Sans"/>
                        </a:rPr>
                        <a:t>Phone2</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18720">
                      <a:solidFill>
                        <a:srgbClr val="ffffff"/>
                      </a:solidFill>
                    </a:lnB>
                    <a:solidFill>
                      <a:srgbClr val="4f81bd"/>
                    </a:solidFill>
                  </a:tcPr>
                </a:tc>
              </a:tr>
              <a:tr h="370080">
                <a:tc>
                  <a:txBody>
                    <a:bodyPr anchor="t">
                      <a:noAutofit/>
                    </a:bodyPr>
                    <a:p>
                      <a:pPr>
                        <a:lnSpc>
                          <a:spcPct val="100000"/>
                        </a:lnSpc>
                      </a:pPr>
                      <a:r>
                        <a:rPr b="0" lang="en-AU" sz="1800" spc="-1" strike="noStrike">
                          <a:solidFill>
                            <a:srgbClr val="000000"/>
                          </a:solidFill>
                          <a:latin typeface="Calibri"/>
                          <a:ea typeface="DejaVu Sans"/>
                        </a:rPr>
                        <a:t>111</a:t>
                      </a:r>
                      <a:endParaRPr b="0" lang="en-AU" sz="1800" spc="-1" strike="noStrike">
                        <a:latin typeface="Arial"/>
                      </a:endParaRPr>
                    </a:p>
                  </a:txBody>
                  <a:tcPr anchor="t" marL="91440" marR="91440">
                    <a:lnL w="5760">
                      <a:solidFill>
                        <a:srgbClr val="ffffff"/>
                      </a:solidFill>
                    </a:lnL>
                    <a:lnR w="5760">
                      <a:solidFill>
                        <a:srgbClr val="ffffff"/>
                      </a:solidFill>
                    </a:lnR>
                    <a:lnT w="18720">
                      <a:solidFill>
                        <a:srgbClr val="ffffff"/>
                      </a:solidFill>
                    </a:lnT>
                    <a:lnB w="5760">
                      <a:solidFill>
                        <a:srgbClr val="ffffff"/>
                      </a:solidFill>
                    </a:lnB>
                    <a:solidFill>
                      <a:srgbClr val="d0d8e8"/>
                    </a:solidFill>
                  </a:tcPr>
                </a:tc>
                <a:tc>
                  <a:txBody>
                    <a:bodyPr anchor="t">
                      <a:noAutofit/>
                    </a:bodyPr>
                    <a:p>
                      <a:pPr>
                        <a:lnSpc>
                          <a:spcPct val="100000"/>
                        </a:lnSpc>
                      </a:pPr>
                      <a:r>
                        <a:rPr b="0" lang="en-AU" sz="1800" spc="-1" strike="noStrike">
                          <a:solidFill>
                            <a:srgbClr val="000000"/>
                          </a:solidFill>
                          <a:latin typeface="Calibri"/>
                          <a:ea typeface="DejaVu Sans"/>
                        </a:rPr>
                        <a:t>Fred Smith</a:t>
                      </a:r>
                      <a:endParaRPr b="0" lang="en-AU" sz="1800" spc="-1" strike="noStrike">
                        <a:latin typeface="Arial"/>
                      </a:endParaRPr>
                    </a:p>
                  </a:txBody>
                  <a:tcPr anchor="t" marL="91440" marR="91440">
                    <a:lnL w="5760">
                      <a:solidFill>
                        <a:srgbClr val="ffffff"/>
                      </a:solidFill>
                    </a:lnL>
                    <a:lnR w="5760">
                      <a:solidFill>
                        <a:srgbClr val="ffffff"/>
                      </a:solidFill>
                    </a:lnR>
                    <a:lnT w="18720">
                      <a:solidFill>
                        <a:srgbClr val="ffffff"/>
                      </a:solidFill>
                    </a:lnT>
                    <a:lnB w="5760">
                      <a:solidFill>
                        <a:srgbClr val="ffffff"/>
                      </a:solidFill>
                    </a:lnB>
                    <a:solidFill>
                      <a:srgbClr val="d0d8e8"/>
                    </a:solidFill>
                  </a:tcPr>
                </a:tc>
                <a:tc>
                  <a:txBody>
                    <a:bodyPr anchor="t">
                      <a:noAutofit/>
                    </a:bodyPr>
                    <a:p>
                      <a:pPr>
                        <a:lnSpc>
                          <a:spcPct val="100000"/>
                        </a:lnSpc>
                      </a:pPr>
                      <a:r>
                        <a:rPr b="0" lang="en-AU" sz="1800" spc="-1" strike="noStrike">
                          <a:solidFill>
                            <a:srgbClr val="000000"/>
                          </a:solidFill>
                          <a:latin typeface="Calibri"/>
                          <a:ea typeface="DejaVu Sans"/>
                        </a:rPr>
                        <a:t>4566 3456</a:t>
                      </a:r>
                      <a:endParaRPr b="0" lang="en-AU" sz="1800" spc="-1" strike="noStrike">
                        <a:latin typeface="Arial"/>
                      </a:endParaRPr>
                    </a:p>
                  </a:txBody>
                  <a:tcPr anchor="t" marL="91440" marR="91440">
                    <a:lnL w="5760">
                      <a:solidFill>
                        <a:srgbClr val="ffffff"/>
                      </a:solidFill>
                    </a:lnL>
                    <a:lnR w="5760">
                      <a:solidFill>
                        <a:srgbClr val="ffffff"/>
                      </a:solidFill>
                    </a:lnR>
                    <a:lnT w="18720">
                      <a:solidFill>
                        <a:srgbClr val="ffffff"/>
                      </a:solidFill>
                    </a:lnT>
                    <a:lnB w="5760">
                      <a:solidFill>
                        <a:srgbClr val="ffffff"/>
                      </a:solidFill>
                    </a:lnB>
                    <a:solidFill>
                      <a:srgbClr val="d0d8e8"/>
                    </a:solidFill>
                  </a:tcPr>
                </a:tc>
                <a:tc>
                  <a:tcPr anchor="t" marL="91440" marR="91440">
                    <a:lnL w="5760">
                      <a:solidFill>
                        <a:srgbClr val="ffffff"/>
                      </a:solidFill>
                    </a:lnL>
                    <a:lnR w="5760">
                      <a:solidFill>
                        <a:srgbClr val="ffffff"/>
                      </a:solidFill>
                    </a:lnR>
                    <a:lnT w="18720">
                      <a:solidFill>
                        <a:srgbClr val="ffffff"/>
                      </a:solidFill>
                    </a:lnT>
                    <a:lnB w="5760">
                      <a:solidFill>
                        <a:srgbClr val="ffffff"/>
                      </a:solidFill>
                    </a:lnB>
                    <a:solidFill>
                      <a:srgbClr val="d0d8e8"/>
                    </a:solidFill>
                  </a:tcPr>
                </a:tc>
              </a:tr>
              <a:tr h="641160">
                <a:tc>
                  <a:txBody>
                    <a:bodyPr anchor="t">
                      <a:noAutofit/>
                    </a:bodyPr>
                    <a:p>
                      <a:pPr>
                        <a:lnSpc>
                          <a:spcPct val="100000"/>
                        </a:lnSpc>
                      </a:pPr>
                      <a:r>
                        <a:rPr b="0" lang="en-AU" sz="1800" spc="-1" strike="noStrike">
                          <a:solidFill>
                            <a:srgbClr val="000000"/>
                          </a:solidFill>
                          <a:latin typeface="Calibri"/>
                          <a:ea typeface="DejaVu Sans"/>
                        </a:rPr>
                        <a:t>222</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c>
                  <a:txBody>
                    <a:bodyPr anchor="t">
                      <a:noAutofit/>
                    </a:bodyPr>
                    <a:p>
                      <a:pPr>
                        <a:lnSpc>
                          <a:spcPct val="100000"/>
                        </a:lnSpc>
                      </a:pPr>
                      <a:r>
                        <a:rPr b="0" lang="en-AU" sz="1800" spc="-1" strike="noStrike">
                          <a:solidFill>
                            <a:srgbClr val="000000"/>
                          </a:solidFill>
                          <a:latin typeface="Calibri"/>
                          <a:ea typeface="DejaVu Sans"/>
                        </a:rPr>
                        <a:t>Mary Jones</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c>
                  <a:txBody>
                    <a:bodyPr anchor="t">
                      <a:noAutofit/>
                    </a:bodyPr>
                    <a:p>
                      <a:pPr>
                        <a:lnSpc>
                          <a:spcPct val="100000"/>
                        </a:lnSpc>
                      </a:pPr>
                      <a:r>
                        <a:rPr b="0" lang="en-AU" sz="1800" spc="-1" strike="noStrike">
                          <a:solidFill>
                            <a:srgbClr val="000000"/>
                          </a:solidFill>
                          <a:latin typeface="Calibri"/>
                          <a:ea typeface="DejaVu Sans"/>
                        </a:rPr>
                        <a:t>4567 8900</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c>
                  <a:txBody>
                    <a:bodyPr anchor="t">
                      <a:noAutofit/>
                    </a:bodyPr>
                    <a:p>
                      <a:pPr>
                        <a:lnSpc>
                          <a:spcPct val="100000"/>
                        </a:lnSpc>
                      </a:pPr>
                      <a:r>
                        <a:rPr b="0" lang="en-AU" sz="1800" spc="-1" strike="noStrike">
                          <a:solidFill>
                            <a:srgbClr val="000000"/>
                          </a:solidFill>
                          <a:latin typeface="Calibri"/>
                          <a:ea typeface="DejaVu Sans"/>
                        </a:rPr>
                        <a:t>3456 2314</a:t>
                      </a:r>
                      <a:endParaRPr b="0" lang="en-AU" sz="1800" spc="-1" strike="noStrike">
                        <a:latin typeface="Arial"/>
                      </a:endParaRPr>
                    </a:p>
                    <a:p>
                      <a:pPr>
                        <a:lnSpc>
                          <a:spcPct val="100000"/>
                        </a:lnSpc>
                      </a:pP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r>
              <a:tr h="640440">
                <a:tc>
                  <a:txBody>
                    <a:bodyPr anchor="t">
                      <a:noAutofit/>
                    </a:bodyPr>
                    <a:p>
                      <a:pPr>
                        <a:lnSpc>
                          <a:spcPct val="100000"/>
                        </a:lnSpc>
                      </a:pPr>
                      <a:r>
                        <a:rPr b="0" lang="en-AU" sz="1800" spc="-1" strike="noStrike">
                          <a:solidFill>
                            <a:srgbClr val="000000"/>
                          </a:solidFill>
                          <a:latin typeface="Calibri"/>
                          <a:ea typeface="DejaVu Sans"/>
                        </a:rPr>
                        <a:t>333</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c>
                  <a:txBody>
                    <a:bodyPr anchor="t">
                      <a:noAutofit/>
                    </a:bodyPr>
                    <a:p>
                      <a:pPr>
                        <a:lnSpc>
                          <a:spcPct val="100000"/>
                        </a:lnSpc>
                      </a:pPr>
                      <a:r>
                        <a:rPr b="0" lang="en-AU" sz="1800" spc="-1" strike="noStrike">
                          <a:solidFill>
                            <a:srgbClr val="000000"/>
                          </a:solidFill>
                          <a:latin typeface="Calibri"/>
                          <a:ea typeface="DejaVu Sans"/>
                        </a:rPr>
                        <a:t>Tim Blogs</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c>
                  <a:txBody>
                    <a:bodyPr anchor="t">
                      <a:noAutofit/>
                    </a:bodyPr>
                    <a:p>
                      <a:pPr>
                        <a:lnSpc>
                          <a:spcPct val="100000"/>
                        </a:lnSpc>
                      </a:pPr>
                      <a:r>
                        <a:rPr b="0" lang="en-AU" sz="1800" spc="-1" strike="noStrike">
                          <a:solidFill>
                            <a:srgbClr val="000000"/>
                          </a:solidFill>
                          <a:latin typeface="Calibri"/>
                          <a:ea typeface="DejaVu Sans"/>
                        </a:rPr>
                        <a:t>3254 5676</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c>
                  <a:txBody>
                    <a:bodyPr anchor="t">
                      <a:noAutofit/>
                    </a:bodyPr>
                    <a:p>
                      <a:pPr>
                        <a:lnSpc>
                          <a:spcPct val="100000"/>
                        </a:lnSpc>
                      </a:pPr>
                      <a:r>
                        <a:rPr b="0" lang="en-AU" sz="1800" spc="-1" strike="noStrike">
                          <a:solidFill>
                            <a:srgbClr val="000000"/>
                          </a:solidFill>
                          <a:latin typeface="Calibri"/>
                          <a:ea typeface="DejaVu Sans"/>
                        </a:rPr>
                        <a:t>0402 697 495</a:t>
                      </a:r>
                      <a:endParaRPr b="0" lang="en-AU" sz="1800" spc="-1" strike="noStrike">
                        <a:latin typeface="Arial"/>
                      </a:endParaRPr>
                    </a:p>
                    <a:p>
                      <a:pPr>
                        <a:lnSpc>
                          <a:spcPct val="100000"/>
                        </a:lnSpc>
                      </a:pP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r>
            </a:tbl>
          </a:graphicData>
        </a:graphic>
      </p:graphicFrame>
      <p:sp>
        <p:nvSpPr>
          <p:cNvPr id="88" name="TextShape 2"/>
          <p:cNvSpPr/>
          <p:nvPr/>
        </p:nvSpPr>
        <p:spPr>
          <a:xfrm>
            <a:off x="457200" y="274680"/>
            <a:ext cx="8228880" cy="9928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4400" spc="-1" strike="noStrike">
                <a:solidFill>
                  <a:srgbClr val="000000"/>
                </a:solidFill>
                <a:latin typeface="Calibri"/>
                <a:ea typeface="DejaVu Sans"/>
              </a:rPr>
              <a:t>First attempt…</a:t>
            </a:r>
            <a:endParaRPr b="0" lang="en-AU" sz="4400" spc="-1" strike="noStrike">
              <a:latin typeface="Arial"/>
            </a:endParaRPr>
          </a:p>
        </p:txBody>
      </p:sp>
      <p:sp>
        <p:nvSpPr>
          <p:cNvPr id="89" name="CustomShape 3"/>
          <p:cNvSpPr/>
          <p:nvPr/>
        </p:nvSpPr>
        <p:spPr>
          <a:xfrm>
            <a:off x="1258920" y="4005360"/>
            <a:ext cx="6552360" cy="1739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nSpc>
                <a:spcPct val="100000"/>
              </a:lnSpc>
            </a:pPr>
            <a:r>
              <a:rPr b="0" lang="en-AU" sz="1800" spc="-1" strike="noStrike">
                <a:solidFill>
                  <a:srgbClr val="000000"/>
                </a:solidFill>
                <a:latin typeface="Arial"/>
                <a:ea typeface="Arial"/>
              </a:rPr>
              <a:t>Problems:</a:t>
            </a:r>
            <a:endParaRPr b="0" lang="en-AU" sz="1800" spc="-1" strike="noStrike">
              <a:latin typeface="Arial"/>
            </a:endParaRPr>
          </a:p>
          <a:p>
            <a:pPr marL="216000" indent="-216000">
              <a:lnSpc>
                <a:spcPct val="100000"/>
              </a:lnSpc>
              <a:buClr>
                <a:srgbClr val="000000"/>
              </a:buClr>
              <a:buFont typeface="Arial"/>
              <a:buChar char="•"/>
            </a:pPr>
            <a:r>
              <a:rPr b="0" lang="en-AU" sz="1800" spc="-1" strike="noStrike">
                <a:solidFill>
                  <a:srgbClr val="000000"/>
                </a:solidFill>
                <a:latin typeface="Arial"/>
                <a:ea typeface="Arial"/>
              </a:rPr>
              <a:t> </a:t>
            </a:r>
            <a:r>
              <a:rPr b="0" lang="en-AU" sz="1800" spc="-1" strike="noStrike">
                <a:solidFill>
                  <a:srgbClr val="000000"/>
                </a:solidFill>
                <a:latin typeface="Arial"/>
                <a:ea typeface="Arial"/>
              </a:rPr>
              <a:t>Trouble querying the table: “Which customer has phone # 3456 2314?”  Have to search more than 1 field… messy. Ugly.</a:t>
            </a:r>
            <a:endParaRPr b="0" lang="en-AU" sz="1800" spc="-1" strike="noStrike">
              <a:latin typeface="Arial"/>
            </a:endParaRPr>
          </a:p>
          <a:p>
            <a:pPr marL="216000" indent="-216000">
              <a:lnSpc>
                <a:spcPct val="100000"/>
              </a:lnSpc>
              <a:buClr>
                <a:srgbClr val="000000"/>
              </a:buClr>
              <a:buFont typeface="Arial"/>
              <a:buChar char="•"/>
            </a:pPr>
            <a:r>
              <a:rPr b="0" lang="en-AU" sz="1800" spc="-1" strike="noStrike">
                <a:solidFill>
                  <a:srgbClr val="000000"/>
                </a:solidFill>
                <a:latin typeface="Arial"/>
                <a:ea typeface="Arial"/>
              </a:rPr>
              <a:t> </a:t>
            </a:r>
            <a:r>
              <a:rPr b="0" lang="en-AU" sz="1800" spc="-1" strike="noStrike">
                <a:solidFill>
                  <a:srgbClr val="000000"/>
                </a:solidFill>
                <a:latin typeface="Arial"/>
                <a:ea typeface="Arial"/>
              </a:rPr>
              <a:t>Can’t enforce validation rules to prevent duplicate phone #s</a:t>
            </a:r>
            <a:endParaRPr b="0" lang="en-AU" sz="1800" spc="-1" strike="noStrike">
              <a:latin typeface="Arial"/>
            </a:endParaRPr>
          </a:p>
          <a:p>
            <a:pPr marL="216000" indent="-216000">
              <a:lnSpc>
                <a:spcPct val="100000"/>
              </a:lnSpc>
              <a:buClr>
                <a:srgbClr val="000000"/>
              </a:buClr>
              <a:buFont typeface="Arial"/>
              <a:buChar char="•"/>
            </a:pPr>
            <a:r>
              <a:rPr b="0" lang="en-AU" sz="1800" spc="-1" strike="noStrike">
                <a:solidFill>
                  <a:srgbClr val="000000"/>
                </a:solidFill>
                <a:latin typeface="Arial"/>
                <a:ea typeface="Arial"/>
              </a:rPr>
              <a:t> </a:t>
            </a:r>
            <a:r>
              <a:rPr b="0" lang="en-AU" sz="1800" spc="-1" strike="noStrike">
                <a:solidFill>
                  <a:srgbClr val="000000"/>
                </a:solidFill>
                <a:latin typeface="Arial"/>
                <a:ea typeface="Arial"/>
              </a:rPr>
              <a:t>Can’t enter </a:t>
            </a:r>
            <a:r>
              <a:rPr b="1" lang="en-AU" sz="1800" spc="-1" strike="noStrike">
                <a:solidFill>
                  <a:srgbClr val="000000"/>
                </a:solidFill>
                <a:latin typeface="Arial"/>
                <a:ea typeface="Arial"/>
              </a:rPr>
              <a:t>three</a:t>
            </a:r>
            <a:r>
              <a:rPr b="0" lang="en-AU" sz="1800" spc="-1" strike="noStrike">
                <a:solidFill>
                  <a:srgbClr val="000000"/>
                </a:solidFill>
                <a:latin typeface="Arial"/>
                <a:ea typeface="Arial"/>
              </a:rPr>
              <a:t> or more phone numbers</a:t>
            </a:r>
            <a:endParaRPr b="0" lang="en-AU" sz="1800" spc="-1" strike="noStrike">
              <a:latin typeface="Arial"/>
            </a:endParaRPr>
          </a:p>
          <a:p>
            <a:pPr marL="216000" indent="-216000">
              <a:lnSpc>
                <a:spcPct val="100000"/>
              </a:lnSpc>
              <a:buClr>
                <a:srgbClr val="000000"/>
              </a:buClr>
              <a:buFont typeface="Arial"/>
              <a:buChar char="•"/>
            </a:pPr>
            <a:r>
              <a:rPr b="0" lang="en-AU" sz="1800" spc="-1" strike="noStrike">
                <a:solidFill>
                  <a:srgbClr val="000000"/>
                </a:solidFill>
                <a:latin typeface="Arial"/>
                <a:ea typeface="Arial"/>
              </a:rPr>
              <a:t> </a:t>
            </a:r>
            <a:r>
              <a:rPr b="0" lang="en-AU" sz="1800" spc="-1" strike="noStrike">
                <a:solidFill>
                  <a:srgbClr val="000000"/>
                </a:solidFill>
                <a:latin typeface="Arial"/>
                <a:ea typeface="Arial"/>
              </a:rPr>
              <a:t>Waste of space for all people with only 1 number</a:t>
            </a:r>
            <a:endParaRPr b="0" lang="en-AU"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90" name="Table 1"/>
          <p:cNvGraphicFramePr/>
          <p:nvPr/>
        </p:nvGraphicFramePr>
        <p:xfrm>
          <a:off x="684360" y="1700280"/>
          <a:ext cx="2950560" cy="1848960"/>
        </p:xfrm>
        <a:graphic>
          <a:graphicData uri="http://schemas.openxmlformats.org/drawingml/2006/table">
            <a:tbl>
              <a:tblPr/>
              <a:tblGrid>
                <a:gridCol w="1417320"/>
                <a:gridCol w="1533600"/>
              </a:tblGrid>
              <a:tr h="371520">
                <a:tc gridSpan="2">
                  <a:txBody>
                    <a:bodyPr anchor="t">
                      <a:noAutofit/>
                    </a:bodyPr>
                    <a:p>
                      <a:pPr>
                        <a:lnSpc>
                          <a:spcPct val="100000"/>
                        </a:lnSpc>
                      </a:pPr>
                      <a:r>
                        <a:rPr b="1" lang="en-AU" sz="1800" spc="-1" strike="noStrike">
                          <a:solidFill>
                            <a:srgbClr val="ffffff"/>
                          </a:solidFill>
                          <a:latin typeface="Calibri"/>
                          <a:ea typeface="DejaVu Sans"/>
                        </a:rPr>
                        <a:t>CUSTOMER NAME TABLE</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18720">
                      <a:solidFill>
                        <a:srgbClr val="ffffff"/>
                      </a:solidFill>
                    </a:lnB>
                    <a:solidFill>
                      <a:srgbClr val="4f81bd"/>
                    </a:solidFill>
                  </a:tcPr>
                </a:tc>
                <a:tc hMerge="1">
                  <a:tcPr anchor="t" marL="90000" marR="90000">
                    <a:solidFill>
                      <a:srgbClr val="729fcf"/>
                    </a:solidFill>
                  </a:tcPr>
                </a:tc>
              </a:tr>
              <a:tr h="366120">
                <a:tc>
                  <a:txBody>
                    <a:bodyPr anchor="t">
                      <a:noAutofit/>
                    </a:bodyPr>
                    <a:p>
                      <a:pPr>
                        <a:lnSpc>
                          <a:spcPct val="100000"/>
                        </a:lnSpc>
                      </a:pPr>
                      <a:r>
                        <a:rPr b="1" lang="en-AU" sz="1800" spc="-1" strike="noStrike">
                          <a:solidFill>
                            <a:srgbClr val="000000"/>
                          </a:solidFill>
                          <a:latin typeface="Calibri"/>
                          <a:ea typeface="DejaVu Sans"/>
                        </a:rPr>
                        <a:t>Customer ID</a:t>
                      </a:r>
                      <a:endParaRPr b="0" lang="en-AU" sz="1800" spc="-1" strike="noStrike">
                        <a:latin typeface="Arial"/>
                      </a:endParaRPr>
                    </a:p>
                  </a:txBody>
                  <a:tcPr anchor="t" marL="91440" marR="91440">
                    <a:lnL w="5760">
                      <a:solidFill>
                        <a:srgbClr val="ffffff"/>
                      </a:solidFill>
                    </a:lnL>
                    <a:lnR w="5760">
                      <a:solidFill>
                        <a:srgbClr val="ffffff"/>
                      </a:solidFill>
                    </a:lnR>
                    <a:lnT w="18720">
                      <a:solidFill>
                        <a:srgbClr val="ffffff"/>
                      </a:solidFill>
                    </a:lnT>
                    <a:lnB w="5760">
                      <a:solidFill>
                        <a:srgbClr val="ffffff"/>
                      </a:solidFill>
                    </a:lnB>
                    <a:solidFill>
                      <a:srgbClr val="d0d8e8"/>
                    </a:solidFill>
                  </a:tcPr>
                </a:tc>
                <a:tc>
                  <a:txBody>
                    <a:bodyPr anchor="t">
                      <a:noAutofit/>
                    </a:bodyPr>
                    <a:p>
                      <a:pPr>
                        <a:lnSpc>
                          <a:spcPct val="100000"/>
                        </a:lnSpc>
                      </a:pPr>
                      <a:r>
                        <a:rPr b="1" lang="en-AU" sz="1800" spc="-1" strike="noStrike">
                          <a:solidFill>
                            <a:srgbClr val="000000"/>
                          </a:solidFill>
                          <a:latin typeface="Calibri"/>
                          <a:ea typeface="DejaVu Sans"/>
                        </a:rPr>
                        <a:t>Name</a:t>
                      </a:r>
                      <a:endParaRPr b="0" lang="en-AU" sz="1800" spc="-1" strike="noStrike">
                        <a:latin typeface="Arial"/>
                      </a:endParaRPr>
                    </a:p>
                  </a:txBody>
                  <a:tcPr anchor="t" marL="91440" marR="91440">
                    <a:lnL w="5760">
                      <a:solidFill>
                        <a:srgbClr val="ffffff"/>
                      </a:solidFill>
                    </a:lnL>
                    <a:lnR w="5760">
                      <a:solidFill>
                        <a:srgbClr val="ffffff"/>
                      </a:solidFill>
                    </a:lnR>
                    <a:lnT w="18720">
                      <a:solidFill>
                        <a:srgbClr val="ffffff"/>
                      </a:solidFill>
                    </a:lnT>
                    <a:lnB w="5760">
                      <a:solidFill>
                        <a:srgbClr val="ffffff"/>
                      </a:solidFill>
                    </a:lnB>
                    <a:solidFill>
                      <a:srgbClr val="d0d8e8"/>
                    </a:solidFill>
                  </a:tcPr>
                </a:tc>
              </a:tr>
              <a:tr h="371520">
                <a:tc>
                  <a:txBody>
                    <a:bodyPr anchor="t">
                      <a:noAutofit/>
                    </a:bodyPr>
                    <a:p>
                      <a:pPr>
                        <a:lnSpc>
                          <a:spcPct val="100000"/>
                        </a:lnSpc>
                      </a:pPr>
                      <a:r>
                        <a:rPr b="0" lang="en-AU" sz="1800" spc="-1" strike="noStrike">
                          <a:solidFill>
                            <a:srgbClr val="000000"/>
                          </a:solidFill>
                          <a:latin typeface="Calibri"/>
                          <a:ea typeface="DejaVu Sans"/>
                        </a:rPr>
                        <a:t>111</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c>
                  <a:txBody>
                    <a:bodyPr anchor="t">
                      <a:noAutofit/>
                    </a:bodyPr>
                    <a:p>
                      <a:pPr>
                        <a:lnSpc>
                          <a:spcPct val="100000"/>
                        </a:lnSpc>
                      </a:pPr>
                      <a:r>
                        <a:rPr b="0" lang="en-AU" sz="1800" spc="-1" strike="noStrike">
                          <a:solidFill>
                            <a:srgbClr val="000000"/>
                          </a:solidFill>
                          <a:latin typeface="Calibri"/>
                          <a:ea typeface="DejaVu Sans"/>
                        </a:rPr>
                        <a:t>Fred Smith</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r>
              <a:tr h="369720">
                <a:tc>
                  <a:txBody>
                    <a:bodyPr anchor="t">
                      <a:noAutofit/>
                    </a:bodyPr>
                    <a:p>
                      <a:pPr>
                        <a:lnSpc>
                          <a:spcPct val="100000"/>
                        </a:lnSpc>
                      </a:pPr>
                      <a:r>
                        <a:rPr b="0" lang="en-AU" sz="1800" spc="-1" strike="noStrike">
                          <a:solidFill>
                            <a:srgbClr val="000000"/>
                          </a:solidFill>
                          <a:latin typeface="Calibri"/>
                          <a:ea typeface="DejaVu Sans"/>
                        </a:rPr>
                        <a:t>222</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c>
                  <a:txBody>
                    <a:bodyPr anchor="t">
                      <a:noAutofit/>
                    </a:bodyPr>
                    <a:p>
                      <a:pPr>
                        <a:lnSpc>
                          <a:spcPct val="100000"/>
                        </a:lnSpc>
                      </a:pPr>
                      <a:r>
                        <a:rPr b="0" lang="en-AU" sz="1800" spc="-1" strike="noStrike">
                          <a:solidFill>
                            <a:srgbClr val="000000"/>
                          </a:solidFill>
                          <a:latin typeface="Calibri"/>
                          <a:ea typeface="DejaVu Sans"/>
                        </a:rPr>
                        <a:t>Mary Jones</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r>
              <a:tr h="370440">
                <a:tc>
                  <a:txBody>
                    <a:bodyPr anchor="t">
                      <a:noAutofit/>
                    </a:bodyPr>
                    <a:p>
                      <a:pPr>
                        <a:lnSpc>
                          <a:spcPct val="100000"/>
                        </a:lnSpc>
                      </a:pPr>
                      <a:r>
                        <a:rPr b="0" lang="en-AU" sz="1800" spc="-1" strike="noStrike">
                          <a:solidFill>
                            <a:srgbClr val="000000"/>
                          </a:solidFill>
                          <a:latin typeface="Calibri"/>
                          <a:ea typeface="DejaVu Sans"/>
                        </a:rPr>
                        <a:t>333</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c>
                  <a:txBody>
                    <a:bodyPr anchor="t">
                      <a:noAutofit/>
                    </a:bodyPr>
                    <a:p>
                      <a:pPr>
                        <a:lnSpc>
                          <a:spcPct val="100000"/>
                        </a:lnSpc>
                      </a:pPr>
                      <a:r>
                        <a:rPr b="0" lang="en-AU" sz="1800" spc="-1" strike="noStrike">
                          <a:solidFill>
                            <a:srgbClr val="000000"/>
                          </a:solidFill>
                          <a:latin typeface="Calibri"/>
                          <a:ea typeface="DejaVu Sans"/>
                        </a:rPr>
                        <a:t>Tim Blogs</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r>
            </a:tbl>
          </a:graphicData>
        </a:graphic>
      </p:graphicFrame>
      <p:sp>
        <p:nvSpPr>
          <p:cNvPr id="91" name="TextShape 2"/>
          <p:cNvSpPr/>
          <p:nvPr/>
        </p:nvSpPr>
        <p:spPr>
          <a:xfrm>
            <a:off x="457200" y="274680"/>
            <a:ext cx="8228880" cy="9928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4400" spc="-1" strike="noStrike">
                <a:solidFill>
                  <a:srgbClr val="000000"/>
                </a:solidFill>
                <a:latin typeface="Calibri"/>
                <a:ea typeface="DejaVu Sans"/>
              </a:rPr>
              <a:t>Second attempt…</a:t>
            </a:r>
            <a:endParaRPr b="0" lang="en-AU" sz="4400" spc="-1" strike="noStrike">
              <a:latin typeface="Arial"/>
            </a:endParaRPr>
          </a:p>
        </p:txBody>
      </p:sp>
      <p:graphicFrame>
        <p:nvGraphicFramePr>
          <p:cNvPr id="92" name="Table 3"/>
          <p:cNvGraphicFramePr/>
          <p:nvPr/>
        </p:nvGraphicFramePr>
        <p:xfrm>
          <a:off x="4211640" y="1700280"/>
          <a:ext cx="2952360" cy="2615760"/>
        </p:xfrm>
        <a:graphic>
          <a:graphicData uri="http://schemas.openxmlformats.org/drawingml/2006/table">
            <a:tbl>
              <a:tblPr/>
              <a:tblGrid>
                <a:gridCol w="1417680"/>
                <a:gridCol w="1535040"/>
              </a:tblGrid>
              <a:tr h="366120">
                <a:tc gridSpan="2">
                  <a:txBody>
                    <a:bodyPr anchor="t">
                      <a:noAutofit/>
                    </a:bodyPr>
                    <a:p>
                      <a:pPr>
                        <a:lnSpc>
                          <a:spcPct val="100000"/>
                        </a:lnSpc>
                      </a:pPr>
                      <a:r>
                        <a:rPr b="1" lang="en-AU" sz="1800" spc="-1" strike="noStrike">
                          <a:solidFill>
                            <a:srgbClr val="ffffff"/>
                          </a:solidFill>
                          <a:latin typeface="Calibri"/>
                          <a:ea typeface="DejaVu Sans"/>
                        </a:rPr>
                        <a:t>CUSTOMER PHONE TABLE</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18720">
                      <a:solidFill>
                        <a:srgbClr val="ffffff"/>
                      </a:solidFill>
                    </a:lnB>
                    <a:solidFill>
                      <a:srgbClr val="4f81bd"/>
                    </a:solidFill>
                  </a:tcPr>
                </a:tc>
                <a:tc hMerge="1">
                  <a:tcPr anchor="t" marL="90000" marR="90000">
                    <a:solidFill>
                      <a:srgbClr val="729fcf"/>
                    </a:solidFill>
                  </a:tcPr>
                </a:tc>
              </a:tr>
              <a:tr h="366120">
                <a:tc>
                  <a:txBody>
                    <a:bodyPr anchor="t">
                      <a:noAutofit/>
                    </a:bodyPr>
                    <a:p>
                      <a:pPr>
                        <a:lnSpc>
                          <a:spcPct val="100000"/>
                        </a:lnSpc>
                      </a:pPr>
                      <a:r>
                        <a:rPr b="1" lang="en-AU" sz="1800" spc="-1" strike="noStrike">
                          <a:solidFill>
                            <a:srgbClr val="000000"/>
                          </a:solidFill>
                          <a:latin typeface="Calibri"/>
                          <a:ea typeface="DejaVu Sans"/>
                        </a:rPr>
                        <a:t>Customer ID</a:t>
                      </a:r>
                      <a:endParaRPr b="0" lang="en-AU" sz="1800" spc="-1" strike="noStrike">
                        <a:latin typeface="Arial"/>
                      </a:endParaRPr>
                    </a:p>
                  </a:txBody>
                  <a:tcPr anchor="t" marL="91440" marR="91440">
                    <a:lnL w="5760">
                      <a:solidFill>
                        <a:srgbClr val="ffffff"/>
                      </a:solidFill>
                    </a:lnL>
                    <a:lnR w="5760">
                      <a:solidFill>
                        <a:srgbClr val="ffffff"/>
                      </a:solidFill>
                    </a:lnR>
                    <a:lnT w="18720">
                      <a:solidFill>
                        <a:srgbClr val="ffffff"/>
                      </a:solidFill>
                    </a:lnT>
                    <a:lnB w="5760">
                      <a:solidFill>
                        <a:srgbClr val="ffffff"/>
                      </a:solidFill>
                    </a:lnB>
                    <a:solidFill>
                      <a:srgbClr val="d0d8e8"/>
                    </a:solidFill>
                  </a:tcPr>
                </a:tc>
                <a:tc>
                  <a:txBody>
                    <a:bodyPr anchor="t">
                      <a:noAutofit/>
                    </a:bodyPr>
                    <a:p>
                      <a:pPr>
                        <a:lnSpc>
                          <a:spcPct val="100000"/>
                        </a:lnSpc>
                      </a:pPr>
                      <a:r>
                        <a:rPr b="1" lang="en-AU" sz="1800" spc="-1" strike="noStrike">
                          <a:solidFill>
                            <a:srgbClr val="000000"/>
                          </a:solidFill>
                          <a:latin typeface="Calibri"/>
                          <a:ea typeface="DejaVu Sans"/>
                        </a:rPr>
                        <a:t>Phone</a:t>
                      </a:r>
                      <a:endParaRPr b="0" lang="en-AU" sz="1800" spc="-1" strike="noStrike">
                        <a:latin typeface="Arial"/>
                      </a:endParaRPr>
                    </a:p>
                  </a:txBody>
                  <a:tcPr anchor="t" marL="91440" marR="91440">
                    <a:lnL w="5760">
                      <a:solidFill>
                        <a:srgbClr val="ffffff"/>
                      </a:solidFill>
                    </a:lnL>
                    <a:lnR w="5760">
                      <a:solidFill>
                        <a:srgbClr val="ffffff"/>
                      </a:solidFill>
                    </a:lnR>
                    <a:lnT w="18720">
                      <a:solidFill>
                        <a:srgbClr val="ffffff"/>
                      </a:solidFill>
                    </a:lnT>
                    <a:lnB w="5760">
                      <a:solidFill>
                        <a:srgbClr val="ffffff"/>
                      </a:solidFill>
                    </a:lnB>
                    <a:solidFill>
                      <a:srgbClr val="d0d8e8"/>
                    </a:solidFill>
                  </a:tcPr>
                </a:tc>
              </a:tr>
              <a:tr h="366120">
                <a:tc>
                  <a:txBody>
                    <a:bodyPr anchor="t">
                      <a:noAutofit/>
                    </a:bodyPr>
                    <a:p>
                      <a:pPr>
                        <a:lnSpc>
                          <a:spcPct val="100000"/>
                        </a:lnSpc>
                      </a:pPr>
                      <a:r>
                        <a:rPr b="0" lang="en-AU" sz="1800" spc="-1" strike="noStrike">
                          <a:solidFill>
                            <a:srgbClr val="000000"/>
                          </a:solidFill>
                          <a:latin typeface="Calibri"/>
                          <a:ea typeface="DejaVu Sans"/>
                        </a:rPr>
                        <a:t>111</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c>
                  <a:txBody>
                    <a:bodyPr anchor="t">
                      <a:noAutofit/>
                    </a:bodyPr>
                    <a:p>
                      <a:pPr>
                        <a:lnSpc>
                          <a:spcPct val="100000"/>
                        </a:lnSpc>
                      </a:pPr>
                      <a:r>
                        <a:rPr b="0" lang="en-AU" sz="1800" spc="-1" strike="noStrike">
                          <a:solidFill>
                            <a:srgbClr val="000000"/>
                          </a:solidFill>
                          <a:latin typeface="Calibri"/>
                          <a:ea typeface="DejaVu Sans"/>
                        </a:rPr>
                        <a:t>4566 3456</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r>
              <a:tr h="366120">
                <a:tc>
                  <a:txBody>
                    <a:bodyPr anchor="t">
                      <a:noAutofit/>
                    </a:bodyPr>
                    <a:p>
                      <a:pPr>
                        <a:lnSpc>
                          <a:spcPct val="100000"/>
                        </a:lnSpc>
                      </a:pPr>
                      <a:r>
                        <a:rPr b="0" lang="en-AU" sz="1800" spc="-1" strike="noStrike">
                          <a:solidFill>
                            <a:srgbClr val="000000"/>
                          </a:solidFill>
                          <a:latin typeface="Calibri"/>
                          <a:ea typeface="DejaVu Sans"/>
                        </a:rPr>
                        <a:t>222</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c>
                  <a:txBody>
                    <a:bodyPr anchor="t">
                      <a:noAutofit/>
                    </a:bodyPr>
                    <a:p>
                      <a:pPr>
                        <a:lnSpc>
                          <a:spcPct val="100000"/>
                        </a:lnSpc>
                      </a:pPr>
                      <a:r>
                        <a:rPr b="0" lang="en-AU" sz="1800" spc="-1" strike="noStrike">
                          <a:solidFill>
                            <a:srgbClr val="000000"/>
                          </a:solidFill>
                          <a:latin typeface="Calibri"/>
                          <a:ea typeface="DejaVu Sans"/>
                        </a:rPr>
                        <a:t>4567 8900</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r>
              <a:tr h="366120">
                <a:tc>
                  <a:txBody>
                    <a:bodyPr anchor="t">
                      <a:noAutofit/>
                    </a:bodyPr>
                    <a:p>
                      <a:pPr>
                        <a:lnSpc>
                          <a:spcPct val="100000"/>
                        </a:lnSpc>
                      </a:pPr>
                      <a:r>
                        <a:rPr b="0" lang="en-AU" sz="1800" spc="-1" strike="noStrike">
                          <a:solidFill>
                            <a:srgbClr val="000000"/>
                          </a:solidFill>
                          <a:latin typeface="Calibri"/>
                          <a:ea typeface="DejaVu Sans"/>
                        </a:rPr>
                        <a:t>222</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c>
                  <a:txBody>
                    <a:bodyPr anchor="t">
                      <a:noAutofit/>
                    </a:bodyPr>
                    <a:p>
                      <a:pPr>
                        <a:lnSpc>
                          <a:spcPct val="100000"/>
                        </a:lnSpc>
                      </a:pPr>
                      <a:r>
                        <a:rPr b="0" lang="en-AU" sz="1800" spc="-1" strike="noStrike">
                          <a:solidFill>
                            <a:srgbClr val="000000"/>
                          </a:solidFill>
                          <a:latin typeface="Calibri"/>
                          <a:ea typeface="DejaVu Sans"/>
                        </a:rPr>
                        <a:t>3456 2314</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r>
              <a:tr h="366120">
                <a:tc>
                  <a:txBody>
                    <a:bodyPr anchor="t">
                      <a:noAutofit/>
                    </a:bodyPr>
                    <a:p>
                      <a:pPr>
                        <a:lnSpc>
                          <a:spcPct val="100000"/>
                        </a:lnSpc>
                      </a:pPr>
                      <a:r>
                        <a:rPr b="0" lang="en-AU" sz="1800" spc="-1" strike="noStrike">
                          <a:solidFill>
                            <a:srgbClr val="000000"/>
                          </a:solidFill>
                          <a:latin typeface="Calibri"/>
                          <a:ea typeface="DejaVu Sans"/>
                        </a:rPr>
                        <a:t>333</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c>
                  <a:txBody>
                    <a:bodyPr anchor="t">
                      <a:noAutofit/>
                    </a:bodyPr>
                    <a:p>
                      <a:pPr>
                        <a:lnSpc>
                          <a:spcPct val="100000"/>
                        </a:lnSpc>
                      </a:pPr>
                      <a:r>
                        <a:rPr b="0" lang="en-AU" sz="1800" spc="-1" strike="noStrike">
                          <a:solidFill>
                            <a:srgbClr val="000000"/>
                          </a:solidFill>
                          <a:latin typeface="Calibri"/>
                          <a:ea typeface="DejaVu Sans"/>
                        </a:rPr>
                        <a:t>3254 5676</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r>
              <a:tr h="419400">
                <a:tc>
                  <a:txBody>
                    <a:bodyPr anchor="t">
                      <a:noAutofit/>
                    </a:bodyPr>
                    <a:p>
                      <a:pPr>
                        <a:lnSpc>
                          <a:spcPct val="100000"/>
                        </a:lnSpc>
                      </a:pPr>
                      <a:r>
                        <a:rPr b="0" lang="en-AU" sz="1800" spc="-1" strike="noStrike">
                          <a:solidFill>
                            <a:srgbClr val="000000"/>
                          </a:solidFill>
                          <a:latin typeface="Calibri"/>
                          <a:ea typeface="DejaVu Sans"/>
                        </a:rPr>
                        <a:t>333</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c>
                  <a:txBody>
                    <a:bodyPr anchor="t">
                      <a:noAutofit/>
                    </a:bodyPr>
                    <a:p>
                      <a:pPr>
                        <a:lnSpc>
                          <a:spcPct val="100000"/>
                        </a:lnSpc>
                      </a:pPr>
                      <a:r>
                        <a:rPr b="0" lang="en-AU" sz="1800" spc="-1" strike="noStrike">
                          <a:solidFill>
                            <a:srgbClr val="000000"/>
                          </a:solidFill>
                          <a:latin typeface="Calibri"/>
                          <a:ea typeface="DejaVu Sans"/>
                        </a:rPr>
                        <a:t>0402 697 495</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r>
            </a:tbl>
          </a:graphicData>
        </a:graphic>
      </p:graphicFrame>
      <p:sp>
        <p:nvSpPr>
          <p:cNvPr id="93" name="CustomShape 4"/>
          <p:cNvSpPr/>
          <p:nvPr/>
        </p:nvSpPr>
        <p:spPr>
          <a:xfrm>
            <a:off x="684360" y="4724280"/>
            <a:ext cx="7847640" cy="1739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nSpc>
                <a:spcPct val="100000"/>
              </a:lnSpc>
            </a:pPr>
            <a:r>
              <a:rPr b="0" lang="en-AU" sz="1800" spc="-1" strike="noStrike">
                <a:solidFill>
                  <a:srgbClr val="000000"/>
                </a:solidFill>
                <a:latin typeface="Arial"/>
                <a:ea typeface="Arial"/>
              </a:rPr>
              <a:t>Benefits:</a:t>
            </a:r>
            <a:endParaRPr b="0" lang="en-AU" sz="1800" spc="-1" strike="noStrike">
              <a:latin typeface="Arial"/>
            </a:endParaRPr>
          </a:p>
          <a:p>
            <a:pPr marL="216000" indent="-216000">
              <a:lnSpc>
                <a:spcPct val="100000"/>
              </a:lnSpc>
              <a:buClr>
                <a:srgbClr val="000000"/>
              </a:buClr>
              <a:buFont typeface="Arial"/>
              <a:buChar char="•"/>
            </a:pPr>
            <a:r>
              <a:rPr b="0" lang="en-AU" sz="1800" spc="-1" strike="noStrike">
                <a:solidFill>
                  <a:srgbClr val="000000"/>
                </a:solidFill>
                <a:latin typeface="Arial"/>
                <a:ea typeface="Arial"/>
              </a:rPr>
              <a:t> </a:t>
            </a:r>
            <a:r>
              <a:rPr b="0" lang="en-AU" sz="1800" spc="-1" strike="noStrike">
                <a:solidFill>
                  <a:srgbClr val="000000"/>
                </a:solidFill>
                <a:latin typeface="Arial"/>
                <a:ea typeface="Arial"/>
              </a:rPr>
              <a:t>Unlimited phone numbers for everyone!</a:t>
            </a:r>
            <a:endParaRPr b="0" lang="en-AU" sz="1800" spc="-1" strike="noStrike">
              <a:latin typeface="Arial"/>
            </a:endParaRPr>
          </a:p>
          <a:p>
            <a:pPr marL="216000" indent="-216000">
              <a:lnSpc>
                <a:spcPct val="100000"/>
              </a:lnSpc>
              <a:buClr>
                <a:srgbClr val="000000"/>
              </a:buClr>
              <a:buFont typeface="Arial"/>
              <a:buChar char="•"/>
            </a:pPr>
            <a:r>
              <a:rPr b="0" lang="en-AU" sz="1800" spc="-1" strike="noStrike">
                <a:solidFill>
                  <a:srgbClr val="000000"/>
                </a:solidFill>
                <a:latin typeface="Arial"/>
                <a:ea typeface="Arial"/>
              </a:rPr>
              <a:t> </a:t>
            </a:r>
            <a:r>
              <a:rPr b="0" lang="en-AU" sz="1800" spc="-1" strike="noStrike">
                <a:solidFill>
                  <a:srgbClr val="000000"/>
                </a:solidFill>
                <a:latin typeface="Arial"/>
                <a:ea typeface="Arial"/>
              </a:rPr>
              <a:t>No need to search multiple Phone fields</a:t>
            </a:r>
            <a:endParaRPr b="0" lang="en-AU" sz="1800" spc="-1" strike="noStrike">
              <a:latin typeface="Arial"/>
            </a:endParaRPr>
          </a:p>
          <a:p>
            <a:pPr marL="216000" indent="-216000">
              <a:lnSpc>
                <a:spcPct val="100000"/>
              </a:lnSpc>
              <a:buClr>
                <a:srgbClr val="000000"/>
              </a:buClr>
              <a:buFont typeface="Arial"/>
              <a:buChar char="•"/>
            </a:pPr>
            <a:r>
              <a:rPr b="0" lang="en-AU" sz="1800" spc="-1" strike="noStrike">
                <a:solidFill>
                  <a:srgbClr val="000000"/>
                </a:solidFill>
                <a:latin typeface="Arial"/>
                <a:ea typeface="Arial"/>
              </a:rPr>
              <a:t> </a:t>
            </a:r>
            <a:r>
              <a:rPr b="0" lang="en-AU" sz="1800" spc="-1" strike="noStrike">
                <a:solidFill>
                  <a:srgbClr val="000000"/>
                </a:solidFill>
                <a:latin typeface="Arial"/>
                <a:ea typeface="Arial"/>
              </a:rPr>
              <a:t>No need to tear apart text from one field to extract a particular number</a:t>
            </a:r>
            <a:endParaRPr b="0" lang="en-AU" sz="1800" spc="-1" strike="noStrike">
              <a:latin typeface="Arial"/>
            </a:endParaRPr>
          </a:p>
          <a:p>
            <a:pPr marL="216000" indent="-216000">
              <a:lnSpc>
                <a:spcPct val="100000"/>
              </a:lnSpc>
              <a:buClr>
                <a:srgbClr val="000000"/>
              </a:buClr>
              <a:buFont typeface="Arial"/>
              <a:buChar char="•"/>
            </a:pPr>
            <a:r>
              <a:rPr b="0" lang="en-AU" sz="1800" spc="-1" strike="noStrike">
                <a:solidFill>
                  <a:srgbClr val="000000"/>
                </a:solidFill>
                <a:latin typeface="Arial"/>
                <a:ea typeface="Arial"/>
              </a:rPr>
              <a:t> </a:t>
            </a:r>
            <a:r>
              <a:rPr b="0" lang="en-AU" sz="1800" spc="-1" strike="noStrike">
                <a:solidFill>
                  <a:srgbClr val="000000"/>
                </a:solidFill>
                <a:latin typeface="Arial"/>
                <a:ea typeface="Arial"/>
              </a:rPr>
              <a:t>All we need is a 1:many relationship between customer name table and customer phone table using the ID as the key field. </a:t>
            </a:r>
            <a:endParaRPr b="0" lang="en-AU"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p:nvPr/>
        </p:nvSpPr>
        <p:spPr>
          <a:xfrm>
            <a:off x="457200" y="27432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4400" spc="-1" strike="noStrike">
                <a:solidFill>
                  <a:srgbClr val="000000"/>
                </a:solidFill>
                <a:latin typeface="Calibri"/>
                <a:ea typeface="DejaVu Sans"/>
              </a:rPr>
              <a:t>Tip</a:t>
            </a:r>
            <a:endParaRPr b="0" lang="en-AU" sz="4400" spc="-1" strike="noStrike">
              <a:latin typeface="Arial"/>
            </a:endParaRPr>
          </a:p>
        </p:txBody>
      </p:sp>
      <p:sp>
        <p:nvSpPr>
          <p:cNvPr id="95" name="TextShape 2"/>
          <p:cNvSpPr/>
          <p:nvPr/>
        </p:nvSpPr>
        <p:spPr>
          <a:xfrm>
            <a:off x="457200" y="1600200"/>
            <a:ext cx="8228880" cy="4525200"/>
          </a:xfrm>
          <a:prstGeom prst="rect">
            <a:avLst/>
          </a:prstGeom>
          <a:noFill/>
          <a:ln w="0">
            <a:noFill/>
          </a:ln>
        </p:spPr>
        <p:style>
          <a:lnRef idx="0"/>
          <a:fillRef idx="0"/>
          <a:effectRef idx="0"/>
          <a:fontRef idx="minor"/>
        </p:style>
        <p:txBody>
          <a:bodyPr lIns="90000" rIns="90000" tIns="45000" bIns="45000" anchor="t">
            <a:noAutofit/>
          </a:bodyPr>
          <a:p>
            <a:pPr marL="342720" indent="-342720">
              <a:lnSpc>
                <a:spcPct val="100000"/>
              </a:lnSpc>
              <a:buClr>
                <a:srgbClr val="000000"/>
              </a:buClr>
              <a:buFont typeface="Arial"/>
              <a:buChar char="•"/>
            </a:pPr>
            <a:r>
              <a:rPr b="0" lang="en-AU" sz="3200" spc="-1" strike="noStrike">
                <a:solidFill>
                  <a:srgbClr val="000000"/>
                </a:solidFill>
                <a:latin typeface="Calibri"/>
                <a:ea typeface="DejaVu Sans"/>
              </a:rPr>
              <a:t>Don’t use a database’s TIME data type to store </a:t>
            </a:r>
            <a:r>
              <a:rPr b="1" lang="en-AU" sz="3200" spc="-1" strike="noStrike">
                <a:solidFill>
                  <a:srgbClr val="000000"/>
                </a:solidFill>
                <a:latin typeface="Calibri"/>
                <a:ea typeface="DejaVu Sans"/>
              </a:rPr>
              <a:t>durations</a:t>
            </a:r>
            <a:r>
              <a:rPr b="0" lang="en-AU" sz="3200" spc="-1" strike="noStrike">
                <a:solidFill>
                  <a:srgbClr val="000000"/>
                </a:solidFill>
                <a:latin typeface="Calibri"/>
                <a:ea typeface="DejaVu Sans"/>
              </a:rPr>
              <a:t> of time</a:t>
            </a:r>
            <a:endParaRPr b="0" lang="en-AU" sz="3200" spc="-1" strike="noStrike">
              <a:latin typeface="Arial"/>
            </a:endParaRPr>
          </a:p>
          <a:p>
            <a:pPr marL="342720" indent="-342720">
              <a:lnSpc>
                <a:spcPct val="100000"/>
              </a:lnSpc>
              <a:buClr>
                <a:srgbClr val="000000"/>
              </a:buClr>
              <a:buFont typeface="Arial"/>
              <a:buChar char="•"/>
            </a:pPr>
            <a:r>
              <a:rPr b="0" lang="en-AU" sz="3200" spc="-1" strike="noStrike">
                <a:solidFill>
                  <a:srgbClr val="000000"/>
                </a:solidFill>
                <a:latin typeface="Calibri"/>
                <a:ea typeface="DejaVu Sans"/>
              </a:rPr>
              <a:t>The TIME data type stores a </a:t>
            </a:r>
            <a:r>
              <a:rPr b="1" lang="en-AU" sz="3200" spc="-1" strike="noStrike">
                <a:solidFill>
                  <a:srgbClr val="000000"/>
                </a:solidFill>
                <a:latin typeface="Calibri"/>
                <a:ea typeface="DejaVu Sans"/>
              </a:rPr>
              <a:t>time of day </a:t>
            </a:r>
            <a:r>
              <a:rPr b="0" lang="en-AU" sz="3200" spc="-1" strike="noStrike">
                <a:solidFill>
                  <a:srgbClr val="000000"/>
                </a:solidFill>
                <a:latin typeface="Calibri"/>
                <a:ea typeface="DejaVu Sans"/>
              </a:rPr>
              <a:t>(e.g. 9:17 A.M.)</a:t>
            </a:r>
            <a:endParaRPr b="0" lang="en-AU" sz="3200" spc="-1" strike="noStrike">
              <a:latin typeface="Arial"/>
            </a:endParaRPr>
          </a:p>
          <a:p>
            <a:pPr marL="342720" indent="-342720">
              <a:lnSpc>
                <a:spcPct val="100000"/>
              </a:lnSpc>
              <a:buClr>
                <a:srgbClr val="000000"/>
              </a:buClr>
              <a:buFont typeface="Arial"/>
              <a:buChar char="•"/>
            </a:pPr>
            <a:r>
              <a:rPr b="1" lang="en-AU" sz="3200" spc="-1" strike="noStrike">
                <a:solidFill>
                  <a:srgbClr val="000000"/>
                </a:solidFill>
                <a:latin typeface="Calibri"/>
                <a:ea typeface="DejaVu Sans"/>
              </a:rPr>
              <a:t>Elapsed time</a:t>
            </a:r>
            <a:r>
              <a:rPr b="0" lang="en-AU" sz="3200" spc="-1" strike="noStrike">
                <a:solidFill>
                  <a:srgbClr val="000000"/>
                </a:solidFill>
                <a:latin typeface="Calibri"/>
                <a:ea typeface="DejaVu Sans"/>
              </a:rPr>
              <a:t> is stored as a number of seconds, minutes, hours, days etc – integer!</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p:nvPr/>
        </p:nvSpPr>
        <p:spPr>
          <a:xfrm>
            <a:off x="468360" y="1341360"/>
            <a:ext cx="8228880" cy="38016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34400" spc="-1" strike="noStrike">
                <a:solidFill>
                  <a:srgbClr val="000000"/>
                </a:solidFill>
                <a:latin typeface="Calibri"/>
                <a:ea typeface="DejaVu Sans"/>
              </a:rPr>
              <a:t>2NF</a:t>
            </a:r>
            <a:r>
              <a:rPr b="0" lang="en-AU" sz="4400" spc="-1" strike="noStrike">
                <a:solidFill>
                  <a:srgbClr val="000000"/>
                </a:solidFill>
                <a:latin typeface="Calibri"/>
                <a:ea typeface="DejaVu Sans"/>
              </a:rPr>
              <a:t> </a:t>
            </a:r>
            <a:endParaRPr b="0" lang="en-AU" sz="4400" spc="-1" strike="noStrike">
              <a:latin typeface="Arial"/>
            </a:endParaRPr>
          </a:p>
        </p:txBody>
      </p:sp>
      <p:sp>
        <p:nvSpPr>
          <p:cNvPr id="97" name="CustomShape 2"/>
          <p:cNvSpPr/>
          <p:nvPr/>
        </p:nvSpPr>
        <p:spPr>
          <a:xfrm>
            <a:off x="430200" y="1293840"/>
            <a:ext cx="8228880" cy="38030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ctr">
            <a:noAutofit/>
          </a:bodyPr>
          <a:p>
            <a:pPr algn="ctr">
              <a:lnSpc>
                <a:spcPct val="100000"/>
              </a:lnSpc>
            </a:pPr>
            <a:r>
              <a:rPr b="0" lang="en-AU" sz="34400" spc="-1" strike="noStrike">
                <a:solidFill>
                  <a:srgbClr val="376092"/>
                </a:solidFill>
                <a:latin typeface="Calibri"/>
                <a:ea typeface="DejaVu Sans"/>
              </a:rPr>
              <a:t>2NF</a:t>
            </a:r>
            <a:r>
              <a:rPr b="0" lang="en-AU" sz="4400" spc="-1" strike="noStrike">
                <a:solidFill>
                  <a:srgbClr val="376092"/>
                </a:solidFill>
                <a:latin typeface="Calibri"/>
                <a:ea typeface="DejaVu Sans"/>
              </a:rPr>
              <a:t> </a:t>
            </a:r>
            <a:endParaRPr b="0" lang="en-AU" sz="44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p:nvPr/>
        </p:nvSpPr>
        <p:spPr>
          <a:xfrm>
            <a:off x="457200" y="27432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4400" spc="-1" strike="noStrike">
                <a:solidFill>
                  <a:srgbClr val="000000"/>
                </a:solidFill>
                <a:latin typeface="Calibri"/>
                <a:ea typeface="DejaVu Sans"/>
              </a:rPr>
              <a:t>2NF – Second Normal Form</a:t>
            </a:r>
            <a:endParaRPr b="0" lang="en-AU" sz="4400" spc="-1" strike="noStrike">
              <a:latin typeface="Arial"/>
            </a:endParaRPr>
          </a:p>
        </p:txBody>
      </p:sp>
      <p:sp>
        <p:nvSpPr>
          <p:cNvPr id="99" name="TextShape 2"/>
          <p:cNvSpPr/>
          <p:nvPr/>
        </p:nvSpPr>
        <p:spPr>
          <a:xfrm>
            <a:off x="457200" y="1413000"/>
            <a:ext cx="8228880" cy="4712400"/>
          </a:xfrm>
          <a:prstGeom prst="rect">
            <a:avLst/>
          </a:prstGeom>
          <a:noFill/>
          <a:ln w="0">
            <a:noFill/>
          </a:ln>
        </p:spPr>
        <p:style>
          <a:lnRef idx="0"/>
          <a:fillRef idx="0"/>
          <a:effectRef idx="0"/>
          <a:fontRef idx="minor"/>
        </p:style>
        <p:txBody>
          <a:bodyPr lIns="90000" rIns="90000" tIns="45000" bIns="45000" anchor="t">
            <a:noAutofit/>
          </a:bodyPr>
          <a:p>
            <a:pPr marL="342720" indent="-342720">
              <a:lnSpc>
                <a:spcPct val="100000"/>
              </a:lnSpc>
              <a:buClr>
                <a:srgbClr val="000000"/>
              </a:buClr>
              <a:buFont typeface="Arial"/>
              <a:buChar char="•"/>
            </a:pPr>
            <a:r>
              <a:rPr b="0" lang="en-AU" sz="3200" spc="-1" strike="noStrike">
                <a:solidFill>
                  <a:srgbClr val="000000"/>
                </a:solidFill>
                <a:latin typeface="Calibri"/>
                <a:ea typeface="DejaVu Sans"/>
              </a:rPr>
              <a:t>Achieving 2NF means 1NF has already been achieved</a:t>
            </a:r>
            <a:endParaRPr b="0" lang="en-AU" sz="3200" spc="-1" strike="noStrike">
              <a:latin typeface="Arial"/>
            </a:endParaRPr>
          </a:p>
          <a:p>
            <a:pPr marL="342720" indent="-342720">
              <a:lnSpc>
                <a:spcPct val="100000"/>
              </a:lnSpc>
              <a:buClr>
                <a:srgbClr val="000000"/>
              </a:buClr>
              <a:buFont typeface="Arial"/>
              <a:buChar char="•"/>
            </a:pPr>
            <a:r>
              <a:rPr b="0" lang="en-AU" sz="3200" spc="-1" strike="noStrike">
                <a:solidFill>
                  <a:srgbClr val="000000"/>
                </a:solidFill>
                <a:latin typeface="Calibri"/>
                <a:ea typeface="DejaVu Sans"/>
              </a:rPr>
              <a:t>Each normal form builds on the previous forms</a:t>
            </a:r>
            <a:endParaRPr b="0" lang="en-AU" sz="3200" spc="-1" strike="noStrike">
              <a:latin typeface="Arial"/>
            </a:endParaRPr>
          </a:p>
          <a:p>
            <a:pPr marL="342720" indent="-342720">
              <a:lnSpc>
                <a:spcPct val="100000"/>
              </a:lnSpc>
              <a:buClr>
                <a:srgbClr val="000000"/>
              </a:buClr>
              <a:buFont typeface="Arial"/>
              <a:buChar char="•"/>
            </a:pPr>
            <a:r>
              <a:rPr b="0" lang="en-AU" sz="3200" spc="-1" strike="noStrike">
                <a:solidFill>
                  <a:srgbClr val="000000"/>
                </a:solidFill>
                <a:latin typeface="Calibri"/>
                <a:ea typeface="DejaVu Sans"/>
              </a:rPr>
              <a:t>2NF removes more duplicate data. </a:t>
            </a:r>
            <a:endParaRPr b="0" lang="en-AU" sz="3200" spc="-1" strike="noStrike">
              <a:latin typeface="Arial"/>
            </a:endParaRPr>
          </a:p>
          <a:p>
            <a:pPr marL="342720" indent="-342720">
              <a:lnSpc>
                <a:spcPct val="100000"/>
              </a:lnSpc>
              <a:buClr>
                <a:srgbClr val="000000"/>
              </a:buClr>
              <a:buFont typeface="Arial"/>
              <a:buChar char="•"/>
            </a:pPr>
            <a:r>
              <a:rPr b="0" lang="en-AU" sz="3200" spc="-1" strike="noStrike">
                <a:solidFill>
                  <a:srgbClr val="000000"/>
                </a:solidFill>
                <a:latin typeface="Calibri"/>
                <a:ea typeface="DejaVu Sans"/>
              </a:rPr>
              <a:t>2NF deals with design problems that could threaten </a:t>
            </a:r>
            <a:r>
              <a:rPr b="1" lang="en-AU" sz="3200" spc="-1" strike="noStrike">
                <a:solidFill>
                  <a:srgbClr val="000000"/>
                </a:solidFill>
                <a:latin typeface="Calibri"/>
                <a:ea typeface="DejaVu Sans"/>
              </a:rPr>
              <a:t>data integrity</a:t>
            </a:r>
            <a:r>
              <a:rPr b="0" lang="en-AU" sz="3200" spc="-1" strike="noStrike">
                <a:solidFill>
                  <a:srgbClr val="000000"/>
                </a:solidFill>
                <a:latin typeface="Calibri"/>
                <a:ea typeface="DejaVu Sans"/>
              </a:rPr>
              <a:t>.</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p:nvPr/>
        </p:nvSpPr>
        <p:spPr>
          <a:xfrm>
            <a:off x="457200" y="27432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4400" spc="-1" strike="noStrike">
                <a:solidFill>
                  <a:srgbClr val="000000"/>
                </a:solidFill>
                <a:latin typeface="Calibri"/>
                <a:ea typeface="DejaVu Sans"/>
              </a:rPr>
              <a:t>2NF – Second Normal Form</a:t>
            </a:r>
            <a:endParaRPr b="0" lang="en-AU" sz="4400" spc="-1" strike="noStrike">
              <a:latin typeface="Arial"/>
            </a:endParaRPr>
          </a:p>
        </p:txBody>
      </p:sp>
      <p:sp>
        <p:nvSpPr>
          <p:cNvPr id="101" name="TextShape 2"/>
          <p:cNvSpPr/>
          <p:nvPr/>
        </p:nvSpPr>
        <p:spPr>
          <a:xfrm>
            <a:off x="457200" y="1413000"/>
            <a:ext cx="8228880" cy="4712400"/>
          </a:xfrm>
          <a:prstGeom prst="rect">
            <a:avLst/>
          </a:prstGeom>
          <a:noFill/>
          <a:ln w="0">
            <a:noFill/>
          </a:ln>
        </p:spPr>
        <p:style>
          <a:lnRef idx="0"/>
          <a:fillRef idx="0"/>
          <a:effectRef idx="0"/>
          <a:fontRef idx="minor"/>
        </p:style>
        <p:txBody>
          <a:bodyPr lIns="90000" rIns="90000" tIns="45000" bIns="45000" anchor="t">
            <a:noAutofit/>
          </a:bodyPr>
          <a:p>
            <a:pPr marL="342720" indent="-342720">
              <a:lnSpc>
                <a:spcPct val="100000"/>
              </a:lnSpc>
              <a:buClr>
                <a:srgbClr val="000000"/>
              </a:buClr>
              <a:buFont typeface="Arial"/>
              <a:buChar char="•"/>
            </a:pPr>
            <a:r>
              <a:rPr b="0" lang="en-AU" sz="3200" spc="-1" strike="noStrike">
                <a:solidFill>
                  <a:srgbClr val="000000"/>
                </a:solidFill>
                <a:latin typeface="Calibri"/>
                <a:ea typeface="DejaVu Sans"/>
              </a:rPr>
              <a:t>Removes subsets of data that apply to multiple rows of a table and places them in separate tables. </a:t>
            </a:r>
            <a:endParaRPr b="0" lang="en-AU" sz="3200" spc="-1" strike="noStrike">
              <a:latin typeface="Arial"/>
            </a:endParaRPr>
          </a:p>
          <a:p>
            <a:pPr marL="342720" indent="-342720">
              <a:lnSpc>
                <a:spcPct val="100000"/>
              </a:lnSpc>
              <a:buClr>
                <a:srgbClr val="000000"/>
              </a:buClr>
              <a:buFont typeface="Arial"/>
              <a:buChar char="•"/>
            </a:pPr>
            <a:r>
              <a:rPr b="0" lang="en-AU" sz="3200" spc="-1" strike="noStrike">
                <a:solidFill>
                  <a:srgbClr val="000000"/>
                </a:solidFill>
                <a:latin typeface="Calibri"/>
                <a:ea typeface="DejaVu Sans"/>
              </a:rPr>
              <a:t>Creates relationships between these new tables and their predecessors using foreign keys. </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p:nvPr/>
        </p:nvSpPr>
        <p:spPr>
          <a:xfrm>
            <a:off x="457200" y="27432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4400" spc="-1" strike="noStrike">
                <a:solidFill>
                  <a:srgbClr val="000000"/>
                </a:solidFill>
                <a:latin typeface="Calibri"/>
                <a:ea typeface="DejaVu Sans"/>
              </a:rPr>
              <a:t>2NF example</a:t>
            </a:r>
            <a:endParaRPr b="0" lang="en-AU" sz="4400" spc="-1" strike="noStrike">
              <a:latin typeface="Arial"/>
            </a:endParaRPr>
          </a:p>
        </p:txBody>
      </p:sp>
      <p:graphicFrame>
        <p:nvGraphicFramePr>
          <p:cNvPr id="103" name="Table 2"/>
          <p:cNvGraphicFramePr/>
          <p:nvPr/>
        </p:nvGraphicFramePr>
        <p:xfrm>
          <a:off x="539640" y="1484280"/>
          <a:ext cx="8229240" cy="1854000"/>
        </p:xfrm>
        <a:graphic>
          <a:graphicData uri="http://schemas.openxmlformats.org/drawingml/2006/table">
            <a:tbl>
              <a:tblPr/>
              <a:tblGrid>
                <a:gridCol w="2057400"/>
                <a:gridCol w="2057400"/>
                <a:gridCol w="2057400"/>
                <a:gridCol w="2057400"/>
              </a:tblGrid>
              <a:tr h="371520">
                <a:tc>
                  <a:txBody>
                    <a:bodyPr lIns="90000" rIns="90000" anchor="t">
                      <a:noAutofit/>
                    </a:bodyPr>
                    <a:p>
                      <a:pPr>
                        <a:lnSpc>
                          <a:spcPct val="100000"/>
                        </a:lnSpc>
                      </a:pPr>
                      <a:r>
                        <a:rPr b="1" lang="en-AU" sz="1800" spc="-1" strike="noStrike">
                          <a:solidFill>
                            <a:srgbClr val="ffffff"/>
                          </a:solidFill>
                          <a:latin typeface="Calibri"/>
                          <a:ea typeface="DejaVu Sans"/>
                        </a:rPr>
                        <a:t>CustomerID</a:t>
                      </a:r>
                      <a:endParaRPr b="0" lang="en-AU" sz="1800" spc="-1" strike="noStrike">
                        <a:latin typeface="Arial"/>
                      </a:endParaRPr>
                    </a:p>
                  </a:txBody>
                  <a:tcPr anchor="t" marL="90000" marR="90000">
                    <a:lnL w="5760">
                      <a:solidFill>
                        <a:srgbClr val="ffffff"/>
                      </a:solidFill>
                    </a:lnL>
                    <a:lnR w="5760">
                      <a:solidFill>
                        <a:srgbClr val="ffffff"/>
                      </a:solidFill>
                    </a:lnR>
                    <a:lnT w="5760">
                      <a:solidFill>
                        <a:srgbClr val="ffffff"/>
                      </a:solidFill>
                    </a:lnT>
                    <a:lnB w="18720">
                      <a:solidFill>
                        <a:srgbClr val="ffffff"/>
                      </a:solidFill>
                    </a:lnB>
                    <a:solidFill>
                      <a:srgbClr val="4f81bd"/>
                    </a:solidFill>
                  </a:tcPr>
                </a:tc>
                <a:tc>
                  <a:txBody>
                    <a:bodyPr lIns="90000" rIns="90000" anchor="t">
                      <a:noAutofit/>
                    </a:bodyPr>
                    <a:p>
                      <a:pPr>
                        <a:lnSpc>
                          <a:spcPct val="100000"/>
                        </a:lnSpc>
                      </a:pPr>
                      <a:r>
                        <a:rPr b="1" lang="en-AU" sz="1800" spc="-1" strike="noStrike">
                          <a:solidFill>
                            <a:srgbClr val="ffffff"/>
                          </a:solidFill>
                          <a:latin typeface="Calibri"/>
                          <a:ea typeface="DejaVu Sans"/>
                        </a:rPr>
                        <a:t>Gname</a:t>
                      </a:r>
                      <a:endParaRPr b="0" lang="en-AU" sz="1800" spc="-1" strike="noStrike">
                        <a:latin typeface="Arial"/>
                      </a:endParaRPr>
                    </a:p>
                  </a:txBody>
                  <a:tcPr anchor="t" marL="90000" marR="90000">
                    <a:lnL w="5760">
                      <a:solidFill>
                        <a:srgbClr val="ffffff"/>
                      </a:solidFill>
                    </a:lnL>
                    <a:lnR w="5760">
                      <a:solidFill>
                        <a:srgbClr val="ffffff"/>
                      </a:solidFill>
                    </a:lnR>
                    <a:lnT w="5760">
                      <a:solidFill>
                        <a:srgbClr val="ffffff"/>
                      </a:solidFill>
                    </a:lnT>
                    <a:lnB w="18720">
                      <a:solidFill>
                        <a:srgbClr val="ffffff"/>
                      </a:solidFill>
                    </a:lnB>
                    <a:solidFill>
                      <a:srgbClr val="4f81bd"/>
                    </a:solidFill>
                  </a:tcPr>
                </a:tc>
                <a:tc>
                  <a:txBody>
                    <a:bodyPr lIns="90000" rIns="90000" anchor="t">
                      <a:noAutofit/>
                    </a:bodyPr>
                    <a:p>
                      <a:pPr>
                        <a:lnSpc>
                          <a:spcPct val="100000"/>
                        </a:lnSpc>
                      </a:pPr>
                      <a:r>
                        <a:rPr b="1" lang="en-AU" sz="1800" spc="-1" strike="noStrike">
                          <a:solidFill>
                            <a:srgbClr val="ffffff"/>
                          </a:solidFill>
                          <a:latin typeface="Calibri"/>
                          <a:ea typeface="DejaVu Sans"/>
                        </a:rPr>
                        <a:t>Sname</a:t>
                      </a:r>
                      <a:endParaRPr b="0" lang="en-AU" sz="1800" spc="-1" strike="noStrike">
                        <a:latin typeface="Arial"/>
                      </a:endParaRPr>
                    </a:p>
                  </a:txBody>
                  <a:tcPr anchor="t" marL="90000" marR="90000">
                    <a:lnL w="5760">
                      <a:solidFill>
                        <a:srgbClr val="ffffff"/>
                      </a:solidFill>
                    </a:lnL>
                    <a:lnR w="5760">
                      <a:solidFill>
                        <a:srgbClr val="ffffff"/>
                      </a:solidFill>
                    </a:lnR>
                    <a:lnT w="5760">
                      <a:solidFill>
                        <a:srgbClr val="ffffff"/>
                      </a:solidFill>
                    </a:lnT>
                    <a:lnB w="18720">
                      <a:solidFill>
                        <a:srgbClr val="ffffff"/>
                      </a:solidFill>
                    </a:lnB>
                    <a:solidFill>
                      <a:srgbClr val="4f81bd"/>
                    </a:solidFill>
                  </a:tcPr>
                </a:tc>
                <a:tc>
                  <a:txBody>
                    <a:bodyPr lIns="90000" rIns="90000" anchor="t">
                      <a:noAutofit/>
                    </a:bodyPr>
                    <a:p>
                      <a:pPr>
                        <a:lnSpc>
                          <a:spcPct val="100000"/>
                        </a:lnSpc>
                      </a:pPr>
                      <a:r>
                        <a:rPr b="1" lang="en-AU" sz="1800" spc="-1" strike="noStrike">
                          <a:solidFill>
                            <a:srgbClr val="ffffff"/>
                          </a:solidFill>
                          <a:latin typeface="Calibri"/>
                          <a:ea typeface="DejaVu Sans"/>
                        </a:rPr>
                        <a:t>Phone</a:t>
                      </a:r>
                      <a:endParaRPr b="0" lang="en-AU" sz="1800" spc="-1" strike="noStrike">
                        <a:latin typeface="Arial"/>
                      </a:endParaRPr>
                    </a:p>
                  </a:txBody>
                  <a:tcPr anchor="t" marL="90000" marR="90000">
                    <a:lnL w="5760">
                      <a:solidFill>
                        <a:srgbClr val="ffffff"/>
                      </a:solidFill>
                    </a:lnL>
                    <a:lnR w="5760">
                      <a:solidFill>
                        <a:srgbClr val="ffffff"/>
                      </a:solidFill>
                    </a:lnR>
                    <a:lnT w="5760">
                      <a:solidFill>
                        <a:srgbClr val="ffffff"/>
                      </a:solidFill>
                    </a:lnT>
                    <a:lnB w="18720">
                      <a:solidFill>
                        <a:srgbClr val="ffffff"/>
                      </a:solidFill>
                    </a:lnB>
                    <a:solidFill>
                      <a:srgbClr val="4f81bd"/>
                    </a:solidFill>
                  </a:tcPr>
                </a:tc>
              </a:tr>
              <a:tr h="369720">
                <a:tc>
                  <a:txBody>
                    <a:bodyPr lIns="90000" rIns="90000" anchor="t">
                      <a:noAutofit/>
                    </a:bodyPr>
                    <a:p>
                      <a:pPr>
                        <a:lnSpc>
                          <a:spcPct val="100000"/>
                        </a:lnSpc>
                      </a:pPr>
                      <a:r>
                        <a:rPr b="0" lang="en-AU" sz="1800" spc="-1" strike="noStrike">
                          <a:solidFill>
                            <a:srgbClr val="000000"/>
                          </a:solidFill>
                          <a:latin typeface="Calibri"/>
                          <a:ea typeface="DejaVu Sans"/>
                        </a:rPr>
                        <a:t>111</a:t>
                      </a:r>
                      <a:endParaRPr b="0" lang="en-AU" sz="1800" spc="-1" strike="noStrike">
                        <a:latin typeface="Arial"/>
                      </a:endParaRPr>
                    </a:p>
                  </a:txBody>
                  <a:tcPr anchor="t" marL="90000" marR="90000">
                    <a:lnL w="5760">
                      <a:solidFill>
                        <a:srgbClr val="ffffff"/>
                      </a:solidFill>
                    </a:lnL>
                    <a:lnR w="5760">
                      <a:solidFill>
                        <a:srgbClr val="ffffff"/>
                      </a:solidFill>
                    </a:lnR>
                    <a:lnT w="18720">
                      <a:solidFill>
                        <a:srgbClr val="ffffff"/>
                      </a:solidFill>
                    </a:lnT>
                    <a:lnB w="5760">
                      <a:solidFill>
                        <a:srgbClr val="ffffff"/>
                      </a:solidFill>
                    </a:lnB>
                    <a:solidFill>
                      <a:srgbClr val="d0d8e8"/>
                    </a:solidFill>
                  </a:tcPr>
                </a:tc>
                <a:tc>
                  <a:txBody>
                    <a:bodyPr lIns="90000" rIns="90000" anchor="t">
                      <a:noAutofit/>
                    </a:bodyPr>
                    <a:p>
                      <a:pPr>
                        <a:lnSpc>
                          <a:spcPct val="100000"/>
                        </a:lnSpc>
                      </a:pPr>
                      <a:r>
                        <a:rPr b="0" lang="en-AU" sz="1800" spc="-1" strike="noStrike">
                          <a:solidFill>
                            <a:srgbClr val="000000"/>
                          </a:solidFill>
                          <a:latin typeface="Calibri"/>
                          <a:ea typeface="DejaVu Sans"/>
                        </a:rPr>
                        <a:t>Fred</a:t>
                      </a:r>
                      <a:endParaRPr b="0" lang="en-AU" sz="1800" spc="-1" strike="noStrike">
                        <a:latin typeface="Arial"/>
                      </a:endParaRPr>
                    </a:p>
                  </a:txBody>
                  <a:tcPr anchor="t" marL="90000" marR="90000">
                    <a:lnL w="5760">
                      <a:solidFill>
                        <a:srgbClr val="ffffff"/>
                      </a:solidFill>
                    </a:lnL>
                    <a:lnR w="5760">
                      <a:solidFill>
                        <a:srgbClr val="ffffff"/>
                      </a:solidFill>
                    </a:lnR>
                    <a:lnT w="18720">
                      <a:solidFill>
                        <a:srgbClr val="ffffff"/>
                      </a:solidFill>
                    </a:lnT>
                    <a:lnB w="5760">
                      <a:solidFill>
                        <a:srgbClr val="ffffff"/>
                      </a:solidFill>
                    </a:lnB>
                    <a:solidFill>
                      <a:srgbClr val="d0d8e8"/>
                    </a:solidFill>
                  </a:tcPr>
                </a:tc>
                <a:tc>
                  <a:txBody>
                    <a:bodyPr lIns="90000" rIns="90000" anchor="t">
                      <a:noAutofit/>
                    </a:bodyPr>
                    <a:p>
                      <a:pPr>
                        <a:lnSpc>
                          <a:spcPct val="100000"/>
                        </a:lnSpc>
                      </a:pPr>
                      <a:r>
                        <a:rPr b="0" lang="en-AU" sz="1800" spc="-1" strike="noStrike">
                          <a:solidFill>
                            <a:srgbClr val="000000"/>
                          </a:solidFill>
                          <a:latin typeface="Calibri"/>
                          <a:ea typeface="DejaVu Sans"/>
                        </a:rPr>
                        <a:t>Smith</a:t>
                      </a:r>
                      <a:endParaRPr b="0" lang="en-AU" sz="1800" spc="-1" strike="noStrike">
                        <a:latin typeface="Arial"/>
                      </a:endParaRPr>
                    </a:p>
                  </a:txBody>
                  <a:tcPr anchor="t" marL="90000" marR="90000">
                    <a:lnL w="5760">
                      <a:solidFill>
                        <a:srgbClr val="ffffff"/>
                      </a:solidFill>
                    </a:lnL>
                    <a:lnR w="5760">
                      <a:solidFill>
                        <a:srgbClr val="ffffff"/>
                      </a:solidFill>
                    </a:lnR>
                    <a:lnT w="18720">
                      <a:solidFill>
                        <a:srgbClr val="ffffff"/>
                      </a:solidFill>
                    </a:lnT>
                    <a:lnB w="5760">
                      <a:solidFill>
                        <a:srgbClr val="ffffff"/>
                      </a:solidFill>
                    </a:lnB>
                    <a:solidFill>
                      <a:srgbClr val="d0d8e8"/>
                    </a:solidFill>
                  </a:tcPr>
                </a:tc>
                <a:tc>
                  <a:txBody>
                    <a:bodyPr lIns="90000" rIns="90000" anchor="t">
                      <a:noAutofit/>
                    </a:bodyPr>
                    <a:p>
                      <a:pPr>
                        <a:lnSpc>
                          <a:spcPct val="100000"/>
                        </a:lnSpc>
                      </a:pPr>
                      <a:r>
                        <a:rPr b="0" lang="en-AU" sz="1800" spc="-1" strike="noStrike">
                          <a:solidFill>
                            <a:srgbClr val="000000"/>
                          </a:solidFill>
                          <a:latin typeface="Calibri"/>
                          <a:ea typeface="DejaVu Sans"/>
                        </a:rPr>
                        <a:t>1293 5934</a:t>
                      </a:r>
                      <a:endParaRPr b="0" lang="en-AU" sz="1800" spc="-1" strike="noStrike">
                        <a:latin typeface="Arial"/>
                      </a:endParaRPr>
                    </a:p>
                  </a:txBody>
                  <a:tcPr anchor="t" marL="90000" marR="90000">
                    <a:lnL w="5760">
                      <a:solidFill>
                        <a:srgbClr val="ffffff"/>
                      </a:solidFill>
                    </a:lnL>
                    <a:lnR w="5760">
                      <a:solidFill>
                        <a:srgbClr val="ffffff"/>
                      </a:solidFill>
                    </a:lnR>
                    <a:lnT w="18720">
                      <a:solidFill>
                        <a:srgbClr val="ffffff"/>
                      </a:solidFill>
                    </a:lnT>
                    <a:lnB w="5760">
                      <a:solidFill>
                        <a:srgbClr val="ffffff"/>
                      </a:solidFill>
                    </a:lnB>
                    <a:solidFill>
                      <a:srgbClr val="d0d8e8"/>
                    </a:solidFill>
                  </a:tcPr>
                </a:tc>
              </a:tr>
              <a:tr h="371520">
                <a:tc>
                  <a:txBody>
                    <a:bodyPr lIns="90000" rIns="90000" anchor="t">
                      <a:noAutofit/>
                    </a:bodyPr>
                    <a:p>
                      <a:pPr>
                        <a:lnSpc>
                          <a:spcPct val="100000"/>
                        </a:lnSpc>
                      </a:pPr>
                      <a:r>
                        <a:rPr b="0" lang="en-AU" sz="1800" spc="-1" strike="noStrike">
                          <a:solidFill>
                            <a:srgbClr val="000000"/>
                          </a:solidFill>
                          <a:latin typeface="Calibri"/>
                          <a:ea typeface="DejaVu Sans"/>
                        </a:rPr>
                        <a:t>222</a:t>
                      </a:r>
                      <a:endParaRPr b="0" lang="en-AU" sz="1800" spc="-1" strike="noStrike">
                        <a:latin typeface="Arial"/>
                      </a:endParaRPr>
                    </a:p>
                  </a:txBody>
                  <a:tcPr anchor="t" marL="90000" marR="9000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c>
                  <a:txBody>
                    <a:bodyPr lIns="90000" rIns="90000" anchor="t">
                      <a:noAutofit/>
                    </a:bodyPr>
                    <a:p>
                      <a:pPr>
                        <a:lnSpc>
                          <a:spcPct val="100000"/>
                        </a:lnSpc>
                      </a:pPr>
                      <a:r>
                        <a:rPr b="0" lang="en-AU" sz="1800" spc="-1" strike="noStrike">
                          <a:solidFill>
                            <a:srgbClr val="000000"/>
                          </a:solidFill>
                          <a:latin typeface="Calibri"/>
                          <a:ea typeface="DejaVu Sans"/>
                        </a:rPr>
                        <a:t>Mary</a:t>
                      </a:r>
                      <a:endParaRPr b="0" lang="en-AU" sz="1800" spc="-1" strike="noStrike">
                        <a:latin typeface="Arial"/>
                      </a:endParaRPr>
                    </a:p>
                  </a:txBody>
                  <a:tcPr anchor="t" marL="90000" marR="9000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c>
                  <a:txBody>
                    <a:bodyPr lIns="90000" rIns="90000" anchor="t">
                      <a:noAutofit/>
                    </a:bodyPr>
                    <a:p>
                      <a:pPr>
                        <a:lnSpc>
                          <a:spcPct val="100000"/>
                        </a:lnSpc>
                      </a:pPr>
                      <a:r>
                        <a:rPr b="0" lang="en-AU" sz="1800" spc="-1" strike="noStrike">
                          <a:solidFill>
                            <a:srgbClr val="000000"/>
                          </a:solidFill>
                          <a:latin typeface="Calibri"/>
                          <a:ea typeface="DejaVu Sans"/>
                        </a:rPr>
                        <a:t>Jones</a:t>
                      </a:r>
                      <a:endParaRPr b="0" lang="en-AU" sz="1800" spc="-1" strike="noStrike">
                        <a:latin typeface="Arial"/>
                      </a:endParaRPr>
                    </a:p>
                  </a:txBody>
                  <a:tcPr anchor="t" marL="90000" marR="9000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c>
                  <a:txBody>
                    <a:bodyPr lIns="90000" rIns="90000" anchor="t">
                      <a:noAutofit/>
                    </a:bodyPr>
                    <a:p>
                      <a:pPr>
                        <a:lnSpc>
                          <a:spcPct val="100000"/>
                        </a:lnSpc>
                      </a:pPr>
                      <a:r>
                        <a:rPr b="0" lang="en-AU" sz="1800" spc="-1" strike="noStrike">
                          <a:solidFill>
                            <a:srgbClr val="000000"/>
                          </a:solidFill>
                          <a:latin typeface="Calibri"/>
                          <a:ea typeface="DejaVu Sans"/>
                        </a:rPr>
                        <a:t>4839 2712</a:t>
                      </a:r>
                      <a:endParaRPr b="0" lang="en-AU" sz="1800" spc="-1" strike="noStrike">
                        <a:latin typeface="Arial"/>
                      </a:endParaRPr>
                    </a:p>
                  </a:txBody>
                  <a:tcPr anchor="t" marL="90000" marR="9000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r>
              <a:tr h="370080">
                <a:tc>
                  <a:txBody>
                    <a:bodyPr lIns="90000" rIns="90000" anchor="t">
                      <a:noAutofit/>
                    </a:bodyPr>
                    <a:p>
                      <a:pPr>
                        <a:lnSpc>
                          <a:spcPct val="100000"/>
                        </a:lnSpc>
                      </a:pPr>
                      <a:r>
                        <a:rPr b="0" lang="en-AU" sz="1800" spc="-1" strike="noStrike">
                          <a:solidFill>
                            <a:srgbClr val="000000"/>
                          </a:solidFill>
                          <a:latin typeface="Calibri"/>
                          <a:ea typeface="DejaVu Sans"/>
                        </a:rPr>
                        <a:t>222</a:t>
                      </a:r>
                      <a:endParaRPr b="0" lang="en-AU" sz="1800" spc="-1" strike="noStrike">
                        <a:latin typeface="Arial"/>
                      </a:endParaRPr>
                    </a:p>
                  </a:txBody>
                  <a:tcPr anchor="t" marL="90000" marR="9000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c>
                  <a:txBody>
                    <a:bodyPr lIns="90000" rIns="90000" anchor="t">
                      <a:noAutofit/>
                    </a:bodyPr>
                    <a:p>
                      <a:pPr>
                        <a:lnSpc>
                          <a:spcPct val="100000"/>
                        </a:lnSpc>
                      </a:pPr>
                      <a:r>
                        <a:rPr b="0" lang="en-AU" sz="1800" spc="-1" strike="noStrike">
                          <a:solidFill>
                            <a:srgbClr val="000000"/>
                          </a:solidFill>
                          <a:latin typeface="Calibri"/>
                          <a:ea typeface="DejaVu Sans"/>
                        </a:rPr>
                        <a:t>Mary</a:t>
                      </a:r>
                      <a:endParaRPr b="0" lang="en-AU" sz="1800" spc="-1" strike="noStrike">
                        <a:latin typeface="Arial"/>
                      </a:endParaRPr>
                    </a:p>
                  </a:txBody>
                  <a:tcPr anchor="t" marL="90000" marR="9000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c>
                  <a:txBody>
                    <a:bodyPr lIns="90000" rIns="90000" anchor="t">
                      <a:noAutofit/>
                    </a:bodyPr>
                    <a:p>
                      <a:pPr>
                        <a:lnSpc>
                          <a:spcPct val="100000"/>
                        </a:lnSpc>
                      </a:pPr>
                      <a:r>
                        <a:rPr b="0" lang="en-AU" sz="1800" spc="-1" strike="noStrike">
                          <a:solidFill>
                            <a:srgbClr val="000000"/>
                          </a:solidFill>
                          <a:latin typeface="Calibri"/>
                          <a:ea typeface="DejaVu Sans"/>
                        </a:rPr>
                        <a:t>Jones</a:t>
                      </a:r>
                      <a:endParaRPr b="0" lang="en-AU" sz="1800" spc="-1" strike="noStrike">
                        <a:latin typeface="Arial"/>
                      </a:endParaRPr>
                    </a:p>
                  </a:txBody>
                  <a:tcPr anchor="t" marL="90000" marR="9000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c>
                  <a:txBody>
                    <a:bodyPr lIns="90000" rIns="90000" anchor="t">
                      <a:noAutofit/>
                    </a:bodyPr>
                    <a:p>
                      <a:pPr>
                        <a:lnSpc>
                          <a:spcPct val="100000"/>
                        </a:lnSpc>
                      </a:pPr>
                      <a:r>
                        <a:rPr b="0" lang="en-AU" sz="1800" spc="-1" strike="noStrike">
                          <a:solidFill>
                            <a:srgbClr val="000000"/>
                          </a:solidFill>
                          <a:latin typeface="Calibri"/>
                          <a:ea typeface="DejaVu Sans"/>
                        </a:rPr>
                        <a:t>2849 5967</a:t>
                      </a:r>
                      <a:endParaRPr b="0" lang="en-AU" sz="1800" spc="-1" strike="noStrike">
                        <a:latin typeface="Arial"/>
                      </a:endParaRPr>
                    </a:p>
                  </a:txBody>
                  <a:tcPr anchor="t" marL="90000" marR="9000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r>
              <a:tr h="371520">
                <a:tc>
                  <a:txBody>
                    <a:bodyPr lIns="90000" rIns="90000" anchor="t">
                      <a:noAutofit/>
                    </a:bodyPr>
                    <a:p>
                      <a:pPr>
                        <a:lnSpc>
                          <a:spcPct val="100000"/>
                        </a:lnSpc>
                      </a:pPr>
                      <a:r>
                        <a:rPr b="0" lang="en-AU" sz="1800" spc="-1" strike="noStrike">
                          <a:solidFill>
                            <a:srgbClr val="000000"/>
                          </a:solidFill>
                          <a:latin typeface="Calibri"/>
                          <a:ea typeface="DejaVu Sans"/>
                        </a:rPr>
                        <a:t>333</a:t>
                      </a:r>
                      <a:endParaRPr b="0" lang="en-AU" sz="1800" spc="-1" strike="noStrike">
                        <a:latin typeface="Arial"/>
                      </a:endParaRPr>
                    </a:p>
                  </a:txBody>
                  <a:tcPr anchor="t" marL="90000" marR="9000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c>
                  <a:txBody>
                    <a:bodyPr lIns="90000" rIns="90000" anchor="t">
                      <a:noAutofit/>
                    </a:bodyPr>
                    <a:p>
                      <a:pPr>
                        <a:lnSpc>
                          <a:spcPct val="100000"/>
                        </a:lnSpc>
                      </a:pPr>
                      <a:r>
                        <a:rPr b="0" lang="en-AU" sz="1800" spc="-1" strike="noStrike">
                          <a:solidFill>
                            <a:srgbClr val="000000"/>
                          </a:solidFill>
                          <a:latin typeface="Calibri"/>
                          <a:ea typeface="DejaVu Sans"/>
                        </a:rPr>
                        <a:t>Ike</a:t>
                      </a:r>
                      <a:endParaRPr b="0" lang="en-AU" sz="1800" spc="-1" strike="noStrike">
                        <a:latin typeface="Arial"/>
                      </a:endParaRPr>
                    </a:p>
                  </a:txBody>
                  <a:tcPr anchor="t" marL="90000" marR="9000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c>
                  <a:txBody>
                    <a:bodyPr lIns="90000" rIns="90000" anchor="t">
                      <a:noAutofit/>
                    </a:bodyPr>
                    <a:p>
                      <a:pPr>
                        <a:lnSpc>
                          <a:spcPct val="100000"/>
                        </a:lnSpc>
                      </a:pPr>
                      <a:r>
                        <a:rPr b="0" lang="en-AU" sz="1800" spc="-1" strike="noStrike">
                          <a:solidFill>
                            <a:srgbClr val="000000"/>
                          </a:solidFill>
                          <a:latin typeface="Calibri"/>
                          <a:ea typeface="DejaVu Sans"/>
                        </a:rPr>
                        <a:t>Turner</a:t>
                      </a:r>
                      <a:endParaRPr b="0" lang="en-AU" sz="1800" spc="-1" strike="noStrike">
                        <a:latin typeface="Arial"/>
                      </a:endParaRPr>
                    </a:p>
                  </a:txBody>
                  <a:tcPr anchor="t" marL="90000" marR="9000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c>
                  <a:txBody>
                    <a:bodyPr lIns="90000" rIns="90000" anchor="t">
                      <a:noAutofit/>
                    </a:bodyPr>
                    <a:p>
                      <a:pPr>
                        <a:lnSpc>
                          <a:spcPct val="100000"/>
                        </a:lnSpc>
                      </a:pPr>
                      <a:r>
                        <a:rPr b="0" lang="en-AU" sz="1800" spc="-1" strike="noStrike">
                          <a:solidFill>
                            <a:srgbClr val="000000"/>
                          </a:solidFill>
                          <a:latin typeface="Calibri"/>
                          <a:ea typeface="DejaVu Sans"/>
                        </a:rPr>
                        <a:t>2393 4955</a:t>
                      </a:r>
                      <a:endParaRPr b="0" lang="en-AU" sz="1800" spc="-1" strike="noStrike">
                        <a:latin typeface="Arial"/>
                      </a:endParaRPr>
                    </a:p>
                  </a:txBody>
                  <a:tcPr anchor="t" marL="90000" marR="9000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r>
            </a:tbl>
          </a:graphicData>
        </a:graphic>
      </p:graphicFrame>
      <p:sp>
        <p:nvSpPr>
          <p:cNvPr id="104" name="CustomShape 3"/>
          <p:cNvSpPr/>
          <p:nvPr/>
        </p:nvSpPr>
        <p:spPr>
          <a:xfrm>
            <a:off x="539640" y="3789360"/>
            <a:ext cx="8208360" cy="25621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nSpc>
                <a:spcPct val="100000"/>
              </a:lnSpc>
            </a:pPr>
            <a:r>
              <a:rPr b="0" lang="en-AU" sz="1800" spc="-1" strike="noStrike">
                <a:solidFill>
                  <a:srgbClr val="000000"/>
                </a:solidFill>
                <a:latin typeface="Arial"/>
                <a:ea typeface="Arial"/>
              </a:rPr>
              <a:t>If Mary Jones got married and changed her name, changes would need to be made in more than one record. If one change were missed, the integrity of the data would be damaged.</a:t>
            </a:r>
            <a:endParaRPr b="0" lang="en-AU" sz="1800" spc="-1" strike="noStrike">
              <a:latin typeface="Arial"/>
            </a:endParaRPr>
          </a:p>
          <a:p>
            <a:pPr>
              <a:lnSpc>
                <a:spcPct val="100000"/>
              </a:lnSpc>
            </a:pPr>
            <a:endParaRPr b="0" lang="en-AU" sz="1800" spc="-1" strike="noStrike">
              <a:latin typeface="Arial"/>
            </a:endParaRPr>
          </a:p>
          <a:p>
            <a:pPr>
              <a:lnSpc>
                <a:spcPct val="100000"/>
              </a:lnSpc>
            </a:pPr>
            <a:r>
              <a:rPr b="0" lang="en-AU" sz="1800" spc="-1" strike="noStrike">
                <a:solidFill>
                  <a:srgbClr val="000000"/>
                </a:solidFill>
                <a:latin typeface="Arial"/>
                <a:ea typeface="Arial"/>
              </a:rPr>
              <a:t>Making multiple changes like this is also time-consuming and repetitious, thereby eating up storage space.</a:t>
            </a:r>
            <a:endParaRPr b="0" lang="en-AU" sz="1800" spc="-1" strike="noStrike">
              <a:latin typeface="Arial"/>
            </a:endParaRPr>
          </a:p>
          <a:p>
            <a:pPr>
              <a:lnSpc>
                <a:spcPct val="100000"/>
              </a:lnSpc>
            </a:pPr>
            <a:endParaRPr b="0" lang="en-AU" sz="1800" spc="-1" strike="noStrike">
              <a:latin typeface="Arial"/>
            </a:endParaRPr>
          </a:p>
          <a:p>
            <a:pPr>
              <a:lnSpc>
                <a:spcPct val="100000"/>
              </a:lnSpc>
            </a:pPr>
            <a:r>
              <a:rPr b="0" lang="en-AU" sz="1800" spc="-1" strike="noStrike">
                <a:solidFill>
                  <a:srgbClr val="000000"/>
                </a:solidFill>
                <a:latin typeface="Arial"/>
                <a:ea typeface="Arial"/>
              </a:rPr>
              <a:t>Solution: Store names only </a:t>
            </a:r>
            <a:r>
              <a:rPr b="0" i="1" lang="en-AU" sz="1800" spc="-1" strike="noStrike">
                <a:solidFill>
                  <a:srgbClr val="000000"/>
                </a:solidFill>
                <a:latin typeface="Arial"/>
                <a:ea typeface="Arial"/>
              </a:rPr>
              <a:t>once</a:t>
            </a:r>
            <a:r>
              <a:rPr b="0" lang="en-AU" sz="1800" spc="-1" strike="noStrike">
                <a:solidFill>
                  <a:srgbClr val="000000"/>
                </a:solidFill>
                <a:latin typeface="Arial"/>
                <a:ea typeface="Arial"/>
              </a:rPr>
              <a:t> in a separate table, as in the phone number example before.  Name changes now only need to be made </a:t>
            </a:r>
            <a:r>
              <a:rPr b="0" i="1" lang="en-AU" sz="1800" spc="-1" strike="noStrike">
                <a:solidFill>
                  <a:srgbClr val="000000"/>
                </a:solidFill>
                <a:latin typeface="Arial"/>
                <a:ea typeface="Arial"/>
              </a:rPr>
              <a:t>once</a:t>
            </a:r>
            <a:r>
              <a:rPr b="0" lang="en-AU" sz="1800" spc="-1" strike="noStrike">
                <a:solidFill>
                  <a:srgbClr val="000000"/>
                </a:solidFill>
                <a:latin typeface="Arial"/>
                <a:ea typeface="Arial"/>
              </a:rPr>
              <a:t>.</a:t>
            </a:r>
            <a:endParaRPr b="0" lang="en-AU"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p:nvPr/>
        </p:nvSpPr>
        <p:spPr>
          <a:xfrm>
            <a:off x="457200" y="27432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4400" spc="-1" strike="noStrike">
                <a:solidFill>
                  <a:srgbClr val="000000"/>
                </a:solidFill>
                <a:latin typeface="Calibri"/>
                <a:ea typeface="DejaVu Sans"/>
              </a:rPr>
              <a:t>Solution</a:t>
            </a:r>
            <a:endParaRPr b="0" lang="en-AU" sz="4400" spc="-1" strike="noStrike">
              <a:latin typeface="Arial"/>
            </a:endParaRPr>
          </a:p>
        </p:txBody>
      </p:sp>
      <p:graphicFrame>
        <p:nvGraphicFramePr>
          <p:cNvPr id="106" name="Table 2"/>
          <p:cNvGraphicFramePr/>
          <p:nvPr/>
        </p:nvGraphicFramePr>
        <p:xfrm>
          <a:off x="971640" y="2421000"/>
          <a:ext cx="2952360" cy="1848960"/>
        </p:xfrm>
        <a:graphic>
          <a:graphicData uri="http://schemas.openxmlformats.org/drawingml/2006/table">
            <a:tbl>
              <a:tblPr/>
              <a:tblGrid>
                <a:gridCol w="1417680"/>
                <a:gridCol w="1535040"/>
              </a:tblGrid>
              <a:tr h="371520">
                <a:tc gridSpan="2">
                  <a:txBody>
                    <a:bodyPr anchor="t">
                      <a:noAutofit/>
                    </a:bodyPr>
                    <a:p>
                      <a:pPr>
                        <a:lnSpc>
                          <a:spcPct val="100000"/>
                        </a:lnSpc>
                      </a:pPr>
                      <a:r>
                        <a:rPr b="1" lang="en-AU" sz="1800" spc="-1" strike="noStrike">
                          <a:solidFill>
                            <a:srgbClr val="ffffff"/>
                          </a:solidFill>
                          <a:latin typeface="Calibri"/>
                          <a:ea typeface="DejaVu Sans"/>
                        </a:rPr>
                        <a:t>CUSTOMER NAME TABLE</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18720">
                      <a:solidFill>
                        <a:srgbClr val="ffffff"/>
                      </a:solidFill>
                    </a:lnB>
                    <a:solidFill>
                      <a:srgbClr val="4f81bd"/>
                    </a:solidFill>
                  </a:tcPr>
                </a:tc>
                <a:tc hMerge="1">
                  <a:tcPr anchor="t" marL="90000" marR="90000">
                    <a:solidFill>
                      <a:srgbClr val="729fcf"/>
                    </a:solidFill>
                  </a:tcPr>
                </a:tc>
              </a:tr>
              <a:tr h="366120">
                <a:tc>
                  <a:txBody>
                    <a:bodyPr anchor="t">
                      <a:noAutofit/>
                    </a:bodyPr>
                    <a:p>
                      <a:pPr>
                        <a:lnSpc>
                          <a:spcPct val="100000"/>
                        </a:lnSpc>
                      </a:pPr>
                      <a:r>
                        <a:rPr b="1" lang="en-AU" sz="1800" spc="-1" strike="noStrike">
                          <a:solidFill>
                            <a:srgbClr val="000000"/>
                          </a:solidFill>
                          <a:latin typeface="Calibri"/>
                          <a:ea typeface="DejaVu Sans"/>
                        </a:rPr>
                        <a:t>Customer ID</a:t>
                      </a:r>
                      <a:endParaRPr b="0" lang="en-AU" sz="1800" spc="-1" strike="noStrike">
                        <a:latin typeface="Arial"/>
                      </a:endParaRPr>
                    </a:p>
                  </a:txBody>
                  <a:tcPr anchor="t" marL="91440" marR="91440">
                    <a:lnL w="5760">
                      <a:solidFill>
                        <a:srgbClr val="ffffff"/>
                      </a:solidFill>
                    </a:lnL>
                    <a:lnR w="5760">
                      <a:solidFill>
                        <a:srgbClr val="ffffff"/>
                      </a:solidFill>
                    </a:lnR>
                    <a:lnT w="18720">
                      <a:solidFill>
                        <a:srgbClr val="ffffff"/>
                      </a:solidFill>
                    </a:lnT>
                    <a:lnB w="5760">
                      <a:solidFill>
                        <a:srgbClr val="ffffff"/>
                      </a:solidFill>
                    </a:lnB>
                    <a:solidFill>
                      <a:srgbClr val="d0d8e8"/>
                    </a:solidFill>
                  </a:tcPr>
                </a:tc>
                <a:tc>
                  <a:txBody>
                    <a:bodyPr anchor="t">
                      <a:noAutofit/>
                    </a:bodyPr>
                    <a:p>
                      <a:pPr>
                        <a:lnSpc>
                          <a:spcPct val="100000"/>
                        </a:lnSpc>
                      </a:pPr>
                      <a:r>
                        <a:rPr b="1" lang="en-AU" sz="1800" spc="-1" strike="noStrike">
                          <a:solidFill>
                            <a:srgbClr val="000000"/>
                          </a:solidFill>
                          <a:latin typeface="Calibri"/>
                          <a:ea typeface="DejaVu Sans"/>
                        </a:rPr>
                        <a:t>Name</a:t>
                      </a:r>
                      <a:endParaRPr b="0" lang="en-AU" sz="1800" spc="-1" strike="noStrike">
                        <a:latin typeface="Arial"/>
                      </a:endParaRPr>
                    </a:p>
                  </a:txBody>
                  <a:tcPr anchor="t" marL="91440" marR="91440">
                    <a:lnL w="5760">
                      <a:solidFill>
                        <a:srgbClr val="ffffff"/>
                      </a:solidFill>
                    </a:lnL>
                    <a:lnR w="5760">
                      <a:solidFill>
                        <a:srgbClr val="ffffff"/>
                      </a:solidFill>
                    </a:lnR>
                    <a:lnT w="18720">
                      <a:solidFill>
                        <a:srgbClr val="ffffff"/>
                      </a:solidFill>
                    </a:lnT>
                    <a:lnB w="5760">
                      <a:solidFill>
                        <a:srgbClr val="ffffff"/>
                      </a:solidFill>
                    </a:lnB>
                    <a:solidFill>
                      <a:srgbClr val="d0d8e8"/>
                    </a:solidFill>
                  </a:tcPr>
                </a:tc>
              </a:tr>
              <a:tr h="371520">
                <a:tc>
                  <a:txBody>
                    <a:bodyPr anchor="t">
                      <a:noAutofit/>
                    </a:bodyPr>
                    <a:p>
                      <a:pPr>
                        <a:lnSpc>
                          <a:spcPct val="100000"/>
                        </a:lnSpc>
                      </a:pPr>
                      <a:r>
                        <a:rPr b="0" lang="en-AU" sz="1800" spc="-1" strike="noStrike">
                          <a:solidFill>
                            <a:srgbClr val="000000"/>
                          </a:solidFill>
                          <a:latin typeface="Calibri"/>
                          <a:ea typeface="DejaVu Sans"/>
                        </a:rPr>
                        <a:t>111</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c>
                  <a:txBody>
                    <a:bodyPr anchor="t">
                      <a:noAutofit/>
                    </a:bodyPr>
                    <a:p>
                      <a:pPr>
                        <a:lnSpc>
                          <a:spcPct val="100000"/>
                        </a:lnSpc>
                      </a:pPr>
                      <a:r>
                        <a:rPr b="0" lang="en-AU" sz="1800" spc="-1" strike="noStrike">
                          <a:solidFill>
                            <a:srgbClr val="000000"/>
                          </a:solidFill>
                          <a:latin typeface="Calibri"/>
                          <a:ea typeface="DejaVu Sans"/>
                        </a:rPr>
                        <a:t>Fred Smith</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r>
              <a:tr h="369720">
                <a:tc>
                  <a:txBody>
                    <a:bodyPr anchor="t">
                      <a:noAutofit/>
                    </a:bodyPr>
                    <a:p>
                      <a:pPr>
                        <a:lnSpc>
                          <a:spcPct val="100000"/>
                        </a:lnSpc>
                      </a:pPr>
                      <a:r>
                        <a:rPr b="0" lang="en-AU" sz="1800" spc="-1" strike="noStrike">
                          <a:solidFill>
                            <a:srgbClr val="000000"/>
                          </a:solidFill>
                          <a:latin typeface="Calibri"/>
                          <a:ea typeface="DejaVu Sans"/>
                        </a:rPr>
                        <a:t>222</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c>
                  <a:txBody>
                    <a:bodyPr anchor="t">
                      <a:noAutofit/>
                    </a:bodyPr>
                    <a:p>
                      <a:pPr>
                        <a:lnSpc>
                          <a:spcPct val="100000"/>
                        </a:lnSpc>
                      </a:pPr>
                      <a:r>
                        <a:rPr b="0" lang="en-AU" sz="1800" spc="-1" strike="noStrike">
                          <a:solidFill>
                            <a:srgbClr val="000000"/>
                          </a:solidFill>
                          <a:latin typeface="Calibri"/>
                          <a:ea typeface="DejaVu Sans"/>
                        </a:rPr>
                        <a:t>Mary Jones</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r>
              <a:tr h="370440">
                <a:tc>
                  <a:txBody>
                    <a:bodyPr anchor="t">
                      <a:noAutofit/>
                    </a:bodyPr>
                    <a:p>
                      <a:pPr>
                        <a:lnSpc>
                          <a:spcPct val="100000"/>
                        </a:lnSpc>
                      </a:pPr>
                      <a:r>
                        <a:rPr b="0" lang="en-AU" sz="1800" spc="-1" strike="noStrike">
                          <a:solidFill>
                            <a:srgbClr val="000000"/>
                          </a:solidFill>
                          <a:latin typeface="Calibri"/>
                          <a:ea typeface="DejaVu Sans"/>
                        </a:rPr>
                        <a:t>333</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c>
                  <a:txBody>
                    <a:bodyPr anchor="t">
                      <a:noAutofit/>
                    </a:bodyPr>
                    <a:p>
                      <a:pPr>
                        <a:lnSpc>
                          <a:spcPct val="100000"/>
                        </a:lnSpc>
                      </a:pPr>
                      <a:r>
                        <a:rPr b="0" lang="en-AU" sz="1800" spc="-1" strike="noStrike">
                          <a:solidFill>
                            <a:srgbClr val="000000"/>
                          </a:solidFill>
                          <a:latin typeface="Calibri"/>
                          <a:ea typeface="DejaVu Sans"/>
                        </a:rPr>
                        <a:t>Tim Blogs</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r>
            </a:tbl>
          </a:graphicData>
        </a:graphic>
      </p:graphicFrame>
      <p:graphicFrame>
        <p:nvGraphicFramePr>
          <p:cNvPr id="107" name="Table 3"/>
          <p:cNvGraphicFramePr/>
          <p:nvPr/>
        </p:nvGraphicFramePr>
        <p:xfrm>
          <a:off x="4500720" y="2421000"/>
          <a:ext cx="2950560" cy="2615760"/>
        </p:xfrm>
        <a:graphic>
          <a:graphicData uri="http://schemas.openxmlformats.org/drawingml/2006/table">
            <a:tbl>
              <a:tblPr/>
              <a:tblGrid>
                <a:gridCol w="1417320"/>
                <a:gridCol w="1533600"/>
              </a:tblGrid>
              <a:tr h="366120">
                <a:tc gridSpan="2">
                  <a:txBody>
                    <a:bodyPr anchor="t">
                      <a:noAutofit/>
                    </a:bodyPr>
                    <a:p>
                      <a:pPr>
                        <a:lnSpc>
                          <a:spcPct val="100000"/>
                        </a:lnSpc>
                      </a:pPr>
                      <a:r>
                        <a:rPr b="1" lang="en-AU" sz="1800" spc="-1" strike="noStrike">
                          <a:solidFill>
                            <a:srgbClr val="ffffff"/>
                          </a:solidFill>
                          <a:latin typeface="Calibri"/>
                          <a:ea typeface="DejaVu Sans"/>
                        </a:rPr>
                        <a:t>CUSTOMER PHONE TABLE</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18720">
                      <a:solidFill>
                        <a:srgbClr val="ffffff"/>
                      </a:solidFill>
                    </a:lnB>
                    <a:solidFill>
                      <a:srgbClr val="4f81bd"/>
                    </a:solidFill>
                  </a:tcPr>
                </a:tc>
                <a:tc hMerge="1">
                  <a:tcPr anchor="t" marL="90000" marR="90000">
                    <a:solidFill>
                      <a:srgbClr val="729fcf"/>
                    </a:solidFill>
                  </a:tcPr>
                </a:tc>
              </a:tr>
              <a:tr h="366120">
                <a:tc>
                  <a:txBody>
                    <a:bodyPr anchor="t">
                      <a:noAutofit/>
                    </a:bodyPr>
                    <a:p>
                      <a:pPr>
                        <a:lnSpc>
                          <a:spcPct val="100000"/>
                        </a:lnSpc>
                      </a:pPr>
                      <a:r>
                        <a:rPr b="1" lang="en-AU" sz="1800" spc="-1" strike="noStrike">
                          <a:solidFill>
                            <a:srgbClr val="000000"/>
                          </a:solidFill>
                          <a:latin typeface="Calibri"/>
                          <a:ea typeface="DejaVu Sans"/>
                        </a:rPr>
                        <a:t>Customer ID</a:t>
                      </a:r>
                      <a:endParaRPr b="0" lang="en-AU" sz="1800" spc="-1" strike="noStrike">
                        <a:latin typeface="Arial"/>
                      </a:endParaRPr>
                    </a:p>
                  </a:txBody>
                  <a:tcPr anchor="t" marL="91440" marR="91440">
                    <a:lnL w="5760">
                      <a:solidFill>
                        <a:srgbClr val="ffffff"/>
                      </a:solidFill>
                    </a:lnL>
                    <a:lnR w="5760">
                      <a:solidFill>
                        <a:srgbClr val="ffffff"/>
                      </a:solidFill>
                    </a:lnR>
                    <a:lnT w="18720">
                      <a:solidFill>
                        <a:srgbClr val="ffffff"/>
                      </a:solidFill>
                    </a:lnT>
                    <a:lnB w="5760">
                      <a:solidFill>
                        <a:srgbClr val="ffffff"/>
                      </a:solidFill>
                    </a:lnB>
                    <a:solidFill>
                      <a:srgbClr val="d0d8e8"/>
                    </a:solidFill>
                  </a:tcPr>
                </a:tc>
                <a:tc>
                  <a:txBody>
                    <a:bodyPr anchor="t">
                      <a:noAutofit/>
                    </a:bodyPr>
                    <a:p>
                      <a:pPr>
                        <a:lnSpc>
                          <a:spcPct val="100000"/>
                        </a:lnSpc>
                      </a:pPr>
                      <a:r>
                        <a:rPr b="1" lang="en-AU" sz="1800" spc="-1" strike="noStrike">
                          <a:solidFill>
                            <a:srgbClr val="000000"/>
                          </a:solidFill>
                          <a:latin typeface="Calibri"/>
                          <a:ea typeface="DejaVu Sans"/>
                        </a:rPr>
                        <a:t>Phone</a:t>
                      </a:r>
                      <a:endParaRPr b="0" lang="en-AU" sz="1800" spc="-1" strike="noStrike">
                        <a:latin typeface="Arial"/>
                      </a:endParaRPr>
                    </a:p>
                  </a:txBody>
                  <a:tcPr anchor="t" marL="91440" marR="91440">
                    <a:lnL w="5760">
                      <a:solidFill>
                        <a:srgbClr val="ffffff"/>
                      </a:solidFill>
                    </a:lnL>
                    <a:lnR w="5760">
                      <a:solidFill>
                        <a:srgbClr val="ffffff"/>
                      </a:solidFill>
                    </a:lnR>
                    <a:lnT w="18720">
                      <a:solidFill>
                        <a:srgbClr val="ffffff"/>
                      </a:solidFill>
                    </a:lnT>
                    <a:lnB w="5760">
                      <a:solidFill>
                        <a:srgbClr val="ffffff"/>
                      </a:solidFill>
                    </a:lnB>
                    <a:solidFill>
                      <a:srgbClr val="d0d8e8"/>
                    </a:solidFill>
                  </a:tcPr>
                </a:tc>
              </a:tr>
              <a:tr h="366120">
                <a:tc>
                  <a:txBody>
                    <a:bodyPr anchor="t">
                      <a:noAutofit/>
                    </a:bodyPr>
                    <a:p>
                      <a:pPr>
                        <a:lnSpc>
                          <a:spcPct val="100000"/>
                        </a:lnSpc>
                      </a:pPr>
                      <a:r>
                        <a:rPr b="0" lang="en-AU" sz="1800" spc="-1" strike="noStrike">
                          <a:solidFill>
                            <a:srgbClr val="000000"/>
                          </a:solidFill>
                          <a:latin typeface="Calibri"/>
                          <a:ea typeface="DejaVu Sans"/>
                        </a:rPr>
                        <a:t>111</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c>
                  <a:txBody>
                    <a:bodyPr anchor="t">
                      <a:noAutofit/>
                    </a:bodyPr>
                    <a:p>
                      <a:pPr>
                        <a:lnSpc>
                          <a:spcPct val="100000"/>
                        </a:lnSpc>
                      </a:pPr>
                      <a:r>
                        <a:rPr b="0" lang="en-AU" sz="1800" spc="-1" strike="noStrike">
                          <a:solidFill>
                            <a:srgbClr val="000000"/>
                          </a:solidFill>
                          <a:latin typeface="Calibri"/>
                          <a:ea typeface="DejaVu Sans"/>
                        </a:rPr>
                        <a:t>4566 3456</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r>
              <a:tr h="366120">
                <a:tc>
                  <a:txBody>
                    <a:bodyPr anchor="t">
                      <a:noAutofit/>
                    </a:bodyPr>
                    <a:p>
                      <a:pPr>
                        <a:lnSpc>
                          <a:spcPct val="100000"/>
                        </a:lnSpc>
                      </a:pPr>
                      <a:r>
                        <a:rPr b="0" lang="en-AU" sz="1800" spc="-1" strike="noStrike">
                          <a:solidFill>
                            <a:srgbClr val="000000"/>
                          </a:solidFill>
                          <a:latin typeface="Calibri"/>
                          <a:ea typeface="DejaVu Sans"/>
                        </a:rPr>
                        <a:t>222</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c>
                  <a:txBody>
                    <a:bodyPr anchor="t">
                      <a:noAutofit/>
                    </a:bodyPr>
                    <a:p>
                      <a:pPr>
                        <a:lnSpc>
                          <a:spcPct val="100000"/>
                        </a:lnSpc>
                      </a:pPr>
                      <a:r>
                        <a:rPr b="0" lang="en-AU" sz="1800" spc="-1" strike="noStrike">
                          <a:solidFill>
                            <a:srgbClr val="000000"/>
                          </a:solidFill>
                          <a:latin typeface="Calibri"/>
                          <a:ea typeface="DejaVu Sans"/>
                        </a:rPr>
                        <a:t>4567 8900</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r>
              <a:tr h="366120">
                <a:tc>
                  <a:txBody>
                    <a:bodyPr anchor="t">
                      <a:noAutofit/>
                    </a:bodyPr>
                    <a:p>
                      <a:pPr>
                        <a:lnSpc>
                          <a:spcPct val="100000"/>
                        </a:lnSpc>
                      </a:pPr>
                      <a:r>
                        <a:rPr b="0" lang="en-AU" sz="1800" spc="-1" strike="noStrike">
                          <a:solidFill>
                            <a:srgbClr val="000000"/>
                          </a:solidFill>
                          <a:latin typeface="Calibri"/>
                          <a:ea typeface="DejaVu Sans"/>
                        </a:rPr>
                        <a:t>222</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c>
                  <a:txBody>
                    <a:bodyPr anchor="t">
                      <a:noAutofit/>
                    </a:bodyPr>
                    <a:p>
                      <a:pPr>
                        <a:lnSpc>
                          <a:spcPct val="100000"/>
                        </a:lnSpc>
                      </a:pPr>
                      <a:r>
                        <a:rPr b="0" lang="en-AU" sz="1800" spc="-1" strike="noStrike">
                          <a:solidFill>
                            <a:srgbClr val="000000"/>
                          </a:solidFill>
                          <a:latin typeface="Calibri"/>
                          <a:ea typeface="DejaVu Sans"/>
                        </a:rPr>
                        <a:t>3456 2314</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r>
              <a:tr h="366120">
                <a:tc>
                  <a:txBody>
                    <a:bodyPr anchor="t">
                      <a:noAutofit/>
                    </a:bodyPr>
                    <a:p>
                      <a:pPr>
                        <a:lnSpc>
                          <a:spcPct val="100000"/>
                        </a:lnSpc>
                      </a:pPr>
                      <a:r>
                        <a:rPr b="0" lang="en-AU" sz="1800" spc="-1" strike="noStrike">
                          <a:solidFill>
                            <a:srgbClr val="000000"/>
                          </a:solidFill>
                          <a:latin typeface="Calibri"/>
                          <a:ea typeface="DejaVu Sans"/>
                        </a:rPr>
                        <a:t>333</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c>
                  <a:txBody>
                    <a:bodyPr anchor="t">
                      <a:noAutofit/>
                    </a:bodyPr>
                    <a:p>
                      <a:pPr>
                        <a:lnSpc>
                          <a:spcPct val="100000"/>
                        </a:lnSpc>
                      </a:pPr>
                      <a:r>
                        <a:rPr b="0" lang="en-AU" sz="1800" spc="-1" strike="noStrike">
                          <a:solidFill>
                            <a:srgbClr val="000000"/>
                          </a:solidFill>
                          <a:latin typeface="Calibri"/>
                          <a:ea typeface="DejaVu Sans"/>
                        </a:rPr>
                        <a:t>3254 5676</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d0d8e8"/>
                    </a:solidFill>
                  </a:tcPr>
                </a:tc>
              </a:tr>
              <a:tr h="419400">
                <a:tc>
                  <a:txBody>
                    <a:bodyPr anchor="t">
                      <a:noAutofit/>
                    </a:bodyPr>
                    <a:p>
                      <a:pPr>
                        <a:lnSpc>
                          <a:spcPct val="100000"/>
                        </a:lnSpc>
                      </a:pPr>
                      <a:r>
                        <a:rPr b="0" lang="en-AU" sz="1800" spc="-1" strike="noStrike">
                          <a:solidFill>
                            <a:srgbClr val="000000"/>
                          </a:solidFill>
                          <a:latin typeface="Calibri"/>
                          <a:ea typeface="DejaVu Sans"/>
                        </a:rPr>
                        <a:t>333</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c>
                  <a:txBody>
                    <a:bodyPr anchor="t">
                      <a:noAutofit/>
                    </a:bodyPr>
                    <a:p>
                      <a:pPr>
                        <a:lnSpc>
                          <a:spcPct val="100000"/>
                        </a:lnSpc>
                      </a:pPr>
                      <a:r>
                        <a:rPr b="0" lang="en-AU" sz="1800" spc="-1" strike="noStrike">
                          <a:solidFill>
                            <a:srgbClr val="000000"/>
                          </a:solidFill>
                          <a:latin typeface="Calibri"/>
                          <a:ea typeface="DejaVu Sans"/>
                        </a:rPr>
                        <a:t>0402 697 495</a:t>
                      </a:r>
                      <a:endParaRPr b="0" lang="en-AU" sz="1800" spc="-1" strike="noStrike">
                        <a:latin typeface="Arial"/>
                      </a:endParaRPr>
                    </a:p>
                  </a:txBody>
                  <a:tcPr anchor="t" marL="91440" marR="91440">
                    <a:lnL w="5760">
                      <a:solidFill>
                        <a:srgbClr val="ffffff"/>
                      </a:solidFill>
                    </a:lnL>
                    <a:lnR w="5760">
                      <a:solidFill>
                        <a:srgbClr val="ffffff"/>
                      </a:solidFill>
                    </a:lnR>
                    <a:lnT w="5760">
                      <a:solidFill>
                        <a:srgbClr val="ffffff"/>
                      </a:solidFill>
                    </a:lnT>
                    <a:lnB w="5760">
                      <a:solidFill>
                        <a:srgbClr val="ffffff"/>
                      </a:solidFill>
                    </a:lnB>
                    <a:solidFill>
                      <a:srgbClr val="e9edf4"/>
                    </a:solidFill>
                  </a:tcPr>
                </a:tc>
              </a:tr>
            </a:tbl>
          </a:graphicData>
        </a:graphic>
      </p:graphicFrame>
      <p:sp>
        <p:nvSpPr>
          <p:cNvPr id="108" name="CustomShape 4"/>
          <p:cNvSpPr/>
          <p:nvPr/>
        </p:nvSpPr>
        <p:spPr>
          <a:xfrm>
            <a:off x="2411280" y="4508640"/>
            <a:ext cx="1223280" cy="10058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nSpc>
                <a:spcPct val="100000"/>
              </a:lnSpc>
            </a:pPr>
            <a:r>
              <a:rPr b="0" lang="en-AU" sz="1200" spc="-1" strike="noStrike">
                <a:solidFill>
                  <a:srgbClr val="000000"/>
                </a:solidFill>
                <a:latin typeface="Arial"/>
                <a:ea typeface="Arial"/>
              </a:rPr>
              <a:t>Ignore the fact that the name is stored in one field above. I’m lazy.</a:t>
            </a:r>
            <a:endParaRPr b="0" lang="en-AU" sz="12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9" name="Picture 2" descr=""/>
          <p:cNvPicPr/>
          <p:nvPr/>
        </p:nvPicPr>
        <p:blipFill>
          <a:blip r:embed="rId1"/>
          <a:stretch/>
        </p:blipFill>
        <p:spPr>
          <a:xfrm>
            <a:off x="419040" y="1476360"/>
            <a:ext cx="3499920" cy="2839320"/>
          </a:xfrm>
          <a:prstGeom prst="rect">
            <a:avLst/>
          </a:prstGeom>
          <a:ln w="0">
            <a:noFill/>
          </a:ln>
        </p:spPr>
      </p:pic>
      <p:pic>
        <p:nvPicPr>
          <p:cNvPr id="110" name="Picture 3" descr=""/>
          <p:cNvPicPr/>
          <p:nvPr/>
        </p:nvPicPr>
        <p:blipFill>
          <a:blip r:embed="rId2"/>
          <a:stretch/>
        </p:blipFill>
        <p:spPr>
          <a:xfrm>
            <a:off x="4919760" y="1476360"/>
            <a:ext cx="3866400" cy="2885400"/>
          </a:xfrm>
          <a:prstGeom prst="rect">
            <a:avLst/>
          </a:prstGeom>
          <a:ln w="0">
            <a:noFill/>
          </a:ln>
        </p:spPr>
      </p:pic>
      <p:sp>
        <p:nvSpPr>
          <p:cNvPr id="111" name="CustomShape 1"/>
          <p:cNvSpPr/>
          <p:nvPr/>
        </p:nvSpPr>
        <p:spPr>
          <a:xfrm>
            <a:off x="347760" y="1125360"/>
            <a:ext cx="3571200" cy="3675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nSpc>
                <a:spcPct val="100000"/>
              </a:lnSpc>
            </a:pPr>
            <a:r>
              <a:rPr b="0" lang="en-AU" sz="1800" spc="-1" strike="noStrike">
                <a:solidFill>
                  <a:srgbClr val="ff0000"/>
                </a:solidFill>
                <a:latin typeface="Arial"/>
                <a:ea typeface="Arial"/>
              </a:rPr>
              <a:t>Without NF2: </a:t>
            </a:r>
            <a:r>
              <a:rPr b="1" lang="en-AU" sz="1800" spc="-1" strike="noStrike">
                <a:solidFill>
                  <a:srgbClr val="ff0000"/>
                </a:solidFill>
                <a:latin typeface="Arial"/>
                <a:ea typeface="Arial"/>
              </a:rPr>
              <a:t>flat file</a:t>
            </a:r>
            <a:endParaRPr b="0" lang="en-AU" sz="1800" spc="-1" strike="noStrike">
              <a:latin typeface="Arial"/>
            </a:endParaRPr>
          </a:p>
        </p:txBody>
      </p:sp>
      <p:sp>
        <p:nvSpPr>
          <p:cNvPr id="112" name="CustomShape 2"/>
          <p:cNvSpPr/>
          <p:nvPr/>
        </p:nvSpPr>
        <p:spPr>
          <a:xfrm>
            <a:off x="4848120" y="1125360"/>
            <a:ext cx="3571200" cy="3675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nSpc>
                <a:spcPct val="100000"/>
              </a:lnSpc>
            </a:pPr>
            <a:r>
              <a:rPr b="0" lang="en-AU" sz="1800" spc="-1" strike="noStrike">
                <a:solidFill>
                  <a:srgbClr val="ff0000"/>
                </a:solidFill>
                <a:latin typeface="Arial"/>
                <a:ea typeface="Arial"/>
              </a:rPr>
              <a:t>With NF2: </a:t>
            </a:r>
            <a:r>
              <a:rPr b="1" lang="en-AU" sz="1800" spc="-1" strike="noStrike">
                <a:solidFill>
                  <a:srgbClr val="ff0000"/>
                </a:solidFill>
                <a:latin typeface="Arial"/>
                <a:ea typeface="Arial"/>
              </a:rPr>
              <a:t>relational</a:t>
            </a:r>
            <a:endParaRPr b="0" lang="en-AU" sz="1800" spc="-1" strike="noStrike">
              <a:latin typeface="Arial"/>
            </a:endParaRPr>
          </a:p>
        </p:txBody>
      </p:sp>
      <p:sp>
        <p:nvSpPr>
          <p:cNvPr id="113" name="CustomShape 3"/>
          <p:cNvSpPr/>
          <p:nvPr/>
        </p:nvSpPr>
        <p:spPr>
          <a:xfrm>
            <a:off x="1928880" y="4929120"/>
            <a:ext cx="5500080" cy="1312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nSpc>
                <a:spcPct val="100000"/>
              </a:lnSpc>
            </a:pPr>
            <a:r>
              <a:rPr b="0" lang="en-AU" sz="2000" spc="-1" strike="noStrike">
                <a:solidFill>
                  <a:srgbClr val="000000"/>
                </a:solidFill>
                <a:latin typeface="Arial"/>
                <a:ea typeface="Arial"/>
              </a:rPr>
              <a:t>Department data is only stored </a:t>
            </a:r>
            <a:r>
              <a:rPr b="0" i="1" lang="en-AU" sz="2000" spc="-1" strike="noStrike">
                <a:solidFill>
                  <a:srgbClr val="000000"/>
                </a:solidFill>
                <a:latin typeface="Arial"/>
                <a:ea typeface="Arial"/>
              </a:rPr>
              <a:t>once</a:t>
            </a:r>
            <a:r>
              <a:rPr b="0" lang="en-AU" sz="2000" spc="-1" strike="noStrike">
                <a:solidFill>
                  <a:srgbClr val="000000"/>
                </a:solidFill>
                <a:latin typeface="Arial"/>
                <a:ea typeface="Arial"/>
              </a:rPr>
              <a:t>. So:</a:t>
            </a:r>
            <a:endParaRPr b="0" lang="en-AU" sz="2000" spc="-1" strike="noStrike">
              <a:latin typeface="Arial"/>
            </a:endParaRPr>
          </a:p>
          <a:p>
            <a:pPr marL="216000" indent="-216000">
              <a:lnSpc>
                <a:spcPct val="100000"/>
              </a:lnSpc>
              <a:buClr>
                <a:srgbClr val="000000"/>
              </a:buClr>
              <a:buFont typeface="Arial"/>
              <a:buChar char="•"/>
            </a:pPr>
            <a:r>
              <a:rPr b="0" lang="en-AU" sz="2000" spc="-1" strike="noStrike">
                <a:solidFill>
                  <a:srgbClr val="000000"/>
                </a:solidFill>
                <a:latin typeface="Arial"/>
                <a:ea typeface="Arial"/>
              </a:rPr>
              <a:t> </a:t>
            </a:r>
            <a:r>
              <a:rPr b="0" lang="en-AU" sz="2000" spc="-1" strike="noStrike">
                <a:solidFill>
                  <a:srgbClr val="000000"/>
                </a:solidFill>
                <a:latin typeface="Arial"/>
                <a:ea typeface="Arial"/>
              </a:rPr>
              <a:t>Less storage space required</a:t>
            </a:r>
            <a:endParaRPr b="0" lang="en-AU" sz="2000" spc="-1" strike="noStrike">
              <a:latin typeface="Arial"/>
            </a:endParaRPr>
          </a:p>
          <a:p>
            <a:pPr marL="216000" indent="-216000">
              <a:lnSpc>
                <a:spcPct val="100000"/>
              </a:lnSpc>
              <a:buClr>
                <a:srgbClr val="000000"/>
              </a:buClr>
              <a:buFont typeface="Arial"/>
              <a:buChar char="•"/>
            </a:pPr>
            <a:r>
              <a:rPr b="0" lang="en-AU" sz="2000" spc="-1" strike="noStrike">
                <a:solidFill>
                  <a:srgbClr val="000000"/>
                </a:solidFill>
                <a:latin typeface="Arial"/>
                <a:ea typeface="Arial"/>
              </a:rPr>
              <a:t> </a:t>
            </a:r>
            <a:r>
              <a:rPr b="0" lang="en-AU" sz="2000" spc="-1" strike="noStrike">
                <a:solidFill>
                  <a:srgbClr val="000000"/>
                </a:solidFill>
                <a:latin typeface="Arial"/>
                <a:ea typeface="Arial"/>
              </a:rPr>
              <a:t>Department changes now only made </a:t>
            </a:r>
            <a:r>
              <a:rPr b="0" i="1" lang="en-AU" sz="2000" spc="-1" strike="noStrike">
                <a:solidFill>
                  <a:srgbClr val="000000"/>
                </a:solidFill>
                <a:latin typeface="Arial"/>
                <a:ea typeface="Arial"/>
              </a:rPr>
              <a:t>once</a:t>
            </a:r>
            <a:r>
              <a:rPr b="0" lang="en-AU" sz="2000" spc="-1" strike="noStrike">
                <a:solidFill>
                  <a:srgbClr val="000000"/>
                </a:solidFill>
                <a:latin typeface="Arial"/>
                <a:ea typeface="Arial"/>
              </a:rPr>
              <a:t>, not once for </a:t>
            </a:r>
            <a:r>
              <a:rPr b="0" i="1" lang="en-AU" sz="2000" spc="-1" strike="noStrike">
                <a:solidFill>
                  <a:srgbClr val="000000"/>
                </a:solidFill>
                <a:latin typeface="Arial"/>
                <a:ea typeface="Arial"/>
              </a:rPr>
              <a:t>each worker in that dept</a:t>
            </a:r>
            <a:r>
              <a:rPr b="0" lang="en-AU" sz="2000" spc="-1" strike="noStrike">
                <a:solidFill>
                  <a:srgbClr val="000000"/>
                </a:solidFill>
                <a:latin typeface="Arial"/>
                <a:ea typeface="Arial"/>
              </a:rPr>
              <a:t>!</a:t>
            </a:r>
            <a:endParaRPr b="0" lang="en-AU" sz="2000" spc="-1" strike="noStrike">
              <a:latin typeface="Arial"/>
            </a:endParaRPr>
          </a:p>
        </p:txBody>
      </p:sp>
      <p:sp>
        <p:nvSpPr>
          <p:cNvPr id="114" name="CustomShape 4"/>
          <p:cNvSpPr/>
          <p:nvPr/>
        </p:nvSpPr>
        <p:spPr>
          <a:xfrm>
            <a:off x="4071960" y="2290680"/>
            <a:ext cx="785160" cy="642240"/>
          </a:xfrm>
          <a:custGeom>
            <a:avLst/>
            <a:gdLst/>
            <a:ahLst/>
            <a:rect l="l" t="t" r="r" b="b"/>
            <a:pathLst>
              <a:path w="2185" h="1787">
                <a:moveTo>
                  <a:pt x="0" y="446"/>
                </a:moveTo>
                <a:lnTo>
                  <a:pt x="1290" y="446"/>
                </a:lnTo>
                <a:lnTo>
                  <a:pt x="1290" y="0"/>
                </a:lnTo>
                <a:lnTo>
                  <a:pt x="2184" y="893"/>
                </a:lnTo>
                <a:lnTo>
                  <a:pt x="1290" y="1786"/>
                </a:lnTo>
                <a:lnTo>
                  <a:pt x="1290" y="1340"/>
                </a:lnTo>
                <a:lnTo>
                  <a:pt x="0" y="1340"/>
                </a:lnTo>
                <a:lnTo>
                  <a:pt x="0" y="446"/>
                </a:lnTo>
              </a:path>
            </a:pathLst>
          </a:custGeom>
          <a:solidFill>
            <a:srgbClr val="4f81bd"/>
          </a:solidFill>
          <a:ln w="25560">
            <a:solidFill>
              <a:srgbClr val="385d8a"/>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p:nvPr/>
        </p:nvSpPr>
        <p:spPr>
          <a:xfrm>
            <a:off x="457200" y="27432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4400" spc="-1" strike="noStrike">
                <a:solidFill>
                  <a:srgbClr val="000000"/>
                </a:solidFill>
                <a:latin typeface="Calibri"/>
                <a:ea typeface="DejaVu Sans"/>
              </a:rPr>
              <a:t>What is normalisation?</a:t>
            </a:r>
            <a:endParaRPr b="0" lang="en-AU" sz="4400" spc="-1" strike="noStrike">
              <a:latin typeface="Arial"/>
            </a:endParaRPr>
          </a:p>
        </p:txBody>
      </p:sp>
      <p:sp>
        <p:nvSpPr>
          <p:cNvPr id="44" name="TextShape 2"/>
          <p:cNvSpPr/>
          <p:nvPr/>
        </p:nvSpPr>
        <p:spPr>
          <a:xfrm>
            <a:off x="457200" y="1600200"/>
            <a:ext cx="8228880" cy="4525200"/>
          </a:xfrm>
          <a:prstGeom prst="rect">
            <a:avLst/>
          </a:prstGeom>
          <a:noFill/>
          <a:ln w="0">
            <a:noFill/>
          </a:ln>
        </p:spPr>
        <p:style>
          <a:lnRef idx="0"/>
          <a:fillRef idx="0"/>
          <a:effectRef idx="0"/>
          <a:fontRef idx="minor"/>
        </p:style>
        <p:txBody>
          <a:bodyPr lIns="90000" rIns="90000" tIns="45000" bIns="45000" anchor="t">
            <a:noAutofit/>
          </a:bodyPr>
          <a:p>
            <a:pPr marL="342720" indent="-342720">
              <a:lnSpc>
                <a:spcPct val="100000"/>
              </a:lnSpc>
              <a:buClr>
                <a:srgbClr val="000000"/>
              </a:buClr>
              <a:buFont typeface="Arial"/>
              <a:buChar char="•"/>
            </a:pPr>
            <a:r>
              <a:rPr b="0" lang="en-AU" sz="3200" spc="-1" strike="noStrike">
                <a:solidFill>
                  <a:srgbClr val="000000"/>
                </a:solidFill>
                <a:latin typeface="Calibri"/>
                <a:ea typeface="DejaVu Sans"/>
              </a:rPr>
              <a:t>Organising a relational database so…</a:t>
            </a:r>
            <a:endParaRPr b="0" lang="en-AU" sz="3200" spc="-1" strike="noStrike">
              <a:latin typeface="Arial"/>
            </a:endParaRPr>
          </a:p>
          <a:p>
            <a:pPr lvl="1" marL="742680" indent="-285480">
              <a:lnSpc>
                <a:spcPct val="100000"/>
              </a:lnSpc>
              <a:buClr>
                <a:srgbClr val="000000"/>
              </a:buClr>
              <a:buFont typeface="Arial"/>
              <a:buChar char="–"/>
            </a:pPr>
            <a:r>
              <a:rPr b="0" lang="en-AU" sz="2800" spc="-1" strike="noStrike">
                <a:solidFill>
                  <a:srgbClr val="000000"/>
                </a:solidFill>
                <a:latin typeface="Calibri"/>
                <a:ea typeface="DejaVu Sans"/>
              </a:rPr>
              <a:t>Data </a:t>
            </a:r>
            <a:r>
              <a:rPr b="1" lang="en-AU" sz="2800" spc="-1" strike="noStrike">
                <a:solidFill>
                  <a:srgbClr val="000000"/>
                </a:solidFill>
                <a:latin typeface="Calibri"/>
                <a:ea typeface="DejaVu Sans"/>
              </a:rPr>
              <a:t>repetition</a:t>
            </a:r>
            <a:r>
              <a:rPr b="0" lang="en-AU" sz="2800" spc="-1" strike="noStrike">
                <a:solidFill>
                  <a:srgbClr val="000000"/>
                </a:solidFill>
                <a:latin typeface="Calibri"/>
                <a:ea typeface="DejaVu Sans"/>
              </a:rPr>
              <a:t> is minimised</a:t>
            </a:r>
            <a:endParaRPr b="0" lang="en-AU" sz="2800" spc="-1" strike="noStrike">
              <a:latin typeface="Arial"/>
            </a:endParaRPr>
          </a:p>
          <a:p>
            <a:pPr lvl="1" marL="742680" indent="-285480">
              <a:lnSpc>
                <a:spcPct val="100000"/>
              </a:lnSpc>
              <a:buClr>
                <a:srgbClr val="000000"/>
              </a:buClr>
              <a:buFont typeface="Arial"/>
              <a:buChar char="–"/>
            </a:pPr>
            <a:r>
              <a:rPr b="0" lang="en-AU" sz="2800" spc="-1" strike="noStrike">
                <a:solidFill>
                  <a:srgbClr val="000000"/>
                </a:solidFill>
                <a:latin typeface="Calibri"/>
                <a:ea typeface="DejaVu Sans"/>
              </a:rPr>
              <a:t>Data </a:t>
            </a:r>
            <a:r>
              <a:rPr b="1" lang="en-AU" sz="2800" spc="-1" strike="noStrike">
                <a:solidFill>
                  <a:srgbClr val="000000"/>
                </a:solidFill>
                <a:latin typeface="Calibri"/>
                <a:ea typeface="DejaVu Sans"/>
              </a:rPr>
              <a:t>access</a:t>
            </a:r>
            <a:r>
              <a:rPr b="0" lang="en-AU" sz="2800" spc="-1" strike="noStrike">
                <a:solidFill>
                  <a:srgbClr val="000000"/>
                </a:solidFill>
                <a:latin typeface="Calibri"/>
                <a:ea typeface="DejaVu Sans"/>
              </a:rPr>
              <a:t> is maximised</a:t>
            </a: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p:nvPr/>
        </p:nvSpPr>
        <p:spPr>
          <a:xfrm>
            <a:off x="457200" y="274320"/>
            <a:ext cx="8228880" cy="6325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4400" spc="-1" strike="noStrike">
                <a:solidFill>
                  <a:srgbClr val="000000"/>
                </a:solidFill>
                <a:latin typeface="Calibri"/>
                <a:ea typeface="DejaVu Sans"/>
              </a:rPr>
              <a:t>2NF</a:t>
            </a:r>
            <a:endParaRPr b="0" lang="en-AU" sz="4400" spc="-1" strike="noStrike">
              <a:latin typeface="Arial"/>
            </a:endParaRPr>
          </a:p>
        </p:txBody>
      </p:sp>
      <p:sp>
        <p:nvSpPr>
          <p:cNvPr id="116" name="TextShape 2"/>
          <p:cNvSpPr/>
          <p:nvPr/>
        </p:nvSpPr>
        <p:spPr>
          <a:xfrm>
            <a:off x="395280" y="3860640"/>
            <a:ext cx="8228880" cy="2293200"/>
          </a:xfrm>
          <a:prstGeom prst="rect">
            <a:avLst/>
          </a:prstGeom>
          <a:noFill/>
          <a:ln w="0">
            <a:noFill/>
          </a:ln>
        </p:spPr>
        <p:style>
          <a:lnRef idx="0"/>
          <a:fillRef idx="0"/>
          <a:effectRef idx="0"/>
          <a:fontRef idx="minor"/>
        </p:style>
        <p:txBody>
          <a:bodyPr lIns="90000" rIns="90000" tIns="45000" bIns="45000" anchor="t">
            <a:noAutofit/>
          </a:bodyPr>
          <a:p>
            <a:pPr marL="342720" indent="-342720">
              <a:lnSpc>
                <a:spcPct val="100000"/>
              </a:lnSpc>
              <a:tabLst>
                <a:tab algn="l" pos="0"/>
              </a:tabLst>
            </a:pPr>
            <a:r>
              <a:rPr b="0" lang="en-AU" sz="2000" spc="-1" strike="noStrike">
                <a:solidFill>
                  <a:srgbClr val="000000"/>
                </a:solidFill>
                <a:latin typeface="Calibri"/>
                <a:ea typeface="DejaVu Sans"/>
              </a:rPr>
              <a:t>The table above is a problem. </a:t>
            </a:r>
            <a:endParaRPr b="0" lang="en-AU" sz="2000" spc="-1" strike="noStrike">
              <a:latin typeface="Arial"/>
            </a:endParaRPr>
          </a:p>
          <a:p>
            <a:pPr marL="342720" indent="-342720">
              <a:lnSpc>
                <a:spcPct val="100000"/>
              </a:lnSpc>
              <a:tabLst>
                <a:tab algn="l" pos="0"/>
              </a:tabLst>
            </a:pPr>
            <a:r>
              <a:rPr b="0" lang="en-AU" sz="2000" spc="-1" strike="noStrike">
                <a:solidFill>
                  <a:srgbClr val="000000"/>
                </a:solidFill>
                <a:latin typeface="Calibri"/>
                <a:ea typeface="DejaVu Sans"/>
              </a:rPr>
              <a:t>Let’s say {Model Full Name} is the primary key.</a:t>
            </a:r>
            <a:endParaRPr b="0" lang="en-AU" sz="2000" spc="-1" strike="noStrike">
              <a:latin typeface="Arial"/>
            </a:endParaRPr>
          </a:p>
          <a:p>
            <a:pPr marL="342720" indent="-342720">
              <a:lnSpc>
                <a:spcPct val="100000"/>
              </a:lnSpc>
              <a:tabLst>
                <a:tab algn="l" pos="0"/>
              </a:tabLst>
            </a:pPr>
            <a:r>
              <a:rPr b="0" lang="en-AU" sz="2000" spc="-1" strike="noStrike">
                <a:solidFill>
                  <a:srgbClr val="000000"/>
                </a:solidFill>
                <a:latin typeface="Calibri"/>
                <a:ea typeface="DejaVu Sans"/>
              </a:rPr>
              <a:t>The {Manufacturer Country} field is based on the {Manufacturer} field, and will need to be constantly updated if manufacturers change their location.</a:t>
            </a:r>
            <a:endParaRPr b="0" lang="en-AU" sz="2000" spc="-1" strike="noStrike">
              <a:latin typeface="Arial"/>
            </a:endParaRPr>
          </a:p>
          <a:p>
            <a:pPr marL="342720" indent="-342720">
              <a:lnSpc>
                <a:spcPct val="100000"/>
              </a:lnSpc>
              <a:tabLst>
                <a:tab algn="l" pos="0"/>
              </a:tabLst>
            </a:pPr>
            <a:r>
              <a:rPr b="0" lang="en-AU" sz="2000" spc="-1" strike="noStrike">
                <a:solidFill>
                  <a:srgbClr val="000000"/>
                </a:solidFill>
                <a:latin typeface="Calibri"/>
                <a:ea typeface="DejaVu Sans"/>
              </a:rPr>
              <a:t>To be properly 2NF, you’d need to do this…</a:t>
            </a:r>
            <a:endParaRPr b="0" lang="en-AU" sz="2000" spc="-1" strike="noStrike">
              <a:latin typeface="Arial"/>
            </a:endParaRPr>
          </a:p>
          <a:p>
            <a:pPr marL="342720" indent="-342720">
              <a:lnSpc>
                <a:spcPct val="100000"/>
              </a:lnSpc>
              <a:tabLst>
                <a:tab algn="l" pos="0"/>
              </a:tabLst>
            </a:pPr>
            <a:endParaRPr b="0" lang="en-AU" sz="2000" spc="-1" strike="noStrike">
              <a:latin typeface="Arial"/>
            </a:endParaRPr>
          </a:p>
        </p:txBody>
      </p:sp>
      <p:pic>
        <p:nvPicPr>
          <p:cNvPr id="117" name="Picture 3" descr=""/>
          <p:cNvPicPr/>
          <p:nvPr/>
        </p:nvPicPr>
        <p:blipFill>
          <a:blip r:embed="rId1"/>
          <a:stretch/>
        </p:blipFill>
        <p:spPr>
          <a:xfrm>
            <a:off x="1187280" y="907920"/>
            <a:ext cx="5990760" cy="274248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p:nvPr/>
        </p:nvSpPr>
        <p:spPr>
          <a:xfrm>
            <a:off x="457200" y="274320"/>
            <a:ext cx="8228880" cy="6325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4400" spc="-1" strike="noStrike">
                <a:solidFill>
                  <a:srgbClr val="000000"/>
                </a:solidFill>
                <a:latin typeface="Calibri"/>
                <a:ea typeface="DejaVu Sans"/>
              </a:rPr>
              <a:t>2NF</a:t>
            </a:r>
            <a:endParaRPr b="0" lang="en-AU" sz="4400" spc="-1" strike="noStrike">
              <a:latin typeface="Arial"/>
            </a:endParaRPr>
          </a:p>
        </p:txBody>
      </p:sp>
      <p:pic>
        <p:nvPicPr>
          <p:cNvPr id="119" name="Picture 2" descr=""/>
          <p:cNvPicPr/>
          <p:nvPr/>
        </p:nvPicPr>
        <p:blipFill>
          <a:blip r:embed="rId1"/>
          <a:stretch/>
        </p:blipFill>
        <p:spPr>
          <a:xfrm>
            <a:off x="684360" y="1197000"/>
            <a:ext cx="1199160" cy="2437560"/>
          </a:xfrm>
          <a:prstGeom prst="rect">
            <a:avLst/>
          </a:prstGeom>
          <a:ln w="0">
            <a:noFill/>
          </a:ln>
        </p:spPr>
      </p:pic>
      <p:pic>
        <p:nvPicPr>
          <p:cNvPr id="120" name="Picture 3" descr=""/>
          <p:cNvPicPr/>
          <p:nvPr/>
        </p:nvPicPr>
        <p:blipFill>
          <a:blip r:embed="rId2"/>
          <a:stretch/>
        </p:blipFill>
        <p:spPr>
          <a:xfrm>
            <a:off x="5364000" y="1268280"/>
            <a:ext cx="1866240" cy="2361600"/>
          </a:xfrm>
          <a:prstGeom prst="rect">
            <a:avLst/>
          </a:prstGeom>
          <a:ln w="0">
            <a:noFill/>
          </a:ln>
        </p:spPr>
      </p:pic>
      <p:pic>
        <p:nvPicPr>
          <p:cNvPr id="121" name="Picture 4" descr=""/>
          <p:cNvPicPr/>
          <p:nvPr/>
        </p:nvPicPr>
        <p:blipFill>
          <a:blip r:embed="rId3"/>
          <a:stretch/>
        </p:blipFill>
        <p:spPr>
          <a:xfrm>
            <a:off x="2268360" y="1052640"/>
            <a:ext cx="2942640" cy="265680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p:nvPr/>
        </p:nvSpPr>
        <p:spPr>
          <a:xfrm>
            <a:off x="457200" y="274320"/>
            <a:ext cx="8228880" cy="6325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4400" spc="-1" strike="noStrike">
                <a:solidFill>
                  <a:srgbClr val="000000"/>
                </a:solidFill>
                <a:latin typeface="Calibri"/>
                <a:ea typeface="DejaVu Sans"/>
              </a:rPr>
              <a:t>2NF</a:t>
            </a:r>
            <a:endParaRPr b="0" lang="en-AU" sz="4400" spc="-1" strike="noStrike">
              <a:latin typeface="Arial"/>
            </a:endParaRPr>
          </a:p>
        </p:txBody>
      </p:sp>
      <p:pic>
        <p:nvPicPr>
          <p:cNvPr id="123" name="Picture 2" descr=""/>
          <p:cNvPicPr/>
          <p:nvPr/>
        </p:nvPicPr>
        <p:blipFill>
          <a:blip r:embed="rId1"/>
          <a:stretch/>
        </p:blipFill>
        <p:spPr>
          <a:xfrm>
            <a:off x="755640" y="2924280"/>
            <a:ext cx="1199520" cy="2437560"/>
          </a:xfrm>
          <a:prstGeom prst="rect">
            <a:avLst/>
          </a:prstGeom>
          <a:ln w="0">
            <a:noFill/>
          </a:ln>
        </p:spPr>
      </p:pic>
      <p:pic>
        <p:nvPicPr>
          <p:cNvPr id="124" name="Picture 3" descr=""/>
          <p:cNvPicPr/>
          <p:nvPr/>
        </p:nvPicPr>
        <p:blipFill>
          <a:blip r:embed="rId2"/>
          <a:stretch/>
        </p:blipFill>
        <p:spPr>
          <a:xfrm>
            <a:off x="1908000" y="2952720"/>
            <a:ext cx="1866240" cy="2361600"/>
          </a:xfrm>
          <a:prstGeom prst="rect">
            <a:avLst/>
          </a:prstGeom>
          <a:ln w="0">
            <a:noFill/>
          </a:ln>
        </p:spPr>
      </p:pic>
      <p:pic>
        <p:nvPicPr>
          <p:cNvPr id="125" name="Picture 4" descr=""/>
          <p:cNvPicPr/>
          <p:nvPr/>
        </p:nvPicPr>
        <p:blipFill>
          <a:blip r:embed="rId3"/>
          <a:stretch/>
        </p:blipFill>
        <p:spPr>
          <a:xfrm>
            <a:off x="5651640" y="2205000"/>
            <a:ext cx="2942280" cy="2656800"/>
          </a:xfrm>
          <a:prstGeom prst="rect">
            <a:avLst/>
          </a:prstGeom>
          <a:ln w="0">
            <a:noFill/>
          </a:ln>
        </p:spPr>
      </p:pic>
      <p:sp>
        <p:nvSpPr>
          <p:cNvPr id="126" name="CustomShape 2"/>
          <p:cNvSpPr/>
          <p:nvPr/>
        </p:nvSpPr>
        <p:spPr>
          <a:xfrm>
            <a:off x="611280" y="1700280"/>
            <a:ext cx="3312360" cy="8247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nSpc>
                <a:spcPct val="100000"/>
              </a:lnSpc>
            </a:pPr>
            <a:r>
              <a:rPr b="0" lang="en-AU" sz="2400" spc="-1" strike="noStrike">
                <a:solidFill>
                  <a:srgbClr val="ff0000"/>
                </a:solidFill>
                <a:latin typeface="Arial"/>
                <a:ea typeface="Arial"/>
              </a:rPr>
              <a:t>Break the data into two tables</a:t>
            </a:r>
            <a:endParaRPr b="0" lang="en-AU" sz="24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p:nvPr/>
        </p:nvSpPr>
        <p:spPr>
          <a:xfrm>
            <a:off x="457200" y="274320"/>
            <a:ext cx="8228880" cy="6325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4400" spc="-1" strike="noStrike">
                <a:solidFill>
                  <a:srgbClr val="000000"/>
                </a:solidFill>
                <a:latin typeface="Calibri"/>
                <a:ea typeface="DejaVu Sans"/>
              </a:rPr>
              <a:t>2NF</a:t>
            </a:r>
            <a:endParaRPr b="0" lang="en-AU" sz="4400" spc="-1" strike="noStrike">
              <a:latin typeface="Arial"/>
            </a:endParaRPr>
          </a:p>
        </p:txBody>
      </p:sp>
      <p:pic>
        <p:nvPicPr>
          <p:cNvPr id="128" name="Picture 2" descr=""/>
          <p:cNvPicPr/>
          <p:nvPr/>
        </p:nvPicPr>
        <p:blipFill>
          <a:blip r:embed="rId1"/>
          <a:stretch/>
        </p:blipFill>
        <p:spPr>
          <a:xfrm>
            <a:off x="755640" y="2924280"/>
            <a:ext cx="1199520" cy="2437560"/>
          </a:xfrm>
          <a:prstGeom prst="rect">
            <a:avLst/>
          </a:prstGeom>
          <a:ln w="0">
            <a:noFill/>
          </a:ln>
        </p:spPr>
      </p:pic>
      <p:pic>
        <p:nvPicPr>
          <p:cNvPr id="129" name="Picture 3" descr=""/>
          <p:cNvPicPr/>
          <p:nvPr/>
        </p:nvPicPr>
        <p:blipFill>
          <a:blip r:embed="rId2"/>
          <a:stretch/>
        </p:blipFill>
        <p:spPr>
          <a:xfrm>
            <a:off x="1908000" y="2952720"/>
            <a:ext cx="1866240" cy="2361600"/>
          </a:xfrm>
          <a:prstGeom prst="rect">
            <a:avLst/>
          </a:prstGeom>
          <a:ln w="0">
            <a:noFill/>
          </a:ln>
        </p:spPr>
      </p:pic>
      <p:pic>
        <p:nvPicPr>
          <p:cNvPr id="130" name="Picture 4" descr=""/>
          <p:cNvPicPr/>
          <p:nvPr/>
        </p:nvPicPr>
        <p:blipFill>
          <a:blip r:embed="rId3"/>
          <a:stretch/>
        </p:blipFill>
        <p:spPr>
          <a:xfrm>
            <a:off x="5651640" y="2205000"/>
            <a:ext cx="2942280" cy="2656800"/>
          </a:xfrm>
          <a:prstGeom prst="rect">
            <a:avLst/>
          </a:prstGeom>
          <a:ln w="0">
            <a:noFill/>
          </a:ln>
        </p:spPr>
      </p:pic>
      <p:pic>
        <p:nvPicPr>
          <p:cNvPr id="131" name="Picture 2" descr=""/>
          <p:cNvPicPr/>
          <p:nvPr/>
        </p:nvPicPr>
        <p:blipFill>
          <a:blip r:embed="rId4"/>
          <a:stretch/>
        </p:blipFill>
        <p:spPr>
          <a:xfrm>
            <a:off x="4500720" y="2479680"/>
            <a:ext cx="1199160" cy="2437560"/>
          </a:xfrm>
          <a:prstGeom prst="rect">
            <a:avLst/>
          </a:prstGeom>
          <a:ln w="0">
            <a:noFill/>
          </a:ln>
        </p:spPr>
      </p:pic>
      <p:sp>
        <p:nvSpPr>
          <p:cNvPr id="132" name="CustomShape 2"/>
          <p:cNvSpPr/>
          <p:nvPr/>
        </p:nvSpPr>
        <p:spPr>
          <a:xfrm>
            <a:off x="611280" y="1700280"/>
            <a:ext cx="3312360" cy="8247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nSpc>
                <a:spcPct val="100000"/>
              </a:lnSpc>
            </a:pPr>
            <a:r>
              <a:rPr b="0" lang="en-AU" sz="2400" spc="-1" strike="noStrike">
                <a:solidFill>
                  <a:srgbClr val="ff0000"/>
                </a:solidFill>
                <a:latin typeface="Arial"/>
                <a:ea typeface="Arial"/>
              </a:rPr>
              <a:t>Make the same key fields in each table</a:t>
            </a:r>
            <a:endParaRPr b="0" lang="en-AU" sz="24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p:nvPr/>
        </p:nvSpPr>
        <p:spPr>
          <a:xfrm>
            <a:off x="457200" y="274320"/>
            <a:ext cx="8228880" cy="6325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4400" spc="-1" strike="noStrike">
                <a:solidFill>
                  <a:srgbClr val="000000"/>
                </a:solidFill>
                <a:latin typeface="Calibri"/>
                <a:ea typeface="DejaVu Sans"/>
              </a:rPr>
              <a:t>2NF</a:t>
            </a:r>
            <a:endParaRPr b="0" lang="en-AU" sz="4400" spc="-1" strike="noStrike">
              <a:latin typeface="Arial"/>
            </a:endParaRPr>
          </a:p>
        </p:txBody>
      </p:sp>
      <p:pic>
        <p:nvPicPr>
          <p:cNvPr id="134" name="Picture 2" descr=""/>
          <p:cNvPicPr/>
          <p:nvPr/>
        </p:nvPicPr>
        <p:blipFill>
          <a:blip r:embed="rId1"/>
          <a:stretch/>
        </p:blipFill>
        <p:spPr>
          <a:xfrm>
            <a:off x="755640" y="2924280"/>
            <a:ext cx="1199520" cy="2437560"/>
          </a:xfrm>
          <a:prstGeom prst="rect">
            <a:avLst/>
          </a:prstGeom>
          <a:ln w="0">
            <a:noFill/>
          </a:ln>
        </p:spPr>
      </p:pic>
      <p:pic>
        <p:nvPicPr>
          <p:cNvPr id="135" name="Picture 3" descr=""/>
          <p:cNvPicPr/>
          <p:nvPr/>
        </p:nvPicPr>
        <p:blipFill>
          <a:blip r:embed="rId2"/>
          <a:stretch/>
        </p:blipFill>
        <p:spPr>
          <a:xfrm>
            <a:off x="1935000" y="2952720"/>
            <a:ext cx="1866240" cy="2361600"/>
          </a:xfrm>
          <a:prstGeom prst="rect">
            <a:avLst/>
          </a:prstGeom>
          <a:ln w="0">
            <a:noFill/>
          </a:ln>
        </p:spPr>
      </p:pic>
      <p:pic>
        <p:nvPicPr>
          <p:cNvPr id="136" name="Picture 4" descr=""/>
          <p:cNvPicPr/>
          <p:nvPr/>
        </p:nvPicPr>
        <p:blipFill>
          <a:blip r:embed="rId3"/>
          <a:stretch/>
        </p:blipFill>
        <p:spPr>
          <a:xfrm>
            <a:off x="5651640" y="2205000"/>
            <a:ext cx="2942280" cy="2656800"/>
          </a:xfrm>
          <a:prstGeom prst="rect">
            <a:avLst/>
          </a:prstGeom>
          <a:ln w="0">
            <a:noFill/>
          </a:ln>
        </p:spPr>
      </p:pic>
      <p:pic>
        <p:nvPicPr>
          <p:cNvPr id="137" name="Picture 2" descr=""/>
          <p:cNvPicPr/>
          <p:nvPr/>
        </p:nvPicPr>
        <p:blipFill>
          <a:blip r:embed="rId4"/>
          <a:stretch/>
        </p:blipFill>
        <p:spPr>
          <a:xfrm>
            <a:off x="4500720" y="2490840"/>
            <a:ext cx="1199160" cy="2437560"/>
          </a:xfrm>
          <a:prstGeom prst="rect">
            <a:avLst/>
          </a:prstGeom>
          <a:ln w="0">
            <a:noFill/>
          </a:ln>
        </p:spPr>
      </p:pic>
      <p:sp>
        <p:nvSpPr>
          <p:cNvPr id="138" name="Line 2"/>
          <p:cNvSpPr/>
          <p:nvPr/>
        </p:nvSpPr>
        <p:spPr>
          <a:xfrm flipV="1">
            <a:off x="1355760" y="4927320"/>
            <a:ext cx="3744720" cy="433440"/>
          </a:xfrm>
          <a:prstGeom prst="bentConnector3">
            <a:avLst>
              <a:gd name="adj1" fmla="val 50000"/>
            </a:avLst>
          </a:prstGeom>
          <a:noFill/>
          <a:ln w="9360">
            <a:solidFill>
              <a:srgbClr val="4a7ebb"/>
            </a:solidFill>
            <a:miter/>
            <a:tailEnd len="med" type="arrow" w="med"/>
          </a:ln>
        </p:spPr>
        <p:style>
          <a:lnRef idx="0"/>
          <a:fillRef idx="0"/>
          <a:effectRef idx="0"/>
          <a:fontRef idx="minor"/>
        </p:style>
      </p:sp>
      <p:sp>
        <p:nvSpPr>
          <p:cNvPr id="139" name="CustomShape 3"/>
          <p:cNvSpPr/>
          <p:nvPr/>
        </p:nvSpPr>
        <p:spPr>
          <a:xfrm>
            <a:off x="2124000" y="5805360"/>
            <a:ext cx="4895280" cy="8247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nSpc>
                <a:spcPct val="100000"/>
              </a:lnSpc>
            </a:pPr>
            <a:r>
              <a:rPr b="0" lang="en-AU" sz="2400" spc="-1" strike="noStrike">
                <a:solidFill>
                  <a:srgbClr val="ff0000"/>
                </a:solidFill>
                <a:latin typeface="Arial"/>
                <a:ea typeface="Arial"/>
              </a:rPr>
              <a:t>Set up the relationship between the key fields in each table</a:t>
            </a:r>
            <a:endParaRPr b="0" lang="en-AU" sz="24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p:nvPr/>
        </p:nvSpPr>
        <p:spPr>
          <a:xfrm>
            <a:off x="468360" y="1341360"/>
            <a:ext cx="8228880" cy="38016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34400" spc="-1" strike="noStrike">
                <a:solidFill>
                  <a:srgbClr val="000000"/>
                </a:solidFill>
                <a:latin typeface="Calibri"/>
                <a:ea typeface="DejaVu Sans"/>
              </a:rPr>
              <a:t>3NF</a:t>
            </a:r>
            <a:r>
              <a:rPr b="0" lang="en-AU" sz="4400" spc="-1" strike="noStrike">
                <a:solidFill>
                  <a:srgbClr val="000000"/>
                </a:solidFill>
                <a:latin typeface="Calibri"/>
                <a:ea typeface="DejaVu Sans"/>
              </a:rPr>
              <a:t> </a:t>
            </a:r>
            <a:endParaRPr b="0" lang="en-AU" sz="4400" spc="-1" strike="noStrike">
              <a:latin typeface="Arial"/>
            </a:endParaRPr>
          </a:p>
        </p:txBody>
      </p:sp>
      <p:sp>
        <p:nvSpPr>
          <p:cNvPr id="141" name="CustomShape 2"/>
          <p:cNvSpPr/>
          <p:nvPr/>
        </p:nvSpPr>
        <p:spPr>
          <a:xfrm>
            <a:off x="395280" y="1284120"/>
            <a:ext cx="8228880" cy="38016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ctr">
            <a:noAutofit/>
          </a:bodyPr>
          <a:p>
            <a:pPr algn="ctr">
              <a:lnSpc>
                <a:spcPct val="100000"/>
              </a:lnSpc>
            </a:pPr>
            <a:r>
              <a:rPr b="0" lang="en-AU" sz="34400" spc="-1" strike="noStrike">
                <a:solidFill>
                  <a:srgbClr val="376092"/>
                </a:solidFill>
                <a:latin typeface="Calibri"/>
                <a:ea typeface="DejaVu Sans"/>
              </a:rPr>
              <a:t>3NF</a:t>
            </a:r>
            <a:r>
              <a:rPr b="0" lang="en-AU" sz="4400" spc="-1" strike="noStrike">
                <a:solidFill>
                  <a:srgbClr val="376092"/>
                </a:solidFill>
                <a:latin typeface="Calibri"/>
                <a:ea typeface="DejaVu Sans"/>
              </a:rPr>
              <a:t> </a:t>
            </a:r>
            <a:endParaRPr b="0" lang="en-AU" sz="44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p:nvPr/>
        </p:nvSpPr>
        <p:spPr>
          <a:xfrm>
            <a:off x="457200" y="27432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4400" spc="-1" strike="noStrike">
                <a:solidFill>
                  <a:srgbClr val="000000"/>
                </a:solidFill>
                <a:latin typeface="Calibri"/>
                <a:ea typeface="DejaVu Sans"/>
              </a:rPr>
              <a:t>3NF</a:t>
            </a:r>
            <a:endParaRPr b="0" lang="en-AU" sz="4400" spc="-1" strike="noStrike">
              <a:latin typeface="Arial"/>
            </a:endParaRPr>
          </a:p>
        </p:txBody>
      </p:sp>
      <p:sp>
        <p:nvSpPr>
          <p:cNvPr id="143" name="TextShape 2"/>
          <p:cNvSpPr/>
          <p:nvPr/>
        </p:nvSpPr>
        <p:spPr>
          <a:xfrm>
            <a:off x="457200" y="1600200"/>
            <a:ext cx="8228880" cy="4525200"/>
          </a:xfrm>
          <a:prstGeom prst="rect">
            <a:avLst/>
          </a:prstGeom>
          <a:noFill/>
          <a:ln w="0">
            <a:noFill/>
          </a:ln>
        </p:spPr>
        <p:style>
          <a:lnRef idx="0"/>
          <a:fillRef idx="0"/>
          <a:effectRef idx="0"/>
          <a:fontRef idx="minor"/>
        </p:style>
        <p:txBody>
          <a:bodyPr lIns="90000" rIns="90000" tIns="45000" bIns="45000" anchor="t">
            <a:noAutofit/>
          </a:bodyPr>
          <a:p>
            <a:pPr marL="342720" indent="-342720">
              <a:lnSpc>
                <a:spcPct val="100000"/>
              </a:lnSpc>
              <a:buClr>
                <a:srgbClr val="000000"/>
              </a:buClr>
              <a:buFont typeface="Arial"/>
              <a:buChar char="•"/>
            </a:pPr>
            <a:r>
              <a:rPr b="0" lang="en-AU" sz="3200" spc="-1" strike="noStrike">
                <a:solidFill>
                  <a:srgbClr val="000000"/>
                </a:solidFill>
                <a:latin typeface="Calibri"/>
                <a:ea typeface="DejaVu Sans"/>
              </a:rPr>
              <a:t>Third normal form (3NF) goes one large step further</a:t>
            </a:r>
            <a:endParaRPr b="0" lang="en-AU" sz="3200" spc="-1" strike="noStrike">
              <a:latin typeface="Arial"/>
            </a:endParaRPr>
          </a:p>
          <a:p>
            <a:pPr marL="342720" indent="-342720">
              <a:lnSpc>
                <a:spcPct val="100000"/>
              </a:lnSpc>
              <a:buClr>
                <a:srgbClr val="000000"/>
              </a:buClr>
              <a:buFont typeface="Arial"/>
              <a:buChar char="•"/>
            </a:pPr>
            <a:r>
              <a:rPr b="0" lang="en-AU" sz="3200" spc="-1" strike="noStrike">
                <a:solidFill>
                  <a:srgbClr val="000000"/>
                </a:solidFill>
                <a:latin typeface="Calibri"/>
                <a:ea typeface="DejaVu Sans"/>
              </a:rPr>
              <a:t>Remove columns that are not dependent upon the primary key. </a:t>
            </a:r>
            <a:endParaRPr b="0" lang="en-AU" sz="3200" spc="-1" strike="noStrike">
              <a:latin typeface="Arial"/>
            </a:endParaRPr>
          </a:p>
          <a:p>
            <a:pPr>
              <a:lnSpc>
                <a:spcPct val="100000"/>
              </a:lnSpc>
            </a:pPr>
            <a:endParaRPr b="0" lang="en-AU" sz="3200" spc="-1" strike="noStrike">
              <a:latin typeface="Arial"/>
            </a:endParaRPr>
          </a:p>
          <a:p>
            <a:pPr>
              <a:lnSpc>
                <a:spcPct val="100000"/>
              </a:lnSpc>
            </a:pPr>
            <a:endParaRPr b="0" lang="en-AU" sz="3200" spc="-1" strike="noStrike">
              <a:latin typeface="Arial"/>
            </a:endParaRPr>
          </a:p>
          <a:p>
            <a:pPr>
              <a:lnSpc>
                <a:spcPct val="100000"/>
              </a:lnSpc>
            </a:pP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p:nvPr/>
        </p:nvSpPr>
        <p:spPr>
          <a:xfrm>
            <a:off x="457200" y="27432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4400" spc="-1" strike="noStrike">
                <a:solidFill>
                  <a:srgbClr val="000000"/>
                </a:solidFill>
                <a:latin typeface="Calibri"/>
                <a:ea typeface="DejaVu Sans"/>
              </a:rPr>
              <a:t>Remember…</a:t>
            </a:r>
            <a:endParaRPr b="0" lang="en-AU" sz="4400" spc="-1" strike="noStrike">
              <a:latin typeface="Arial"/>
            </a:endParaRPr>
          </a:p>
        </p:txBody>
      </p:sp>
      <p:sp>
        <p:nvSpPr>
          <p:cNvPr id="145" name="TextShape 2"/>
          <p:cNvSpPr/>
          <p:nvPr/>
        </p:nvSpPr>
        <p:spPr>
          <a:xfrm>
            <a:off x="457200" y="1600200"/>
            <a:ext cx="8228880" cy="4525200"/>
          </a:xfrm>
          <a:prstGeom prst="rect">
            <a:avLst/>
          </a:prstGeom>
          <a:noFill/>
          <a:ln w="0">
            <a:noFill/>
          </a:ln>
        </p:spPr>
        <p:style>
          <a:lnRef idx="0"/>
          <a:fillRef idx="0"/>
          <a:effectRef idx="0"/>
          <a:fontRef idx="minor"/>
        </p:style>
        <p:txBody>
          <a:bodyPr lIns="90000" rIns="90000" tIns="45000" bIns="45000" anchor="t">
            <a:noAutofit/>
          </a:bodyPr>
          <a:p>
            <a:pPr marL="342720" indent="-342720">
              <a:lnSpc>
                <a:spcPct val="100000"/>
              </a:lnSpc>
              <a:buClr>
                <a:srgbClr val="000000"/>
              </a:buClr>
              <a:buFont typeface="Arial"/>
              <a:buChar char="•"/>
            </a:pPr>
            <a:r>
              <a:rPr b="0" i="1" lang="en-AU" sz="3600" spc="-1" strike="noStrike">
                <a:solidFill>
                  <a:srgbClr val="000000"/>
                </a:solidFill>
                <a:latin typeface="Calibri"/>
                <a:ea typeface="DejaVu Sans"/>
              </a:rPr>
              <a:t>Every non-prime attribute of relationship R is non-transitively dependent on every candidate key of R.</a:t>
            </a:r>
            <a:endParaRPr b="0" lang="en-AU" sz="3600" spc="-1" strike="noStrike">
              <a:latin typeface="Arial"/>
            </a:endParaRPr>
          </a:p>
          <a:p>
            <a:pPr>
              <a:lnSpc>
                <a:spcPct val="100000"/>
              </a:lnSpc>
            </a:pPr>
            <a:endParaRPr b="0" lang="en-AU" sz="3600" spc="-1" strike="noStrike">
              <a:latin typeface="Arial"/>
            </a:endParaRPr>
          </a:p>
          <a:p>
            <a:pPr marL="342720" indent="-342720">
              <a:lnSpc>
                <a:spcPct val="100000"/>
              </a:lnSpc>
              <a:buClr>
                <a:srgbClr val="000000"/>
              </a:buClr>
              <a:buFont typeface="Arial"/>
              <a:buChar char="•"/>
            </a:pPr>
            <a:r>
              <a:rPr b="0" i="1" lang="en-AU" sz="3200" spc="-1" strike="noStrike">
                <a:solidFill>
                  <a:srgbClr val="000000"/>
                </a:solidFill>
                <a:latin typeface="Calibri"/>
                <a:ea typeface="DejaVu Sans"/>
              </a:rPr>
              <a:t>Glad we cleared that up…</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p:nvPr/>
        </p:nvSpPr>
        <p:spPr>
          <a:xfrm>
            <a:off x="457200" y="27432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4400" spc="-1" strike="noStrike">
                <a:solidFill>
                  <a:srgbClr val="000000"/>
                </a:solidFill>
                <a:latin typeface="Calibri"/>
                <a:ea typeface="DejaVu Sans"/>
              </a:rPr>
              <a:t>To revise</a:t>
            </a:r>
            <a:endParaRPr b="0" lang="en-AU" sz="4400" spc="-1" strike="noStrike">
              <a:latin typeface="Arial"/>
            </a:endParaRPr>
          </a:p>
        </p:txBody>
      </p:sp>
      <p:sp>
        <p:nvSpPr>
          <p:cNvPr id="147" name="TextShape 2"/>
          <p:cNvSpPr/>
          <p:nvPr/>
        </p:nvSpPr>
        <p:spPr>
          <a:xfrm>
            <a:off x="457200" y="1341000"/>
            <a:ext cx="8228880" cy="4784040"/>
          </a:xfrm>
          <a:prstGeom prst="rect">
            <a:avLst/>
          </a:prstGeom>
          <a:noFill/>
          <a:ln w="0">
            <a:noFill/>
          </a:ln>
        </p:spPr>
        <p:style>
          <a:lnRef idx="0"/>
          <a:fillRef idx="0"/>
          <a:effectRef idx="0"/>
          <a:fontRef idx="minor"/>
        </p:style>
        <p:txBody>
          <a:bodyPr lIns="90000" rIns="90000" tIns="45000" bIns="45000" anchor="t">
            <a:noAutofit/>
          </a:bodyPr>
          <a:p>
            <a:pPr marL="342720" indent="-342720">
              <a:lnSpc>
                <a:spcPct val="100000"/>
              </a:lnSpc>
              <a:buClr>
                <a:srgbClr val="000000"/>
              </a:buClr>
              <a:buFont typeface="Arial"/>
              <a:buChar char="•"/>
            </a:pPr>
            <a:r>
              <a:rPr b="0" lang="en-AU" sz="3200" spc="-1" strike="noStrike">
                <a:solidFill>
                  <a:srgbClr val="000000"/>
                </a:solidFill>
                <a:latin typeface="Calibri"/>
                <a:ea typeface="DejaVu Sans"/>
              </a:rPr>
              <a:t>E.F. Codd first described normalisation in 1971.</a:t>
            </a:r>
            <a:endParaRPr b="0" lang="en-AU" sz="3200" spc="-1" strike="noStrike">
              <a:latin typeface="Arial"/>
            </a:endParaRPr>
          </a:p>
          <a:p>
            <a:pPr marL="342720" indent="-342720">
              <a:lnSpc>
                <a:spcPct val="100000"/>
              </a:lnSpc>
              <a:buClr>
                <a:srgbClr val="000000"/>
              </a:buClr>
              <a:buFont typeface="Arial"/>
              <a:buChar char="•"/>
            </a:pPr>
            <a:r>
              <a:rPr b="0" lang="en-AU" sz="3200" spc="-1" strike="noStrike">
                <a:solidFill>
                  <a:srgbClr val="000000"/>
                </a:solidFill>
                <a:latin typeface="Calibri"/>
                <a:ea typeface="DejaVu Sans"/>
              </a:rPr>
              <a:t>1NF ensures that every attribute (like a field) must give a fact about the key field.</a:t>
            </a:r>
            <a:endParaRPr b="0" lang="en-AU" sz="3200" spc="-1" strike="noStrike">
              <a:latin typeface="Arial"/>
            </a:endParaRPr>
          </a:p>
          <a:p>
            <a:pPr marL="342720" indent="-342720">
              <a:lnSpc>
                <a:spcPct val="100000"/>
              </a:lnSpc>
              <a:buClr>
                <a:srgbClr val="000000"/>
              </a:buClr>
              <a:buFont typeface="Arial"/>
              <a:buChar char="•"/>
            </a:pPr>
            <a:r>
              <a:rPr b="0" lang="en-AU" sz="3200" spc="-1" strike="noStrike">
                <a:solidFill>
                  <a:srgbClr val="000000"/>
                </a:solidFill>
                <a:latin typeface="Calibri"/>
                <a:ea typeface="DejaVu Sans"/>
              </a:rPr>
              <a:t>2NF ensures attributes give a fact about the entire key, not just part of it.  E.g. if a table key was surname and postcode, a field might  give information about just the postcode.</a:t>
            </a:r>
            <a:endParaRPr b="0" lang="en-AU" sz="3200" spc="-1" strike="noStrike">
              <a:latin typeface="Arial"/>
            </a:endParaRPr>
          </a:p>
          <a:p>
            <a:pPr marL="342720" indent="-342720">
              <a:lnSpc>
                <a:spcPct val="100000"/>
              </a:lnSpc>
              <a:buClr>
                <a:srgbClr val="000000"/>
              </a:buClr>
              <a:buFont typeface="Arial"/>
              <a:buChar char="•"/>
            </a:pPr>
            <a:r>
              <a:rPr b="0" lang="en-AU" sz="3200" spc="-1" strike="noStrike">
                <a:solidFill>
                  <a:srgbClr val="000000"/>
                </a:solidFill>
                <a:latin typeface="Calibri"/>
                <a:ea typeface="DejaVu Sans"/>
              </a:rPr>
              <a:t>3NF ensures that attributes give information on nothing but the key field.</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8" name="Picture 3" descr=""/>
          <p:cNvPicPr/>
          <p:nvPr/>
        </p:nvPicPr>
        <p:blipFill>
          <a:blip r:embed="rId1"/>
          <a:stretch/>
        </p:blipFill>
        <p:spPr>
          <a:xfrm>
            <a:off x="-5005440" y="4869000"/>
            <a:ext cx="4680720" cy="1761120"/>
          </a:xfrm>
          <a:prstGeom prst="rect">
            <a:avLst/>
          </a:prstGeom>
          <a:ln w="0">
            <a:noFill/>
          </a:ln>
        </p:spPr>
      </p:pic>
      <p:sp>
        <p:nvSpPr>
          <p:cNvPr id="149" name="TextShape 1"/>
          <p:cNvSpPr/>
          <p:nvPr/>
        </p:nvSpPr>
        <p:spPr>
          <a:xfrm>
            <a:off x="457200" y="27432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4400" spc="-1" strike="noStrike">
                <a:solidFill>
                  <a:srgbClr val="000000"/>
                </a:solidFill>
                <a:latin typeface="Calibri"/>
                <a:ea typeface="DejaVu Sans"/>
              </a:rPr>
              <a:t>In other words</a:t>
            </a:r>
            <a:endParaRPr b="0" lang="en-AU" sz="4400" spc="-1" strike="noStrike">
              <a:latin typeface="Arial"/>
            </a:endParaRPr>
          </a:p>
        </p:txBody>
      </p:sp>
      <p:sp>
        <p:nvSpPr>
          <p:cNvPr id="150" name="TextShape 2"/>
          <p:cNvSpPr/>
          <p:nvPr/>
        </p:nvSpPr>
        <p:spPr>
          <a:xfrm>
            <a:off x="457200" y="1599840"/>
            <a:ext cx="8228880" cy="2404440"/>
          </a:xfrm>
          <a:prstGeom prst="rect">
            <a:avLst/>
          </a:prstGeom>
          <a:noFill/>
          <a:ln w="0">
            <a:noFill/>
          </a:ln>
        </p:spPr>
        <p:style>
          <a:lnRef idx="0"/>
          <a:fillRef idx="0"/>
          <a:effectRef idx="0"/>
          <a:fontRef idx="minor"/>
        </p:style>
        <p:txBody>
          <a:bodyPr lIns="90000" rIns="90000" tIns="45000" bIns="45000" anchor="t">
            <a:noAutofit/>
          </a:bodyPr>
          <a:p>
            <a:pPr marL="342720" indent="-342720">
              <a:lnSpc>
                <a:spcPct val="100000"/>
              </a:lnSpc>
              <a:buClr>
                <a:srgbClr val="000000"/>
              </a:buClr>
              <a:buFont typeface="Arial"/>
              <a:buChar char="•"/>
            </a:pPr>
            <a:r>
              <a:rPr b="0" lang="en-AU" sz="3600" spc="-1" strike="noStrike">
                <a:solidFill>
                  <a:srgbClr val="000000"/>
                </a:solidFill>
                <a:latin typeface="Calibri"/>
                <a:ea typeface="DejaVu Sans"/>
              </a:rPr>
              <a:t>Non-key attributes must give information about the key, the whole key, and nothing but the key, so help me Codd.</a:t>
            </a:r>
            <a:endParaRPr b="0" lang="en-AU" sz="3600" spc="-1" strike="noStrike">
              <a:latin typeface="Arial"/>
            </a:endParaRPr>
          </a:p>
          <a:p>
            <a:pPr marL="342720" indent="-342720" algn="r">
              <a:lnSpc>
                <a:spcPct val="100000"/>
              </a:lnSpc>
              <a:tabLst>
                <a:tab algn="l" pos="0"/>
              </a:tabLst>
            </a:pPr>
            <a:r>
              <a:rPr b="0" lang="en-AU" sz="3200" spc="-1" strike="noStrike">
                <a:solidFill>
                  <a:srgbClr val="000000"/>
                </a:solidFill>
                <a:latin typeface="Calibri"/>
                <a:ea typeface="DejaVu Sans"/>
              </a:rPr>
              <a:t>(Bill Kent)</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p:nvPr/>
        </p:nvSpPr>
        <p:spPr>
          <a:xfrm>
            <a:off x="457200" y="27432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4400" spc="-1" strike="noStrike">
                <a:solidFill>
                  <a:srgbClr val="000000"/>
                </a:solidFill>
                <a:latin typeface="Calibri"/>
                <a:ea typeface="DejaVu Sans"/>
              </a:rPr>
              <a:t>Why normalise?</a:t>
            </a:r>
            <a:endParaRPr b="0" lang="en-AU" sz="4400" spc="-1" strike="noStrike">
              <a:latin typeface="Arial"/>
            </a:endParaRPr>
          </a:p>
        </p:txBody>
      </p:sp>
      <p:sp>
        <p:nvSpPr>
          <p:cNvPr id="46" name="TextShape 2"/>
          <p:cNvSpPr/>
          <p:nvPr/>
        </p:nvSpPr>
        <p:spPr>
          <a:xfrm>
            <a:off x="457200" y="1600200"/>
            <a:ext cx="8228880" cy="4525200"/>
          </a:xfrm>
          <a:prstGeom prst="rect">
            <a:avLst/>
          </a:prstGeom>
          <a:noFill/>
          <a:ln w="0">
            <a:noFill/>
          </a:ln>
        </p:spPr>
        <p:style>
          <a:lnRef idx="0"/>
          <a:fillRef idx="0"/>
          <a:effectRef idx="0"/>
          <a:fontRef idx="minor"/>
        </p:style>
        <p:txBody>
          <a:bodyPr lIns="90000" rIns="90000" tIns="45000" bIns="45000" anchor="t">
            <a:noAutofit/>
          </a:bodyPr>
          <a:p>
            <a:pPr marL="342720" indent="-342720">
              <a:lnSpc>
                <a:spcPct val="100000"/>
              </a:lnSpc>
              <a:buClr>
                <a:srgbClr val="000000"/>
              </a:buClr>
              <a:buFont typeface="Arial"/>
              <a:buChar char="•"/>
            </a:pPr>
            <a:r>
              <a:rPr b="0" lang="en-AU" sz="3200" spc="-1" strike="noStrike">
                <a:solidFill>
                  <a:srgbClr val="000000"/>
                </a:solidFill>
                <a:latin typeface="Calibri"/>
                <a:ea typeface="DejaVu Sans"/>
              </a:rPr>
              <a:t>Removing data </a:t>
            </a:r>
            <a:r>
              <a:rPr b="1" lang="en-AU" sz="3200" spc="-1" strike="noStrike">
                <a:solidFill>
                  <a:srgbClr val="000000"/>
                </a:solidFill>
                <a:latin typeface="Calibri"/>
                <a:ea typeface="DejaVu Sans"/>
              </a:rPr>
              <a:t>repetition</a:t>
            </a:r>
            <a:r>
              <a:rPr b="0" lang="en-AU" sz="3200" spc="-1" strike="noStrike">
                <a:solidFill>
                  <a:srgbClr val="000000"/>
                </a:solidFill>
                <a:latin typeface="Calibri"/>
                <a:ea typeface="DejaVu Sans"/>
              </a:rPr>
              <a:t> saves lots of storage space and speeds up data access.</a:t>
            </a:r>
            <a:endParaRPr b="0" lang="en-AU" sz="3200" spc="-1" strike="noStrike">
              <a:latin typeface="Arial"/>
            </a:endParaRPr>
          </a:p>
          <a:p>
            <a:pPr marL="342720" indent="-342720">
              <a:lnSpc>
                <a:spcPct val="100000"/>
              </a:lnSpc>
              <a:buClr>
                <a:srgbClr val="000000"/>
              </a:buClr>
              <a:buFont typeface="Arial"/>
              <a:buChar char="•"/>
            </a:pPr>
            <a:r>
              <a:rPr b="1" lang="en-AU" sz="3200" spc="-1" strike="noStrike">
                <a:solidFill>
                  <a:srgbClr val="000000"/>
                </a:solidFill>
                <a:latin typeface="Calibri"/>
                <a:ea typeface="DejaVu Sans"/>
              </a:rPr>
              <a:t>Changes</a:t>
            </a:r>
            <a:r>
              <a:rPr b="0" lang="en-AU" sz="3200" spc="-1" strike="noStrike">
                <a:solidFill>
                  <a:srgbClr val="000000"/>
                </a:solidFill>
                <a:latin typeface="Calibri"/>
                <a:ea typeface="DejaVu Sans"/>
              </a:rPr>
              <a:t> need only be made in one place rather than in many places.</a:t>
            </a:r>
            <a:endParaRPr b="0" lang="en-AU" sz="3200" spc="-1" strike="noStrike">
              <a:latin typeface="Arial"/>
            </a:endParaRPr>
          </a:p>
          <a:p>
            <a:pPr marL="342720" indent="-342720">
              <a:lnSpc>
                <a:spcPct val="100000"/>
              </a:lnSpc>
              <a:buClr>
                <a:srgbClr val="000000"/>
              </a:buClr>
              <a:buFont typeface="Arial"/>
              <a:buChar char="•"/>
            </a:pPr>
            <a:r>
              <a:rPr b="0" lang="en-AU" sz="3200" spc="-1" strike="noStrike">
                <a:solidFill>
                  <a:srgbClr val="000000"/>
                </a:solidFill>
                <a:latin typeface="Calibri"/>
                <a:ea typeface="DejaVu Sans"/>
              </a:rPr>
              <a:t>More </a:t>
            </a:r>
            <a:r>
              <a:rPr b="1" lang="en-AU" sz="3200" spc="-1" strike="noStrike">
                <a:solidFill>
                  <a:srgbClr val="000000"/>
                </a:solidFill>
                <a:latin typeface="Calibri"/>
                <a:ea typeface="DejaVu Sans"/>
              </a:rPr>
              <a:t>powerful </a:t>
            </a:r>
            <a:r>
              <a:rPr b="0" lang="en-AU" sz="3200" spc="-1" strike="noStrike">
                <a:solidFill>
                  <a:srgbClr val="000000"/>
                </a:solidFill>
                <a:latin typeface="Calibri"/>
                <a:ea typeface="DejaVu Sans"/>
              </a:rPr>
              <a:t>data access is possible</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1" name="Picture 2" descr=""/>
          <p:cNvPicPr/>
          <p:nvPr/>
        </p:nvPicPr>
        <p:blipFill>
          <a:blip r:embed="rId1"/>
          <a:stretch/>
        </p:blipFill>
        <p:spPr>
          <a:xfrm>
            <a:off x="0" y="792000"/>
            <a:ext cx="9194040" cy="5515920"/>
          </a:xfrm>
          <a:prstGeom prst="rect">
            <a:avLst/>
          </a:prstGeom>
          <a:ln w="0">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p:nvPr/>
        </p:nvSpPr>
        <p:spPr>
          <a:xfrm>
            <a:off x="457200" y="27432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4400" spc="-1" strike="noStrike">
                <a:solidFill>
                  <a:srgbClr val="000000"/>
                </a:solidFill>
                <a:latin typeface="Calibri"/>
                <a:ea typeface="DejaVu Sans"/>
              </a:rPr>
              <a:t>3NF FAIL</a:t>
            </a:r>
            <a:endParaRPr b="0" lang="en-AU" sz="4400" spc="-1" strike="noStrike">
              <a:latin typeface="Arial"/>
            </a:endParaRPr>
          </a:p>
        </p:txBody>
      </p:sp>
      <p:pic>
        <p:nvPicPr>
          <p:cNvPr id="153" name="Picture 2" descr=""/>
          <p:cNvPicPr/>
          <p:nvPr/>
        </p:nvPicPr>
        <p:blipFill>
          <a:blip r:embed="rId1"/>
          <a:stretch/>
        </p:blipFill>
        <p:spPr>
          <a:xfrm>
            <a:off x="250920" y="1413000"/>
            <a:ext cx="8468640" cy="3364560"/>
          </a:xfrm>
          <a:prstGeom prst="rect">
            <a:avLst/>
          </a:prstGeom>
          <a:ln w="0">
            <a:noFill/>
          </a:ln>
        </p:spPr>
      </p:pic>
      <p:sp>
        <p:nvSpPr>
          <p:cNvPr id="154" name="CustomShape 2"/>
          <p:cNvSpPr/>
          <p:nvPr/>
        </p:nvSpPr>
        <p:spPr>
          <a:xfrm>
            <a:off x="971640" y="5157720"/>
            <a:ext cx="7416000" cy="13730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nSpc>
                <a:spcPct val="100000"/>
              </a:lnSpc>
            </a:pPr>
            <a:r>
              <a:rPr b="0" lang="en-AU" sz="2800" spc="-1" strike="noStrike">
                <a:solidFill>
                  <a:srgbClr val="ff0000"/>
                </a:solidFill>
                <a:latin typeface="Arial"/>
                <a:ea typeface="Arial"/>
              </a:rPr>
              <a:t>Field name underlining indicates key fields.</a:t>
            </a:r>
            <a:endParaRPr b="0" lang="en-AU" sz="2800" spc="-1" strike="noStrike">
              <a:latin typeface="Arial"/>
            </a:endParaRPr>
          </a:p>
          <a:p>
            <a:pPr>
              <a:lnSpc>
                <a:spcPct val="100000"/>
              </a:lnSpc>
            </a:pPr>
            <a:r>
              <a:rPr b="0" lang="en-AU" sz="2800" spc="-1" strike="noStrike">
                <a:solidFill>
                  <a:srgbClr val="ff0000"/>
                </a:solidFill>
                <a:latin typeface="Arial"/>
                <a:ea typeface="Arial"/>
              </a:rPr>
              <a:t>You may have a gut feeling that this table is not good.  But </a:t>
            </a:r>
            <a:r>
              <a:rPr b="0" i="1" lang="en-AU" sz="2800" spc="-1" strike="noStrike">
                <a:solidFill>
                  <a:srgbClr val="ff0000"/>
                </a:solidFill>
                <a:latin typeface="Arial"/>
                <a:ea typeface="Arial"/>
              </a:rPr>
              <a:t>why</a:t>
            </a:r>
            <a:r>
              <a:rPr b="0" lang="en-AU" sz="2800" spc="-1" strike="noStrike">
                <a:solidFill>
                  <a:srgbClr val="ff0000"/>
                </a:solidFill>
                <a:latin typeface="Arial"/>
                <a:ea typeface="Arial"/>
              </a:rPr>
              <a:t>?</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p:nvPr/>
        </p:nvSpPr>
        <p:spPr>
          <a:xfrm>
            <a:off x="457200" y="27432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4400" spc="-1" strike="noStrike">
                <a:solidFill>
                  <a:srgbClr val="000000"/>
                </a:solidFill>
                <a:latin typeface="Calibri"/>
                <a:ea typeface="DejaVu Sans"/>
              </a:rPr>
              <a:t>3NF FAIL</a:t>
            </a:r>
            <a:endParaRPr b="0" lang="en-AU" sz="4400" spc="-1" strike="noStrike">
              <a:latin typeface="Arial"/>
            </a:endParaRPr>
          </a:p>
        </p:txBody>
      </p:sp>
      <p:pic>
        <p:nvPicPr>
          <p:cNvPr id="156" name="Picture 2" descr=""/>
          <p:cNvPicPr/>
          <p:nvPr/>
        </p:nvPicPr>
        <p:blipFill>
          <a:blip r:embed="rId1"/>
          <a:stretch/>
        </p:blipFill>
        <p:spPr>
          <a:xfrm>
            <a:off x="250920" y="1413000"/>
            <a:ext cx="8468640" cy="3364560"/>
          </a:xfrm>
          <a:prstGeom prst="rect">
            <a:avLst/>
          </a:prstGeom>
          <a:ln w="0">
            <a:noFill/>
          </a:ln>
        </p:spPr>
      </p:pic>
      <p:sp>
        <p:nvSpPr>
          <p:cNvPr id="157" name="CustomShape 2"/>
          <p:cNvSpPr/>
          <p:nvPr/>
        </p:nvSpPr>
        <p:spPr>
          <a:xfrm>
            <a:off x="900000" y="5157720"/>
            <a:ext cx="7487640" cy="13730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nSpc>
                <a:spcPct val="100000"/>
              </a:lnSpc>
            </a:pPr>
            <a:r>
              <a:rPr b="0" lang="en-AU" sz="2800" spc="-1" strike="noStrike">
                <a:solidFill>
                  <a:srgbClr val="ff0000"/>
                </a:solidFill>
                <a:latin typeface="Arial"/>
                <a:ea typeface="Arial"/>
              </a:rPr>
              <a:t>Each attribute (‘field’) should be giving information about the key field (a particular tournament + year).</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p:nvPr/>
        </p:nvSpPr>
        <p:spPr>
          <a:xfrm>
            <a:off x="457200" y="27432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4400" spc="-1" strike="noStrike">
                <a:solidFill>
                  <a:srgbClr val="000000"/>
                </a:solidFill>
                <a:latin typeface="Calibri"/>
                <a:ea typeface="DejaVu Sans"/>
              </a:rPr>
              <a:t>3NF FAIL</a:t>
            </a:r>
            <a:endParaRPr b="0" lang="en-AU" sz="4400" spc="-1" strike="noStrike">
              <a:latin typeface="Arial"/>
            </a:endParaRPr>
          </a:p>
        </p:txBody>
      </p:sp>
      <p:pic>
        <p:nvPicPr>
          <p:cNvPr id="159" name="Picture 2" descr=""/>
          <p:cNvPicPr/>
          <p:nvPr/>
        </p:nvPicPr>
        <p:blipFill>
          <a:blip r:embed="rId1"/>
          <a:stretch/>
        </p:blipFill>
        <p:spPr>
          <a:xfrm>
            <a:off x="250920" y="1413000"/>
            <a:ext cx="8468640" cy="3364560"/>
          </a:xfrm>
          <a:prstGeom prst="rect">
            <a:avLst/>
          </a:prstGeom>
          <a:ln w="0">
            <a:noFill/>
          </a:ln>
        </p:spPr>
      </p:pic>
      <p:sp>
        <p:nvSpPr>
          <p:cNvPr id="160" name="CustomShape 2"/>
          <p:cNvSpPr/>
          <p:nvPr/>
        </p:nvSpPr>
        <p:spPr>
          <a:xfrm>
            <a:off x="900000" y="5157720"/>
            <a:ext cx="7487640" cy="13730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nSpc>
                <a:spcPct val="100000"/>
              </a:lnSpc>
            </a:pPr>
            <a:r>
              <a:rPr b="0" lang="en-AU" sz="2800" spc="-1" strike="noStrike">
                <a:solidFill>
                  <a:srgbClr val="ff0000"/>
                </a:solidFill>
                <a:latin typeface="Arial"/>
                <a:ea typeface="Arial"/>
              </a:rPr>
              <a:t>But the DOB field is not describing the tournament – it’s describing the tournament’s </a:t>
            </a:r>
            <a:r>
              <a:rPr b="1" lang="en-AU" sz="2800" spc="-1" strike="noStrike">
                <a:solidFill>
                  <a:srgbClr val="ff0000"/>
                </a:solidFill>
                <a:latin typeface="Arial"/>
                <a:ea typeface="Arial"/>
              </a:rPr>
              <a:t>winner</a:t>
            </a:r>
            <a:r>
              <a:rPr b="0" lang="en-AU" sz="2800" spc="-1" strike="noStrike">
                <a:solidFill>
                  <a:srgbClr val="ff0000"/>
                </a:solidFill>
                <a:latin typeface="Arial"/>
                <a:ea typeface="Arial"/>
              </a:rPr>
              <a:t>.</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p:nvPr/>
        </p:nvSpPr>
        <p:spPr>
          <a:xfrm>
            <a:off x="457200" y="27432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4400" spc="-1" strike="noStrike">
                <a:solidFill>
                  <a:srgbClr val="000000"/>
                </a:solidFill>
                <a:latin typeface="Calibri"/>
                <a:ea typeface="DejaVu Sans"/>
              </a:rPr>
              <a:t>3NF FAIL</a:t>
            </a:r>
            <a:endParaRPr b="0" lang="en-AU" sz="4400" spc="-1" strike="noStrike">
              <a:latin typeface="Arial"/>
            </a:endParaRPr>
          </a:p>
        </p:txBody>
      </p:sp>
      <p:pic>
        <p:nvPicPr>
          <p:cNvPr id="162" name="Picture 2" descr=""/>
          <p:cNvPicPr/>
          <p:nvPr/>
        </p:nvPicPr>
        <p:blipFill>
          <a:blip r:embed="rId1"/>
          <a:stretch/>
        </p:blipFill>
        <p:spPr>
          <a:xfrm>
            <a:off x="250920" y="1413000"/>
            <a:ext cx="8468640" cy="3364560"/>
          </a:xfrm>
          <a:prstGeom prst="rect">
            <a:avLst/>
          </a:prstGeom>
          <a:ln w="0">
            <a:noFill/>
          </a:ln>
        </p:spPr>
      </p:pic>
      <p:sp>
        <p:nvSpPr>
          <p:cNvPr id="163" name="CustomShape 2"/>
          <p:cNvSpPr/>
          <p:nvPr/>
        </p:nvSpPr>
        <p:spPr>
          <a:xfrm>
            <a:off x="900000" y="5157720"/>
            <a:ext cx="7487640" cy="13730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nSpc>
                <a:spcPct val="100000"/>
              </a:lnSpc>
            </a:pPr>
            <a:r>
              <a:rPr b="0" lang="en-AU" sz="2800" spc="-1" strike="noStrike">
                <a:solidFill>
                  <a:srgbClr val="ff0000"/>
                </a:solidFill>
                <a:latin typeface="Arial"/>
                <a:ea typeface="Arial"/>
              </a:rPr>
              <a:t>But the DOB field is not describing the tournament – it’s describing the tournament’s </a:t>
            </a:r>
            <a:r>
              <a:rPr b="1" lang="en-AU" sz="2800" spc="-1" strike="noStrike">
                <a:solidFill>
                  <a:srgbClr val="ff0000"/>
                </a:solidFill>
                <a:latin typeface="Arial"/>
                <a:ea typeface="Arial"/>
              </a:rPr>
              <a:t>winner</a:t>
            </a:r>
            <a:r>
              <a:rPr b="0" lang="en-AU" sz="2800" spc="-1" strike="noStrike">
                <a:solidFill>
                  <a:srgbClr val="ff0000"/>
                </a:solidFill>
                <a:latin typeface="Arial"/>
                <a:ea typeface="Arial"/>
              </a:rPr>
              <a:t>.</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p:nvPr/>
        </p:nvSpPr>
        <p:spPr>
          <a:xfrm>
            <a:off x="457200" y="27432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4400" spc="-1" strike="noStrike">
                <a:solidFill>
                  <a:srgbClr val="000000"/>
                </a:solidFill>
                <a:latin typeface="Calibri"/>
                <a:ea typeface="DejaVu Sans"/>
              </a:rPr>
              <a:t>3NF FAIL</a:t>
            </a:r>
            <a:endParaRPr b="0" lang="en-AU" sz="4400" spc="-1" strike="noStrike">
              <a:latin typeface="Arial"/>
            </a:endParaRPr>
          </a:p>
        </p:txBody>
      </p:sp>
      <p:pic>
        <p:nvPicPr>
          <p:cNvPr id="165" name="Picture 2" descr=""/>
          <p:cNvPicPr/>
          <p:nvPr/>
        </p:nvPicPr>
        <p:blipFill>
          <a:blip r:embed="rId1"/>
          <a:stretch/>
        </p:blipFill>
        <p:spPr>
          <a:xfrm>
            <a:off x="250920" y="1413000"/>
            <a:ext cx="8468640" cy="3364560"/>
          </a:xfrm>
          <a:prstGeom prst="rect">
            <a:avLst/>
          </a:prstGeom>
          <a:ln w="0">
            <a:noFill/>
          </a:ln>
        </p:spPr>
      </p:pic>
      <p:sp>
        <p:nvSpPr>
          <p:cNvPr id="166" name="CustomShape 2"/>
          <p:cNvSpPr/>
          <p:nvPr/>
        </p:nvSpPr>
        <p:spPr>
          <a:xfrm>
            <a:off x="468360" y="4797360"/>
            <a:ext cx="7919280" cy="13730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nSpc>
                <a:spcPct val="100000"/>
              </a:lnSpc>
            </a:pPr>
            <a:r>
              <a:rPr b="0" lang="en-AU" sz="2800" spc="-1" strike="noStrike">
                <a:solidFill>
                  <a:srgbClr val="ff0000"/>
                </a:solidFill>
                <a:latin typeface="Arial"/>
                <a:ea typeface="Arial"/>
              </a:rPr>
              <a:t>This is bad because the DOB does not describe the key field (tournament). It describes a looked-up value (the tournament’s winner).</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p:nvPr/>
        </p:nvSpPr>
        <p:spPr>
          <a:xfrm>
            <a:off x="457200" y="27432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4400" spc="-1" strike="noStrike">
                <a:solidFill>
                  <a:srgbClr val="000000"/>
                </a:solidFill>
                <a:latin typeface="Calibri"/>
                <a:ea typeface="DejaVu Sans"/>
              </a:rPr>
              <a:t>3NF FAIL</a:t>
            </a:r>
            <a:endParaRPr b="0" lang="en-AU" sz="4400" spc="-1" strike="noStrike">
              <a:latin typeface="Arial"/>
            </a:endParaRPr>
          </a:p>
        </p:txBody>
      </p:sp>
      <p:sp>
        <p:nvSpPr>
          <p:cNvPr id="168" name="CustomShape 2"/>
          <p:cNvSpPr/>
          <p:nvPr/>
        </p:nvSpPr>
        <p:spPr>
          <a:xfrm>
            <a:off x="611280" y="1844640"/>
            <a:ext cx="7920720" cy="28364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nSpc>
                <a:spcPct val="100000"/>
              </a:lnSpc>
            </a:pPr>
            <a:r>
              <a:rPr b="0" lang="en-AU" sz="3600" spc="-1" strike="noStrike">
                <a:solidFill>
                  <a:srgbClr val="ff0000"/>
                </a:solidFill>
                <a:latin typeface="Arial"/>
                <a:ea typeface="Arial"/>
              </a:rPr>
              <a:t>It’s like your mum keeping her knickers in your sock drawer because you’re related to her.</a:t>
            </a:r>
            <a:endParaRPr b="0" lang="en-AU" sz="3600" spc="-1" strike="noStrike">
              <a:latin typeface="Arial"/>
            </a:endParaRPr>
          </a:p>
          <a:p>
            <a:pPr>
              <a:lnSpc>
                <a:spcPct val="100000"/>
              </a:lnSpc>
            </a:pPr>
            <a:endParaRPr b="0" lang="en-AU" sz="3600" spc="-1" strike="noStrike">
              <a:latin typeface="Arial"/>
            </a:endParaRPr>
          </a:p>
          <a:p>
            <a:pPr>
              <a:lnSpc>
                <a:spcPct val="100000"/>
              </a:lnSpc>
            </a:pPr>
            <a:r>
              <a:rPr b="0" lang="en-AU" sz="3600" spc="-1" strike="noStrike">
                <a:solidFill>
                  <a:srgbClr val="ff0000"/>
                </a:solidFill>
                <a:latin typeface="Arial"/>
                <a:ea typeface="Arial"/>
              </a:rPr>
              <a:t>They don’t belong there!</a:t>
            </a:r>
            <a:endParaRPr b="0" lang="en-AU" sz="3600" spc="-1" strike="noStrike">
              <a:latin typeface="Arial"/>
            </a:endParaRPr>
          </a:p>
        </p:txBody>
      </p:sp>
      <p:pic>
        <p:nvPicPr>
          <p:cNvPr id="169" name="Picture 2" descr=""/>
          <p:cNvPicPr/>
          <p:nvPr/>
        </p:nvPicPr>
        <p:blipFill>
          <a:blip r:embed="rId1"/>
          <a:stretch/>
        </p:blipFill>
        <p:spPr>
          <a:xfrm>
            <a:off x="5878440" y="4408560"/>
            <a:ext cx="3264840" cy="2448720"/>
          </a:xfrm>
          <a:prstGeom prst="rect">
            <a:avLst/>
          </a:prstGeom>
          <a:ln w="0">
            <a:noFill/>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0" name="Picture 2" descr=""/>
          <p:cNvPicPr/>
          <p:nvPr/>
        </p:nvPicPr>
        <p:blipFill>
          <a:blip r:embed="rId1"/>
          <a:stretch/>
        </p:blipFill>
        <p:spPr>
          <a:xfrm>
            <a:off x="0" y="792000"/>
            <a:ext cx="9194040" cy="5515920"/>
          </a:xfrm>
          <a:prstGeom prst="rect">
            <a:avLst/>
          </a:prstGeom>
          <a:ln w="0">
            <a:noFill/>
          </a:ln>
        </p:spPr>
      </p:pic>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p:nvPr/>
        </p:nvSpPr>
        <p:spPr>
          <a:xfrm>
            <a:off x="457200" y="27432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4400" spc="-1" strike="noStrike">
                <a:solidFill>
                  <a:srgbClr val="000000"/>
                </a:solidFill>
                <a:latin typeface="Calibri"/>
                <a:ea typeface="DejaVu Sans"/>
              </a:rPr>
              <a:t>3NF FTW!</a:t>
            </a:r>
            <a:endParaRPr b="0" lang="en-AU" sz="4400" spc="-1" strike="noStrike">
              <a:latin typeface="Arial"/>
            </a:endParaRPr>
          </a:p>
        </p:txBody>
      </p:sp>
      <p:pic>
        <p:nvPicPr>
          <p:cNvPr id="172" name="Picture 2" descr=""/>
          <p:cNvPicPr/>
          <p:nvPr/>
        </p:nvPicPr>
        <p:blipFill>
          <a:blip r:embed="rId1"/>
          <a:stretch/>
        </p:blipFill>
        <p:spPr>
          <a:xfrm>
            <a:off x="263520" y="1628640"/>
            <a:ext cx="8800560" cy="2798280"/>
          </a:xfrm>
          <a:prstGeom prst="rect">
            <a:avLst/>
          </a:prstGeom>
          <a:ln w="0">
            <a:noFill/>
          </a:ln>
        </p:spPr>
      </p:pic>
      <p:sp>
        <p:nvSpPr>
          <p:cNvPr id="173" name="CustomShape 2"/>
          <p:cNvSpPr/>
          <p:nvPr/>
        </p:nvSpPr>
        <p:spPr>
          <a:xfrm>
            <a:off x="611280" y="5157720"/>
            <a:ext cx="7847640" cy="13730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nSpc>
                <a:spcPct val="100000"/>
              </a:lnSpc>
            </a:pPr>
            <a:r>
              <a:rPr b="0" lang="en-AU" sz="2800" spc="-1" strike="noStrike">
                <a:solidFill>
                  <a:srgbClr val="000000"/>
                </a:solidFill>
                <a:latin typeface="Arial"/>
                <a:ea typeface="Arial"/>
              </a:rPr>
              <a:t>Now the two tables are 3NF, and </a:t>
            </a:r>
            <a:r>
              <a:rPr b="1" lang="en-AU" sz="2800" spc="-1" strike="noStrike">
                <a:solidFill>
                  <a:srgbClr val="000000"/>
                </a:solidFill>
                <a:latin typeface="Arial"/>
                <a:ea typeface="Arial"/>
              </a:rPr>
              <a:t>update anomalies</a:t>
            </a:r>
            <a:r>
              <a:rPr b="0" lang="en-AU" sz="2800" spc="-1" strike="noStrike">
                <a:solidFill>
                  <a:srgbClr val="000000"/>
                </a:solidFill>
                <a:latin typeface="Arial"/>
                <a:ea typeface="Arial"/>
              </a:rPr>
              <a:t> cannot occur (e.g. updating a DOB in one record but missing it in another record).</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p:nvPr/>
        </p:nvSpPr>
        <p:spPr>
          <a:xfrm>
            <a:off x="457200" y="27432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4400" spc="-1" strike="noStrike">
                <a:solidFill>
                  <a:srgbClr val="000000"/>
                </a:solidFill>
                <a:latin typeface="Calibri"/>
                <a:ea typeface="DejaVu Sans"/>
              </a:rPr>
              <a:t>In other words</a:t>
            </a:r>
            <a:endParaRPr b="0" lang="en-AU" sz="4400" spc="-1" strike="noStrike">
              <a:latin typeface="Arial"/>
            </a:endParaRPr>
          </a:p>
        </p:txBody>
      </p:sp>
      <p:sp>
        <p:nvSpPr>
          <p:cNvPr id="175" name="TextShape 2"/>
          <p:cNvSpPr/>
          <p:nvPr/>
        </p:nvSpPr>
        <p:spPr>
          <a:xfrm>
            <a:off x="457200" y="1599840"/>
            <a:ext cx="8228880" cy="3628440"/>
          </a:xfrm>
          <a:prstGeom prst="rect">
            <a:avLst/>
          </a:prstGeom>
          <a:noFill/>
          <a:ln w="0">
            <a:noFill/>
          </a:ln>
        </p:spPr>
        <p:style>
          <a:lnRef idx="0"/>
          <a:fillRef idx="0"/>
          <a:effectRef idx="0"/>
          <a:fontRef idx="minor"/>
        </p:style>
        <p:txBody>
          <a:bodyPr lIns="90000" rIns="90000" tIns="45000" bIns="45000" anchor="t">
            <a:noAutofit/>
          </a:bodyPr>
          <a:p>
            <a:pPr marL="342720" indent="-342720">
              <a:lnSpc>
                <a:spcPct val="100000"/>
              </a:lnSpc>
              <a:buClr>
                <a:srgbClr val="000000"/>
              </a:buClr>
              <a:buFont typeface="Arial"/>
              <a:buChar char="•"/>
            </a:pPr>
            <a:r>
              <a:rPr b="0" lang="en-AU" sz="3200" spc="-1" strike="noStrike">
                <a:solidFill>
                  <a:srgbClr val="000000"/>
                </a:solidFill>
                <a:latin typeface="Calibri"/>
                <a:ea typeface="DejaVu Sans"/>
              </a:rPr>
              <a:t>Let X → A be a nontrivial FD (i.e. one where X does not contain A) and let A be a non-key attribute. Also let Y be a key of R. Then Y → X. Therefore A is not transitively dependent on Y if and only if X → Y, that is, if and only if X is a superkey.</a:t>
            </a:r>
            <a:endParaRPr b="0" lang="en-AU" sz="3200" spc="-1" strike="noStrike">
              <a:latin typeface="Arial"/>
            </a:endParaRPr>
          </a:p>
        </p:txBody>
      </p:sp>
      <p:sp>
        <p:nvSpPr>
          <p:cNvPr id="176" name="CustomShape 3"/>
          <p:cNvSpPr/>
          <p:nvPr/>
        </p:nvSpPr>
        <p:spPr>
          <a:xfrm>
            <a:off x="3132000" y="5300640"/>
            <a:ext cx="2807640" cy="1142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ctr">
            <a:noAutofit/>
          </a:bodyPr>
          <a:p>
            <a:pPr algn="ctr">
              <a:lnSpc>
                <a:spcPct val="100000"/>
              </a:lnSpc>
            </a:pPr>
            <a:r>
              <a:rPr b="0" lang="en-AU" sz="6600" spc="-1" strike="noStrike">
                <a:solidFill>
                  <a:srgbClr val="000000"/>
                </a:solidFill>
                <a:latin typeface="Calibri"/>
                <a:ea typeface="DejaVu Sans"/>
              </a:rPr>
              <a:t>’</a:t>
            </a:r>
            <a:r>
              <a:rPr b="0" lang="en-AU" sz="6600" spc="-1" strike="noStrike">
                <a:solidFill>
                  <a:srgbClr val="000000"/>
                </a:solidFill>
                <a:latin typeface="Calibri"/>
                <a:ea typeface="DejaVu Sans"/>
              </a:rPr>
              <a:t>kay?</a:t>
            </a:r>
            <a:endParaRPr b="0" lang="en-AU" sz="6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p:nvPr/>
        </p:nvSpPr>
        <p:spPr>
          <a:xfrm>
            <a:off x="457200" y="27432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4400" spc="-1" strike="noStrike">
                <a:solidFill>
                  <a:srgbClr val="000000"/>
                </a:solidFill>
                <a:latin typeface="Calibri"/>
                <a:ea typeface="DejaVu Sans"/>
              </a:rPr>
              <a:t>The normal forms</a:t>
            </a:r>
            <a:endParaRPr b="0" lang="en-AU" sz="4400" spc="-1" strike="noStrike">
              <a:latin typeface="Arial"/>
            </a:endParaRPr>
          </a:p>
        </p:txBody>
      </p:sp>
      <p:sp>
        <p:nvSpPr>
          <p:cNvPr id="48" name="TextShape 2"/>
          <p:cNvSpPr/>
          <p:nvPr/>
        </p:nvSpPr>
        <p:spPr>
          <a:xfrm>
            <a:off x="457200" y="1600200"/>
            <a:ext cx="8228880" cy="4525200"/>
          </a:xfrm>
          <a:prstGeom prst="rect">
            <a:avLst/>
          </a:prstGeom>
          <a:noFill/>
          <a:ln w="0">
            <a:noFill/>
          </a:ln>
        </p:spPr>
        <p:style>
          <a:lnRef idx="0"/>
          <a:fillRef idx="0"/>
          <a:effectRef idx="0"/>
          <a:fontRef idx="minor"/>
        </p:style>
        <p:txBody>
          <a:bodyPr lIns="90000" rIns="90000" tIns="45000" bIns="45000" anchor="t">
            <a:noAutofit/>
          </a:bodyPr>
          <a:p>
            <a:pPr marL="342720" indent="-342720">
              <a:lnSpc>
                <a:spcPct val="100000"/>
              </a:lnSpc>
              <a:buClr>
                <a:srgbClr val="000000"/>
              </a:buClr>
              <a:buFont typeface="Arial"/>
              <a:buChar char="•"/>
            </a:pPr>
            <a:r>
              <a:rPr b="0" lang="en-AU" sz="3200" spc="-1" strike="noStrike">
                <a:solidFill>
                  <a:srgbClr val="000000"/>
                </a:solidFill>
                <a:latin typeface="Calibri"/>
                <a:ea typeface="DejaVu Sans"/>
              </a:rPr>
              <a:t>Are called 1NF (first normal form) to 5NF, but only 1-3 matter here.</a:t>
            </a:r>
            <a:endParaRPr b="0" lang="en-AU" sz="3200" spc="-1" strike="noStrike">
              <a:latin typeface="Arial"/>
            </a:endParaRPr>
          </a:p>
          <a:p>
            <a:pPr marL="342720" indent="-342720">
              <a:lnSpc>
                <a:spcPct val="100000"/>
              </a:lnSpc>
              <a:buClr>
                <a:srgbClr val="000000"/>
              </a:buClr>
              <a:buFont typeface="Arial"/>
              <a:buChar char="•"/>
            </a:pPr>
            <a:r>
              <a:rPr b="0" lang="en-AU" sz="3200" spc="-1" strike="noStrike">
                <a:solidFill>
                  <a:srgbClr val="000000"/>
                </a:solidFill>
                <a:latin typeface="Calibri"/>
                <a:ea typeface="DejaVu Sans"/>
              </a:rPr>
              <a:t>Are </a:t>
            </a:r>
            <a:r>
              <a:rPr b="1" lang="en-AU" sz="3200" spc="-1" strike="noStrike">
                <a:solidFill>
                  <a:srgbClr val="000000"/>
                </a:solidFill>
                <a:latin typeface="Calibri"/>
                <a:ea typeface="DejaVu Sans"/>
              </a:rPr>
              <a:t>guidelines</a:t>
            </a:r>
            <a:r>
              <a:rPr b="0" lang="en-AU" sz="3200" spc="-1" strike="noStrike">
                <a:solidFill>
                  <a:srgbClr val="000000"/>
                </a:solidFill>
                <a:latin typeface="Calibri"/>
                <a:ea typeface="DejaVu Sans"/>
              </a:rPr>
              <a:t> (not laws) for structuring database tables and fields.</a:t>
            </a:r>
            <a:endParaRPr b="0" lang="en-AU" sz="3200" spc="-1" strike="noStrike">
              <a:latin typeface="Arial"/>
            </a:endParaRPr>
          </a:p>
          <a:p>
            <a:pPr marL="342720" indent="-342720">
              <a:lnSpc>
                <a:spcPct val="100000"/>
              </a:lnSpc>
              <a:buClr>
                <a:srgbClr val="000000"/>
              </a:buClr>
              <a:buFont typeface="Arial"/>
              <a:buChar char="•"/>
            </a:pPr>
            <a:r>
              <a:rPr b="0" lang="en-AU" sz="3200" spc="-1" strike="noStrike">
                <a:solidFill>
                  <a:srgbClr val="000000"/>
                </a:solidFill>
                <a:latin typeface="Calibri"/>
                <a:ea typeface="DejaVu Sans"/>
              </a:rPr>
              <a:t>Note: they are often applied </a:t>
            </a:r>
            <a:r>
              <a:rPr b="1" lang="en-AU" sz="3200" spc="-1" strike="noStrike">
                <a:solidFill>
                  <a:srgbClr val="000000"/>
                </a:solidFill>
                <a:latin typeface="Calibri"/>
                <a:ea typeface="DejaVu Sans"/>
              </a:rPr>
              <a:t>instinctively</a:t>
            </a:r>
            <a:r>
              <a:rPr b="0" lang="en-AU" sz="3200" spc="-1" strike="noStrike">
                <a:solidFill>
                  <a:srgbClr val="000000"/>
                </a:solidFill>
                <a:latin typeface="Calibri"/>
                <a:ea typeface="DejaVu Sans"/>
              </a:rPr>
              <a:t> as part of skilled database design, and are not an extra step to do </a:t>
            </a:r>
            <a:r>
              <a:rPr b="1" lang="en-AU" sz="3200" spc="-1" strike="noStrike">
                <a:solidFill>
                  <a:srgbClr val="000000"/>
                </a:solidFill>
                <a:latin typeface="Calibri"/>
                <a:ea typeface="DejaVu Sans"/>
              </a:rPr>
              <a:t>after</a:t>
            </a:r>
            <a:r>
              <a:rPr b="0" lang="en-AU" sz="3200" spc="-1" strike="noStrike">
                <a:solidFill>
                  <a:srgbClr val="000000"/>
                </a:solidFill>
                <a:latin typeface="Calibri"/>
                <a:ea typeface="DejaVu Sans"/>
              </a:rPr>
              <a:t> databases are created.</a:t>
            </a:r>
            <a:endParaRPr b="0" lang="en-AU" sz="3200" spc="-1" strike="noStrike">
              <a:latin typeface="Arial"/>
            </a:endParaRPr>
          </a:p>
          <a:p>
            <a:pPr>
              <a:lnSpc>
                <a:spcPct val="100000"/>
              </a:lnSpc>
            </a:pP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p:nvPr/>
        </p:nvSpPr>
        <p:spPr>
          <a:xfrm>
            <a:off x="457200" y="274680"/>
            <a:ext cx="8228880" cy="7056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4400" spc="-1" strike="noStrike">
                <a:solidFill>
                  <a:srgbClr val="000000"/>
                </a:solidFill>
                <a:latin typeface="Calibri"/>
                <a:ea typeface="DejaVu Sans"/>
              </a:rPr>
              <a:t>Because you’ve been so good…</a:t>
            </a:r>
            <a:endParaRPr b="0" lang="en-AU" sz="4400" spc="-1" strike="noStrike">
              <a:latin typeface="Arial"/>
            </a:endParaRPr>
          </a:p>
        </p:txBody>
      </p:sp>
      <p:pic>
        <p:nvPicPr>
          <p:cNvPr id="178" name="Picture 3" descr=""/>
          <p:cNvPicPr/>
          <p:nvPr/>
        </p:nvPicPr>
        <p:blipFill>
          <a:blip r:embed="rId1"/>
          <a:stretch/>
        </p:blipFill>
        <p:spPr>
          <a:xfrm>
            <a:off x="1827360" y="1197000"/>
            <a:ext cx="5488560" cy="5487120"/>
          </a:xfrm>
          <a:prstGeom prst="rect">
            <a:avLst/>
          </a:prstGeom>
          <a:ln w="0">
            <a:noFill/>
          </a:ln>
        </p:spPr>
      </p:pic>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2"/>
          <p:cNvSpPr/>
          <p:nvPr/>
        </p:nvSpPr>
        <p:spPr>
          <a:xfrm>
            <a:off x="428760" y="4328280"/>
            <a:ext cx="8357400" cy="14648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nSpc>
                <a:spcPct val="100000"/>
              </a:lnSpc>
            </a:pPr>
            <a:r>
              <a:rPr b="0" lang="en-AU" sz="1800" spc="-1" strike="noStrike">
                <a:solidFill>
                  <a:srgbClr val="000000"/>
                </a:solidFill>
                <a:latin typeface="Calibri"/>
                <a:ea typeface="Arial"/>
              </a:rPr>
              <a:t>These slideshows may be freely used, modified or distributed by teachers and students anywhere on the planet (but not elsewhere).</a:t>
            </a:r>
            <a:endParaRPr b="0" lang="en-AU" sz="1800" spc="-1" strike="noStrike">
              <a:latin typeface="Arial"/>
            </a:endParaRPr>
          </a:p>
          <a:p>
            <a:pPr>
              <a:lnSpc>
                <a:spcPct val="100000"/>
              </a:lnSpc>
            </a:pPr>
            <a:endParaRPr b="0" lang="en-AU" sz="1800" spc="-1" strike="noStrike">
              <a:latin typeface="Arial"/>
            </a:endParaRPr>
          </a:p>
          <a:p>
            <a:pPr>
              <a:lnSpc>
                <a:spcPct val="100000"/>
              </a:lnSpc>
            </a:pPr>
            <a:r>
              <a:rPr b="0" lang="en-AU" sz="1800" spc="-1" strike="noStrike">
                <a:solidFill>
                  <a:srgbClr val="000000"/>
                </a:solidFill>
                <a:latin typeface="Calibri"/>
                <a:ea typeface="Arial"/>
              </a:rPr>
              <a:t>They may NOT be sold.  </a:t>
            </a:r>
            <a:endParaRPr b="0" lang="en-AU" sz="1800" spc="-1" strike="noStrike">
              <a:latin typeface="Arial"/>
            </a:endParaRPr>
          </a:p>
          <a:p>
            <a:pPr>
              <a:lnSpc>
                <a:spcPct val="100000"/>
              </a:lnSpc>
            </a:pPr>
            <a:r>
              <a:rPr b="0" lang="en-AU" sz="1800" spc="-1" strike="noStrike">
                <a:solidFill>
                  <a:srgbClr val="000000"/>
                </a:solidFill>
                <a:latin typeface="Calibri"/>
                <a:ea typeface="Arial"/>
              </a:rPr>
              <a:t>They must NOT be redistributed if you modify them.</a:t>
            </a:r>
            <a:endParaRPr b="0" lang="en-AU" sz="1800" spc="-1" strike="noStrike">
              <a:latin typeface="Arial"/>
            </a:endParaRPr>
          </a:p>
        </p:txBody>
      </p:sp>
      <p:sp>
        <p:nvSpPr>
          <p:cNvPr id="180" name="TextShape 3"/>
          <p:cNvSpPr/>
          <p:nvPr/>
        </p:nvSpPr>
        <p:spPr>
          <a:xfrm>
            <a:off x="410760" y="1197360"/>
            <a:ext cx="8228880" cy="11422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AU" sz="4400" spc="-1" strike="noStrike">
                <a:solidFill>
                  <a:srgbClr val="558ed5"/>
                </a:solidFill>
                <a:latin typeface="Calibri"/>
                <a:ea typeface="DejaVu Sans"/>
              </a:rPr>
              <a:t>Applied Computing Slideshows</a:t>
            </a:r>
            <a:endParaRPr b="0" lang="en-AU" sz="4400" spc="-1" strike="noStrike">
              <a:latin typeface="Arial"/>
            </a:endParaRPr>
          </a:p>
          <a:p>
            <a:pPr>
              <a:lnSpc>
                <a:spcPct val="100000"/>
              </a:lnSpc>
            </a:pPr>
            <a:r>
              <a:rPr b="0" lang="en-AU" sz="4400" spc="-1" strike="noStrike">
                <a:solidFill>
                  <a:srgbClr val="558ed5"/>
                </a:solidFill>
                <a:latin typeface="Calibri"/>
                <a:ea typeface="DejaVu Sans"/>
              </a:rPr>
              <a:t>by Mark Kelly</a:t>
            </a:r>
            <a:endParaRPr b="0" lang="en-AU" sz="4400" spc="-1" strike="noStrike">
              <a:latin typeface="Arial"/>
            </a:endParaRPr>
          </a:p>
          <a:p>
            <a:pPr>
              <a:lnSpc>
                <a:spcPct val="100000"/>
              </a:lnSpc>
            </a:pPr>
            <a:r>
              <a:rPr b="0" lang="en-AU" sz="4400" spc="-1" strike="noStrike">
                <a:solidFill>
                  <a:srgbClr val="558ed5"/>
                </a:solidFill>
                <a:latin typeface="Calibri"/>
                <a:ea typeface="DejaVu Sans"/>
              </a:rPr>
              <a:t>vcedata.com</a:t>
            </a:r>
            <a:endParaRPr b="0" lang="en-AU" sz="4400" spc="-1" strike="noStrike">
              <a:latin typeface="Arial"/>
            </a:endParaRPr>
          </a:p>
          <a:p>
            <a:pPr>
              <a:lnSpc>
                <a:spcPct val="100000"/>
              </a:lnSpc>
            </a:pPr>
            <a:r>
              <a:rPr b="0" lang="en-AU" sz="4400" spc="-1" strike="noStrike">
                <a:solidFill>
                  <a:srgbClr val="558ed5"/>
                </a:solidFill>
                <a:latin typeface="Calibri"/>
                <a:ea typeface="DejaVu Sans"/>
              </a:rPr>
              <a:t>mark@vcedata.com</a:t>
            </a:r>
            <a:endParaRPr b="0" lang="en-AU" sz="4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p:nvPr/>
        </p:nvSpPr>
        <p:spPr>
          <a:xfrm>
            <a:off x="324000" y="18864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4400" spc="-1" strike="noStrike">
                <a:solidFill>
                  <a:srgbClr val="000000"/>
                </a:solidFill>
                <a:latin typeface="Calibri"/>
                <a:ea typeface="DejaVu Sans"/>
              </a:rPr>
              <a:t>1NF</a:t>
            </a:r>
            <a:endParaRPr b="0" lang="en-AU" sz="4400" spc="-1" strike="noStrike">
              <a:latin typeface="Arial"/>
            </a:endParaRPr>
          </a:p>
        </p:txBody>
      </p:sp>
      <p:sp>
        <p:nvSpPr>
          <p:cNvPr id="50" name="TextShape 2"/>
          <p:cNvSpPr/>
          <p:nvPr/>
        </p:nvSpPr>
        <p:spPr>
          <a:xfrm>
            <a:off x="457200" y="1600200"/>
            <a:ext cx="8228880" cy="4525200"/>
          </a:xfrm>
          <a:prstGeom prst="rect">
            <a:avLst/>
          </a:prstGeom>
          <a:noFill/>
          <a:ln w="0">
            <a:noFill/>
          </a:ln>
        </p:spPr>
        <p:style>
          <a:lnRef idx="0"/>
          <a:fillRef idx="0"/>
          <a:effectRef idx="0"/>
          <a:fontRef idx="minor"/>
        </p:style>
        <p:txBody>
          <a:bodyPr lIns="90000" rIns="90000" tIns="45000" bIns="45000" anchor="t">
            <a:noAutofit/>
          </a:bodyPr>
          <a:p>
            <a:pPr marL="342720" indent="-342720">
              <a:lnSpc>
                <a:spcPct val="100000"/>
              </a:lnSpc>
              <a:buClr>
                <a:srgbClr val="000000"/>
              </a:buClr>
              <a:buFont typeface="Arial"/>
              <a:buChar char="•"/>
            </a:pPr>
            <a:r>
              <a:rPr b="1" lang="en-AU" sz="3200" spc="-1" strike="noStrike">
                <a:solidFill>
                  <a:srgbClr val="000000"/>
                </a:solidFill>
                <a:latin typeface="Calibri"/>
                <a:ea typeface="DejaVu Sans"/>
              </a:rPr>
              <a:t>First Normal Form - </a:t>
            </a:r>
            <a:r>
              <a:rPr b="0" lang="en-AU" sz="3200" spc="-1" strike="noStrike">
                <a:solidFill>
                  <a:srgbClr val="000000"/>
                </a:solidFill>
                <a:latin typeface="Calibri"/>
                <a:ea typeface="DejaVu Sans"/>
              </a:rPr>
              <a:t>sets the most basic rules for an organised database</a:t>
            </a:r>
            <a:endParaRPr b="0" lang="en-AU" sz="3200" spc="-1" strike="noStrike">
              <a:latin typeface="Arial"/>
            </a:endParaRPr>
          </a:p>
          <a:p>
            <a:pPr marL="342720" indent="-342720">
              <a:lnSpc>
                <a:spcPct val="100000"/>
              </a:lnSpc>
              <a:buClr>
                <a:srgbClr val="000000"/>
              </a:buClr>
              <a:buFont typeface="Arial"/>
              <a:buChar char="•"/>
            </a:pPr>
            <a:r>
              <a:rPr b="0" lang="en-AU" sz="3200" spc="-1" strike="noStrike">
                <a:solidFill>
                  <a:srgbClr val="000000"/>
                </a:solidFill>
                <a:latin typeface="Calibri"/>
                <a:ea typeface="DejaVu Sans"/>
              </a:rPr>
              <a:t>The 1NF guidelines are common sense.</a:t>
            </a:r>
            <a:endParaRPr b="0" lang="en-AU" sz="3200" spc="-1" strike="noStrike">
              <a:latin typeface="Arial"/>
            </a:endParaRPr>
          </a:p>
          <a:p>
            <a:pPr marL="342720" indent="-342720">
              <a:lnSpc>
                <a:spcPct val="100000"/>
              </a:lnSpc>
              <a:buClr>
                <a:srgbClr val="000000"/>
              </a:buClr>
              <a:buFont typeface="Arial"/>
              <a:buChar char="•"/>
            </a:pPr>
            <a:r>
              <a:rPr b="0" lang="en-AU" sz="3200" spc="-1" strike="noStrike">
                <a:solidFill>
                  <a:srgbClr val="000000"/>
                </a:solidFill>
                <a:latin typeface="Calibri"/>
                <a:ea typeface="DejaVu Sans"/>
              </a:rPr>
              <a:t>1. Eliminate duplicate columns from the same table. </a:t>
            </a:r>
            <a:endParaRPr b="0" lang="en-AU" sz="3200" spc="-1" strike="noStrike">
              <a:latin typeface="Arial"/>
            </a:endParaRPr>
          </a:p>
          <a:p>
            <a:pPr>
              <a:lnSpc>
                <a:spcPct val="100000"/>
              </a:lnSpc>
            </a:pPr>
            <a:endParaRPr b="0" lang="en-AU" sz="3200" spc="-1" strike="noStrike">
              <a:latin typeface="Arial"/>
            </a:endParaRPr>
          </a:p>
          <a:p>
            <a:pPr marL="342720" indent="-342720">
              <a:lnSpc>
                <a:spcPct val="100000"/>
              </a:lnSpc>
              <a:tabLst>
                <a:tab algn="l" pos="0"/>
              </a:tabLst>
            </a:pPr>
            <a:r>
              <a:rPr b="0" i="1" lang="en-AU" sz="3200" spc="-1" strike="noStrike">
                <a:solidFill>
                  <a:srgbClr val="000000"/>
                </a:solidFill>
                <a:latin typeface="Calibri"/>
                <a:ea typeface="DejaVu Sans"/>
              </a:rPr>
              <a:t>(But how thick would you have to be to allow duplicate columns in a table?)</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p:nvPr/>
        </p:nvSpPr>
        <p:spPr>
          <a:xfrm>
            <a:off x="324000" y="18864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4400" spc="-1" strike="noStrike">
                <a:solidFill>
                  <a:srgbClr val="000000"/>
                </a:solidFill>
                <a:latin typeface="Calibri"/>
                <a:ea typeface="DejaVu Sans"/>
              </a:rPr>
              <a:t>1NF – First normal form</a:t>
            </a:r>
            <a:endParaRPr b="0" lang="en-AU" sz="4400" spc="-1" strike="noStrike">
              <a:latin typeface="Arial"/>
            </a:endParaRPr>
          </a:p>
        </p:txBody>
      </p:sp>
      <p:sp>
        <p:nvSpPr>
          <p:cNvPr id="52" name="TextShape 2"/>
          <p:cNvSpPr/>
          <p:nvPr/>
        </p:nvSpPr>
        <p:spPr>
          <a:xfrm>
            <a:off x="457200" y="1600200"/>
            <a:ext cx="8228880" cy="4525200"/>
          </a:xfrm>
          <a:prstGeom prst="rect">
            <a:avLst/>
          </a:prstGeom>
          <a:noFill/>
          <a:ln w="0">
            <a:noFill/>
          </a:ln>
        </p:spPr>
        <p:style>
          <a:lnRef idx="0"/>
          <a:fillRef idx="0"/>
          <a:effectRef idx="0"/>
          <a:fontRef idx="minor"/>
        </p:style>
        <p:txBody>
          <a:bodyPr lIns="90000" rIns="90000" tIns="45000" bIns="45000" anchor="t">
            <a:noAutofit/>
          </a:bodyPr>
          <a:p>
            <a:pPr marL="342720" indent="-342720">
              <a:lnSpc>
                <a:spcPct val="100000"/>
              </a:lnSpc>
              <a:buClr>
                <a:srgbClr val="000000"/>
              </a:buClr>
              <a:buFont typeface="Arial"/>
              <a:buChar char="•"/>
            </a:pPr>
            <a:r>
              <a:rPr b="0" lang="en-AU" sz="3200" spc="-1" strike="noStrike">
                <a:solidFill>
                  <a:srgbClr val="000000"/>
                </a:solidFill>
                <a:latin typeface="Calibri"/>
                <a:ea typeface="DejaVu Sans"/>
              </a:rPr>
              <a:t>2. Create separate tables for each group of related data and identify each row with a unique column or set of columns (the primary key). </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Shape 1"/>
          <p:cNvSpPr/>
          <p:nvPr/>
        </p:nvSpPr>
        <p:spPr>
          <a:xfrm>
            <a:off x="324000" y="18864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4400" spc="-1" strike="noStrike">
                <a:solidFill>
                  <a:srgbClr val="000000"/>
                </a:solidFill>
                <a:latin typeface="Calibri"/>
                <a:ea typeface="DejaVu Sans"/>
              </a:rPr>
              <a:t>Things NF1 wants*</a:t>
            </a:r>
            <a:endParaRPr b="0" lang="en-AU" sz="4400" spc="-1" strike="noStrike">
              <a:latin typeface="Arial"/>
            </a:endParaRPr>
          </a:p>
        </p:txBody>
      </p:sp>
      <p:sp>
        <p:nvSpPr>
          <p:cNvPr id="54" name="TextShape 2"/>
          <p:cNvSpPr/>
          <p:nvPr/>
        </p:nvSpPr>
        <p:spPr>
          <a:xfrm>
            <a:off x="457200" y="1600200"/>
            <a:ext cx="8228880" cy="4525200"/>
          </a:xfrm>
          <a:prstGeom prst="rect">
            <a:avLst/>
          </a:prstGeom>
          <a:noFill/>
          <a:ln w="0">
            <a:noFill/>
          </a:ln>
        </p:spPr>
        <p:style>
          <a:lnRef idx="0"/>
          <a:fillRef idx="0"/>
          <a:effectRef idx="0"/>
          <a:fontRef idx="minor"/>
        </p:style>
        <p:txBody>
          <a:bodyPr lIns="90000" rIns="90000" tIns="45000" bIns="45000" anchor="t">
            <a:noAutofit/>
          </a:bodyPr>
          <a:p>
            <a:pPr marL="342720" indent="-342720">
              <a:lnSpc>
                <a:spcPct val="100000"/>
              </a:lnSpc>
              <a:buClr>
                <a:srgbClr val="000000"/>
              </a:buClr>
              <a:buFont typeface="Arial"/>
              <a:buChar char="•"/>
            </a:pPr>
            <a:r>
              <a:rPr b="0" lang="en-AU" sz="3200" spc="-1" strike="noStrike">
                <a:solidFill>
                  <a:srgbClr val="000000"/>
                </a:solidFill>
                <a:latin typeface="Calibri"/>
                <a:ea typeface="DejaVu Sans"/>
              </a:rPr>
              <a:t>Rows and columns do not have to be sorted in a particular way for the table to work.</a:t>
            </a:r>
            <a:endParaRPr b="0" lang="en-AU" sz="3200" spc="-1" strike="noStrike">
              <a:latin typeface="Arial"/>
            </a:endParaRPr>
          </a:p>
          <a:p>
            <a:pPr lvl="1" marL="742680" indent="-285480">
              <a:lnSpc>
                <a:spcPct val="100000"/>
              </a:lnSpc>
              <a:buClr>
                <a:srgbClr val="000000"/>
              </a:buClr>
              <a:buFont typeface="Arial"/>
              <a:buChar char="–"/>
            </a:pPr>
            <a:r>
              <a:rPr b="0" lang="en-AU" sz="2800" spc="-1" strike="noStrike">
                <a:solidFill>
                  <a:srgbClr val="000000"/>
                </a:solidFill>
                <a:latin typeface="Calibri"/>
                <a:ea typeface="DejaVu Sans"/>
              </a:rPr>
              <a:t>E.g. Excel VLOOKUP and HLOOKUP requires a lookup table to be sorted alphabetically or numerically for a range lookup to work.  This would violate NF1.</a:t>
            </a:r>
            <a:endParaRPr b="0" lang="en-AU" sz="2800" spc="-1" strike="noStrike">
              <a:latin typeface="Arial"/>
            </a:endParaRPr>
          </a:p>
        </p:txBody>
      </p:sp>
      <p:sp>
        <p:nvSpPr>
          <p:cNvPr id="55" name="CustomShape 3"/>
          <p:cNvSpPr/>
          <p:nvPr/>
        </p:nvSpPr>
        <p:spPr>
          <a:xfrm>
            <a:off x="755640" y="6308640"/>
            <a:ext cx="7848000" cy="3063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nSpc>
                <a:spcPct val="100000"/>
              </a:lnSpc>
            </a:pPr>
            <a:r>
              <a:rPr b="0" lang="en-AU" sz="1400" spc="-1" strike="noStrike">
                <a:solidFill>
                  <a:srgbClr val="000000"/>
                </a:solidFill>
                <a:latin typeface="Arial"/>
                <a:ea typeface="Arial"/>
              </a:rPr>
              <a:t>* According to Chris Date in “What First Normal Form Really Means”</a:t>
            </a:r>
            <a:endParaRPr b="0" lang="en-AU"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Shape 1"/>
          <p:cNvSpPr/>
          <p:nvPr/>
        </p:nvSpPr>
        <p:spPr>
          <a:xfrm>
            <a:off x="324000" y="18864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AU" sz="4400" spc="-1" strike="noStrike">
                <a:solidFill>
                  <a:srgbClr val="000000"/>
                </a:solidFill>
                <a:latin typeface="Calibri"/>
                <a:ea typeface="DejaVu Sans"/>
              </a:rPr>
              <a:t>Things NF1 wants</a:t>
            </a:r>
            <a:endParaRPr b="0" lang="en-AU" sz="4400" spc="-1" strike="noStrike">
              <a:latin typeface="Arial"/>
            </a:endParaRPr>
          </a:p>
        </p:txBody>
      </p:sp>
      <p:sp>
        <p:nvSpPr>
          <p:cNvPr id="57" name="TextShape 2"/>
          <p:cNvSpPr/>
          <p:nvPr/>
        </p:nvSpPr>
        <p:spPr>
          <a:xfrm>
            <a:off x="457200" y="1600200"/>
            <a:ext cx="8228880" cy="4525200"/>
          </a:xfrm>
          <a:prstGeom prst="rect">
            <a:avLst/>
          </a:prstGeom>
          <a:noFill/>
          <a:ln w="0">
            <a:noFill/>
          </a:ln>
        </p:spPr>
        <p:style>
          <a:lnRef idx="0"/>
          <a:fillRef idx="0"/>
          <a:effectRef idx="0"/>
          <a:fontRef idx="minor"/>
        </p:style>
        <p:txBody>
          <a:bodyPr lIns="90000" rIns="90000" tIns="45000" bIns="45000" anchor="t">
            <a:noAutofit/>
          </a:bodyPr>
          <a:p>
            <a:pPr marL="342720" indent="-342720">
              <a:lnSpc>
                <a:spcPct val="100000"/>
              </a:lnSpc>
              <a:buClr>
                <a:srgbClr val="000000"/>
              </a:buClr>
              <a:buFont typeface="Arial"/>
              <a:buChar char="•"/>
            </a:pPr>
            <a:r>
              <a:rPr b="0" lang="en-AU" sz="3200" spc="-1" strike="noStrike">
                <a:solidFill>
                  <a:srgbClr val="000000"/>
                </a:solidFill>
                <a:latin typeface="Calibri"/>
                <a:ea typeface="DejaVu Sans"/>
              </a:rPr>
              <a:t>No duplicate rows (records).  Each row must be unique in some way.</a:t>
            </a:r>
            <a:endParaRPr b="0" lang="en-AU" sz="3200" spc="-1" strike="noStrike">
              <a:latin typeface="Arial"/>
            </a:endParaRPr>
          </a:p>
          <a:p>
            <a:pPr marL="342720" indent="-342720">
              <a:lnSpc>
                <a:spcPct val="100000"/>
              </a:lnSpc>
              <a:buClr>
                <a:srgbClr val="000000"/>
              </a:buClr>
              <a:buFont typeface="Arial"/>
              <a:buChar char="•"/>
            </a:pPr>
            <a:r>
              <a:rPr b="0" lang="en-AU" sz="3200" spc="-1" strike="noStrike">
                <a:solidFill>
                  <a:srgbClr val="000000"/>
                </a:solidFill>
                <a:latin typeface="Calibri"/>
                <a:ea typeface="DejaVu Sans"/>
              </a:rPr>
              <a:t>Each field entry can only contain </a:t>
            </a:r>
            <a:r>
              <a:rPr b="1" lang="en-AU" sz="3200" spc="-1" strike="noStrike">
                <a:solidFill>
                  <a:srgbClr val="000000"/>
                </a:solidFill>
                <a:latin typeface="Calibri"/>
                <a:ea typeface="DejaVu Sans"/>
              </a:rPr>
              <a:t>one</a:t>
            </a:r>
            <a:r>
              <a:rPr b="0" lang="en-AU" sz="3200" spc="-1" strike="noStrike">
                <a:solidFill>
                  <a:srgbClr val="000000"/>
                </a:solidFill>
                <a:latin typeface="Calibri"/>
                <a:ea typeface="DejaVu Sans"/>
              </a:rPr>
              <a:t> piece of data.</a:t>
            </a:r>
            <a:endParaRPr b="0" lang="en-AU" sz="3200" spc="-1" strike="noStrike">
              <a:latin typeface="Arial"/>
            </a:endParaRPr>
          </a:p>
          <a:p>
            <a:pPr marL="342720" indent="-342720">
              <a:lnSpc>
                <a:spcPct val="100000"/>
              </a:lnSpc>
              <a:buClr>
                <a:srgbClr val="000000"/>
              </a:buClr>
              <a:buFont typeface="Arial"/>
              <a:buChar char="•"/>
            </a:pPr>
            <a:r>
              <a:rPr b="0" lang="en-AU" sz="3200" spc="-1" strike="noStrike">
                <a:solidFill>
                  <a:srgbClr val="000000"/>
                </a:solidFill>
                <a:latin typeface="Calibri"/>
                <a:ea typeface="DejaVu Sans"/>
              </a:rPr>
              <a:t>E.g. A name field containing “Fred Smith” has surname and first name, violating 1NF.</a:t>
            </a:r>
            <a:endParaRPr b="0" lang="en-AU" sz="3200" spc="-1" strike="noStrike">
              <a:latin typeface="Arial"/>
            </a:endParaRPr>
          </a:p>
          <a:p>
            <a:pPr marL="342720" indent="-342720">
              <a:lnSpc>
                <a:spcPct val="100000"/>
              </a:lnSpc>
              <a:tabLst>
                <a:tab algn="l" pos="0"/>
              </a:tabLst>
            </a:pPr>
            <a:endParaRPr b="0" lang="en-AU"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283</TotalTime>
  <Application>LibreOffice/7.2.2.2$Windows_X86_64 LibreOffice_project/02b2acce88a210515b4a5bb2e46cbfb63fe97d56</Application>
  <AppVersion>15.0000</AppVersion>
  <Words>1823</Words>
  <Paragraphs>349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2017-02-24T12:04:00Z</dcterms:created>
  <dc:creator>admin</dc:creator>
  <dc:description/>
  <dc:language>en-AU</dc:language>
  <cp:lastModifiedBy>Mark Kelly</cp:lastModifiedBy>
  <dcterms:modified xsi:type="dcterms:W3CDTF">2022-01-21T13:43:06Z</dcterms:modified>
  <cp:revision>35</cp:revision>
  <dc:subject/>
  <dc:title>IT Applications Theory Slideshows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51</vt:i4>
  </property>
</Properties>
</file>