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919116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240" y="82404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Bauhaus 93"/>
              </a:rPr>
              <a:t>Applied Computing Slideshows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Bauhaus 93"/>
              </a:rPr>
              <a:t>by Mark Kelly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Bauhaus 93"/>
              </a:rPr>
              <a:t>vcedata.com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Bauhaus 93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 rot="600000">
            <a:off x="612000" y="2398320"/>
            <a:ext cx="7772040" cy="32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9600" spc="-1" strike="noStrike">
                <a:solidFill>
                  <a:srgbClr val="663399"/>
                </a:solidFill>
                <a:latin typeface="Edwardian Script ITC"/>
                <a:ea typeface="DejaVu Sans"/>
              </a:rPr>
              <a:t>Design</a:t>
            </a:r>
            <a:endParaRPr b="0" lang="en-AU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9600" spc="-1" strike="noStrike">
                <a:solidFill>
                  <a:srgbClr val="663399"/>
                </a:solidFill>
                <a:latin typeface="Edwardian Script ITC"/>
                <a:ea typeface="DejaVu Sans"/>
              </a:rPr>
              <a:t>Elements</a:t>
            </a:r>
            <a:endParaRPr b="0" lang="en-AU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Consistency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Imagine what would happen if road signs or traffic lights were different in every state of Australia.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if car makers put brake, clutch and accelerator pedals in any old order?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4238640" y="4686480"/>
            <a:ext cx="4905000" cy="21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Consistency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if every computer program had different menu positions, or didn’t stick to conventions like Ctrl+C to copy?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Imagine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of those things used to happen until everyone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demanded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consistency and standards!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2428920" y="3357720"/>
            <a:ext cx="3809520" cy="28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Colour and contrast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57200" y="1600200"/>
            <a:ext cx="822924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difference between a background colour and a foreground (text) colour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4" name="Content Placeholder 2"/>
          <p:cNvSpPr/>
          <p:nvPr/>
        </p:nvSpPr>
        <p:spPr>
          <a:xfrm>
            <a:off x="571680" y="3000240"/>
            <a:ext cx="47858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376092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376092"/>
                </a:solidFill>
                <a:latin typeface="Calibri"/>
                <a:ea typeface="DejaVu Sans"/>
              </a:rPr>
              <a:t>Poor contrast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571680" y="5500800"/>
            <a:ext cx="47858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Maximum contrast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6" name="Content Placeholder 2"/>
          <p:cNvSpPr/>
          <p:nvPr/>
        </p:nvSpPr>
        <p:spPr>
          <a:xfrm>
            <a:off x="571680" y="3929040"/>
            <a:ext cx="47858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Reasonable contrast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7" name="Rectangle 6"/>
          <p:cNvSpPr/>
          <p:nvPr/>
        </p:nvSpPr>
        <p:spPr>
          <a:xfrm>
            <a:off x="571680" y="4929120"/>
            <a:ext cx="332352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Good contrast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Which may help explain this familiar universal colour scheme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500040" y="2071800"/>
            <a:ext cx="2857320" cy="338076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3" descr=""/>
          <p:cNvPicPr/>
          <p:nvPr/>
        </p:nvPicPr>
        <p:blipFill>
          <a:blip r:embed="rId2"/>
          <a:stretch/>
        </p:blipFill>
        <p:spPr>
          <a:xfrm>
            <a:off x="4786200" y="1571760"/>
            <a:ext cx="3333600" cy="24951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3"/>
          <a:stretch/>
        </p:blipFill>
        <p:spPr>
          <a:xfrm>
            <a:off x="3643200" y="3857760"/>
            <a:ext cx="4286160" cy="284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1455840" y="1600200"/>
            <a:ext cx="6231960" cy="452556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5840" y="31428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 careful with background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Title 1"/>
          <p:cNvSpPr/>
          <p:nvPr/>
        </p:nvSpPr>
        <p:spPr>
          <a:xfrm>
            <a:off x="357120" y="35712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Be careful with background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5" name="Title 1"/>
          <p:cNvSpPr/>
          <p:nvPr/>
        </p:nvSpPr>
        <p:spPr>
          <a:xfrm>
            <a:off x="357120" y="21430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bfbfbf"/>
                </a:solidFill>
                <a:latin typeface="Calibri"/>
                <a:ea typeface="DejaVu Sans"/>
              </a:rPr>
              <a:t>Be careful with background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Title 1"/>
          <p:cNvSpPr/>
          <p:nvPr/>
        </p:nvSpPr>
        <p:spPr>
          <a:xfrm>
            <a:off x="285840" y="4000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fac090"/>
                </a:solidFill>
                <a:latin typeface="Calibri"/>
                <a:ea typeface="DejaVu Sans"/>
              </a:rPr>
              <a:t>Be careful with background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Title 1"/>
          <p:cNvSpPr/>
          <p:nvPr/>
        </p:nvSpPr>
        <p:spPr>
          <a:xfrm>
            <a:off x="285840" y="5857920"/>
            <a:ext cx="871488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They’re bound to obscure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text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1455840" y="1600200"/>
            <a:ext cx="6231960" cy="452556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5840" y="2285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 careful with background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Title 1"/>
          <p:cNvSpPr/>
          <p:nvPr/>
        </p:nvSpPr>
        <p:spPr>
          <a:xfrm>
            <a:off x="285840" y="7858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Tip – duplicate the text, change its colour and set it behind as a shadow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1" name="Title 1"/>
          <p:cNvSpPr/>
          <p:nvPr/>
        </p:nvSpPr>
        <p:spPr>
          <a:xfrm>
            <a:off x="258840" y="227484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bfbfbf"/>
                </a:solidFill>
                <a:latin typeface="Calibri"/>
                <a:ea typeface="DejaVu Sans"/>
              </a:rPr>
              <a:t>Be careful with background images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Title 1"/>
          <p:cNvSpPr/>
          <p:nvPr/>
        </p:nvSpPr>
        <p:spPr>
          <a:xfrm>
            <a:off x="246240" y="501012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d9d9d9"/>
                </a:solidFill>
                <a:latin typeface="Calibri"/>
                <a:ea typeface="DejaVu Sans"/>
              </a:rPr>
              <a:t>Either the text or the shadow will be visible at any position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3" name="Title 1"/>
          <p:cNvSpPr/>
          <p:nvPr/>
        </p:nvSpPr>
        <p:spPr>
          <a:xfrm>
            <a:off x="214200" y="500076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Either the text or the shadow will be visible at any position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Usability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2920" y="999720"/>
            <a:ext cx="8229240" cy="48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Usability = Is the software product easy to use?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the most commonly-used features more easy to get to than rarely-used features?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not buried deeply in menus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shortcut keys are available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it easy to see what controls will do?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labels unambiguous?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help available e.g. F1, tooltips, online help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6095880" y="2800440"/>
            <a:ext cx="3047760" cy="405720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Usability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57200" y="1285560"/>
            <a:ext cx="8229240" cy="48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links work as expected?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multimedia (pictures, sounds, video) appear properly?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buttons, menus etc all work?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dangerous actions made hard to do accidentally?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Benefits of good usability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200" y="1285920"/>
            <a:ext cx="8229240" cy="51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Saves money and time for users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Fewer people calling help hotline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Less training and documentation needed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Satisfied customers will come back and recommend services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pleasant experience encourages people to use the product fully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Good reputation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Fewer complaints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571680" y="1428840"/>
            <a:ext cx="8229240" cy="55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Factors that contribute to the appearance and functionality of an information product: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proportion (visual hierarchy),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orientation (direction/aspect),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clarity and consistency,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colour and contrast,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usability and accessibility,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appropriateness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relevance.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42" name="TextBox 3" descr=""/>
          <p:cNvPicPr/>
          <p:nvPr/>
        </p:nvPicPr>
        <p:blipFill>
          <a:blip r:embed="rId1"/>
          <a:stretch/>
        </p:blipFill>
        <p:spPr>
          <a:xfrm>
            <a:off x="542880" y="311040"/>
            <a:ext cx="7179840" cy="82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5857920" y="3324240"/>
            <a:ext cx="3095280" cy="35334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Accessibility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14200" y="1285560"/>
            <a:ext cx="8229240" cy="48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Accessibility = ease of use by people with special needs or disabilities.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Vision impaired = use good text size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Colour blind = avoid red/green mix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Poor muscle control = no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tiny controls,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provide keyboard equivalent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-1928880" y="-2145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Appropriateness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-360" y="689040"/>
            <a:ext cx="690048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Contents of websites, slideshows, animations, spreadsheets, databases etc must be suitable for the intended audience.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Avoid politics, sex, religion – guaranteed to offend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someone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 rude words – even ones you consider to be minor.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Content should be age-appropriate.  E.g. no gory pictures for a toddlers’ road safety page. 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6305400" y="3524400"/>
            <a:ext cx="2838240" cy="33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Relevance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Only discuss matters that people should be reasonably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expecting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be discussed in a presentation.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stray off-topic – e.g. a discussion of the causes of World War 2 ends up discussing your great-grandmother.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Even some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relevant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details may need to be left out if time or space is limited.  Stick to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most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relevant and important information.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This slide is irrelevant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2895480" y="1785960"/>
            <a:ext cx="3352680" cy="41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457200" y="1599840"/>
            <a:ext cx="822924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2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274320"/>
            <a:ext cx="91436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4800" spc="-1" strike="noStrike">
                <a:solidFill>
                  <a:srgbClr val="558ed5"/>
                </a:solidFill>
                <a:latin typeface="Abbess"/>
              </a:rPr>
              <a:t>Proportion (visual hierarchy)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356840"/>
            <a:ext cx="8229240" cy="47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To visually show the relative importance of different parts of an information product, make some things bigger than others.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Headings are big, bold, coloured or in a different typeface.</a:t>
            </a:r>
            <a:endParaRPr b="0" lang="en-AU" sz="4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Subheadings are less big.</a:t>
            </a:r>
            <a:endParaRPr b="0" lang="en-AU" sz="3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Body text is least big.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Orientation (direction/aspect)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28760" y="1143000"/>
            <a:ext cx="857196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Objects can be laid out vertically, horizontally, diagonally. 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Columns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have a vertical orientation.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47" name="Picture 3" descr=""/>
          <p:cNvPicPr/>
          <p:nvPr/>
        </p:nvPicPr>
        <p:blipFill>
          <a:blip r:embed="rId1"/>
          <a:stretch/>
        </p:blipFill>
        <p:spPr>
          <a:xfrm>
            <a:off x="3429000" y="4000680"/>
            <a:ext cx="2428560" cy="2174400"/>
          </a:xfrm>
          <a:prstGeom prst="rect">
            <a:avLst/>
          </a:prstGeom>
          <a:ln w="0">
            <a:noFill/>
          </a:ln>
        </p:spPr>
      </p:pic>
      <p:pic>
        <p:nvPicPr>
          <p:cNvPr id="48" name="Rectangle 5" descr=""/>
          <p:cNvPicPr/>
          <p:nvPr/>
        </p:nvPicPr>
        <p:blipFill>
          <a:blip r:embed="rId2"/>
          <a:stretch/>
        </p:blipFill>
        <p:spPr>
          <a:xfrm>
            <a:off x="2206800" y="3780000"/>
            <a:ext cx="639360" cy="2511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6"/>
          <p:cNvSpPr/>
          <p:nvPr/>
        </p:nvSpPr>
        <p:spPr>
          <a:xfrm>
            <a:off x="3857760" y="3405240"/>
            <a:ext cx="40716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953735"/>
                </a:solidFill>
                <a:latin typeface="Arial"/>
                <a:ea typeface="DejaVu Sans"/>
              </a:rPr>
              <a:t>H  o  r  i  z  o  n  t  a  l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50" name="Straight Arrow Connector 8"/>
          <p:cNvSpPr/>
          <p:nvPr/>
        </p:nvSpPr>
        <p:spPr>
          <a:xfrm flipH="1">
            <a:off x="3070800" y="3500280"/>
            <a:ext cx="1800" cy="29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0480">
            <a:solidFill>
              <a:srgbClr val="984807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Straight Arrow Connector 9"/>
          <p:cNvSpPr/>
          <p:nvPr/>
        </p:nvSpPr>
        <p:spPr>
          <a:xfrm>
            <a:off x="3428640" y="3429000"/>
            <a:ext cx="43581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0480">
            <a:solidFill>
              <a:srgbClr val="984807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Clarity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Clarity = being clear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text has clarity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Blackadder ITC"/>
                <a:ea typeface="Times New Roman"/>
              </a:rPr>
              <a:t>This text has less clarity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a6a6a6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a6a6a6"/>
                </a:solidFill>
                <a:latin typeface="Bickham Script Pro Regular"/>
                <a:ea typeface="Times New Roman"/>
              </a:rPr>
              <a:t>This text has hardly any clarity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 a simple </a:t>
            </a:r>
            <a:r>
              <a:rPr b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serif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typeface for body text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Times New Roman"/>
              </a:rPr>
              <a:t>Maybe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Times New Roman"/>
              </a:rPr>
              <a:t>simple sans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Times New Roman"/>
              </a:rPr>
              <a:t>serif typeface for headings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Times New Roman"/>
              </a:rPr>
              <a:t>Make text size easy enough to read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a serif?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56840" y="1600200"/>
            <a:ext cx="2685600" cy="34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5975"/>
              </a:spcBef>
              <a:tabLst>
                <a:tab algn="l" pos="0"/>
              </a:tabLst>
            </a:pPr>
            <a:r>
              <a:rPr b="0" lang="en-AU" sz="23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endParaRPr b="0" lang="en-AU" sz="23900" spc="-1" strike="noStrike">
              <a:latin typeface="Arial"/>
            </a:endParaRPr>
          </a:p>
        </p:txBody>
      </p:sp>
      <p:sp>
        <p:nvSpPr>
          <p:cNvPr id="56" name="Oval 3"/>
          <p:cNvSpPr/>
          <p:nvPr/>
        </p:nvSpPr>
        <p:spPr>
          <a:xfrm>
            <a:off x="1643040" y="2357280"/>
            <a:ext cx="785520" cy="785520"/>
          </a:xfrm>
          <a:prstGeom prst="ellipse">
            <a:avLst/>
          </a:prstGeom>
          <a:solidFill>
            <a:srgbClr val="4f81bd">
              <a:alpha val="2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Oval 4"/>
          <p:cNvSpPr/>
          <p:nvPr/>
        </p:nvSpPr>
        <p:spPr>
          <a:xfrm>
            <a:off x="285840" y="2286000"/>
            <a:ext cx="785520" cy="785520"/>
          </a:xfrm>
          <a:prstGeom prst="ellipse">
            <a:avLst/>
          </a:prstGeom>
          <a:solidFill>
            <a:srgbClr val="4f81bd">
              <a:alpha val="2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Oval 5"/>
          <p:cNvSpPr/>
          <p:nvPr/>
        </p:nvSpPr>
        <p:spPr>
          <a:xfrm>
            <a:off x="428760" y="4143240"/>
            <a:ext cx="785160" cy="785520"/>
          </a:xfrm>
          <a:prstGeom prst="ellipse">
            <a:avLst/>
          </a:prstGeom>
          <a:solidFill>
            <a:srgbClr val="4f81bd">
              <a:alpha val="2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Oval 6"/>
          <p:cNvSpPr/>
          <p:nvPr/>
        </p:nvSpPr>
        <p:spPr>
          <a:xfrm>
            <a:off x="1857240" y="4000680"/>
            <a:ext cx="785520" cy="785160"/>
          </a:xfrm>
          <a:prstGeom prst="ellipse">
            <a:avLst/>
          </a:prstGeom>
          <a:solidFill>
            <a:srgbClr val="4f81bd">
              <a:alpha val="2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Oval 7"/>
          <p:cNvSpPr/>
          <p:nvPr/>
        </p:nvSpPr>
        <p:spPr>
          <a:xfrm>
            <a:off x="1500120" y="3143160"/>
            <a:ext cx="785520" cy="785520"/>
          </a:xfrm>
          <a:prstGeom prst="ellipse">
            <a:avLst/>
          </a:prstGeom>
          <a:solidFill>
            <a:srgbClr val="4f81bd">
              <a:alpha val="2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Box 8"/>
          <p:cNvSpPr/>
          <p:nvPr/>
        </p:nvSpPr>
        <p:spPr>
          <a:xfrm>
            <a:off x="500040" y="5286240"/>
            <a:ext cx="278568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Serifs make letters more easily distinguishable when reading quickly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2" name="TextBox 9"/>
          <p:cNvSpPr/>
          <p:nvPr/>
        </p:nvSpPr>
        <p:spPr>
          <a:xfrm>
            <a:off x="71280" y="1357200"/>
            <a:ext cx="321444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Times New Roman 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(a serif typeface)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63" name="TextBox 10"/>
          <p:cNvSpPr/>
          <p:nvPr/>
        </p:nvSpPr>
        <p:spPr>
          <a:xfrm>
            <a:off x="4071960" y="1384200"/>
            <a:ext cx="39999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Arial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(a sans serif typeface)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64" name="TextBox 12"/>
          <p:cNvSpPr/>
          <p:nvPr/>
        </p:nvSpPr>
        <p:spPr>
          <a:xfrm>
            <a:off x="4572000" y="1928880"/>
            <a:ext cx="3214440" cy="615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99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AU" sz="19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9900" spc="-1" strike="noStrike">
              <a:latin typeface="Arial"/>
            </a:endParaRPr>
          </a:p>
        </p:txBody>
      </p:sp>
      <p:sp>
        <p:nvSpPr>
          <p:cNvPr id="65" name="TextBox 13"/>
          <p:cNvSpPr/>
          <p:nvPr/>
        </p:nvSpPr>
        <p:spPr>
          <a:xfrm>
            <a:off x="4500720" y="5362560"/>
            <a:ext cx="278568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Sans’ is French for ‘without.  ‘Sans serif’ = ‘without serif’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 Quick Clarity Test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57200" y="1599840"/>
            <a:ext cx="822924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is this word?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857160" y="2357280"/>
            <a:ext cx="7500600" cy="31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9900" spc="-1" strike="noStrike">
                <a:solidFill>
                  <a:srgbClr val="000000"/>
                </a:solidFill>
                <a:latin typeface="Arial"/>
                <a:ea typeface="DejaVu Sans"/>
              </a:rPr>
              <a:t>Ill</a:t>
            </a:r>
            <a:endParaRPr b="0" lang="en-AU" sz="19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 Quick Clarity Test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57200" y="1599840"/>
            <a:ext cx="822924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Easier to read with a serif typeface?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857160" y="2357280"/>
            <a:ext cx="7500600" cy="312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9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Ill</a:t>
            </a:r>
            <a:endParaRPr b="0" lang="en-AU" sz="19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Consistency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Consistent = not changing frequently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Consistent use of icons, colours, typefaces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Consistent positioning of navbars, menus 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Being consistent is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‘unimaginative’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Inconsistency makes life hard for readers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Showing off a hundred typefaces/icons won’t impress anybody!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2022-01-22T12:23:28Z</dcterms:modified>
  <cp:revision>27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