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3124080" y="6356520"/>
            <a:ext cx="2895480" cy="36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71280" y="0"/>
            <a:ext cx="9001080" cy="6838560"/>
          </a:xfrm>
          <a:prstGeom prst="rect">
            <a:avLst/>
          </a:prstGeom>
          <a:ln w="0">
            <a:noFill/>
          </a:ln>
        </p:spPr>
      </p:pic>
      <p:sp>
        <p:nvSpPr>
          <p:cNvPr id="40" name=""/>
          <p:cNvSpPr/>
          <p:nvPr/>
        </p:nvSpPr>
        <p:spPr>
          <a:xfrm>
            <a:off x="874800" y="366840"/>
            <a:ext cx="7772040" cy="650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i="1" lang="en-AU" sz="3300" spc="-1" strike="noStrike">
                <a:solidFill>
                  <a:srgbClr val="f2f2f2"/>
                </a:solidFill>
                <a:latin typeface="Arial"/>
                <a:ea typeface="DejaVu Sans"/>
              </a:rPr>
              <a:t>IT Applications Theory Slideshows</a:t>
            </a:r>
            <a:endParaRPr b="0" lang="en-AU" sz="33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endParaRPr b="0" lang="en-AU" sz="33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endParaRPr b="0" lang="en-AU" sz="33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i="1" lang="en-AU" sz="6000" spc="-1" strike="noStrike">
                <a:solidFill>
                  <a:srgbClr val="f2f2f2"/>
                </a:solidFill>
                <a:latin typeface="Calibri"/>
                <a:ea typeface="DejaVu Sans"/>
              </a:rPr>
              <a:t>Data Flow Diagrams (DFD) </a:t>
            </a:r>
            <a:endParaRPr b="0" lang="en-AU" sz="6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i="1" lang="en-AU" sz="6000" spc="-1" strike="noStrike">
                <a:solidFill>
                  <a:srgbClr val="f2f2f2"/>
                </a:solidFill>
                <a:latin typeface="Calibri"/>
                <a:ea typeface="DejaVu Sans"/>
              </a:rPr>
              <a:t>&amp; Context diagrams</a:t>
            </a:r>
            <a:endParaRPr b="0" lang="en-AU" sz="6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endParaRPr b="0" lang="en-AU" sz="6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endParaRPr b="0" lang="en-AU" sz="6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2400" spc="-1" strike="noStrike">
                <a:solidFill>
                  <a:srgbClr val="f2f2f2"/>
                </a:solidFill>
                <a:latin typeface="Arial"/>
                <a:ea typeface="DejaVu Sans"/>
              </a:rPr>
              <a:t>By Mark Kelly</a:t>
            </a:r>
            <a:endParaRPr b="0" lang="en-AU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2400" spc="-1" strike="noStrike">
                <a:solidFill>
                  <a:srgbClr val="f2f2f2"/>
                </a:solidFill>
                <a:latin typeface="Arial"/>
                <a:ea typeface="DejaVu Sans"/>
              </a:rPr>
              <a:t>McKinnon Secondary College</a:t>
            </a:r>
            <a:endParaRPr b="0" lang="en-AU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2400" spc="-1" strike="noStrike">
                <a:solidFill>
                  <a:srgbClr val="f2f2f2"/>
                </a:solidFill>
                <a:latin typeface="Arial"/>
                <a:ea typeface="DejaVu Sans"/>
              </a:rPr>
              <a:t>Vceit.com</a:t>
            </a:r>
            <a:endParaRPr b="0" lang="en-AU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endParaRPr b="0" lang="en-AU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endParaRPr b="0" lang="en-AU" sz="2400" spc="-1" strike="noStrike"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857160" y="357120"/>
            <a:ext cx="7772040" cy="650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i="1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Applied Computing Slideshows</a:t>
            </a:r>
            <a:endParaRPr b="0" lang="en-AU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i="1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by Mark Kelly</a:t>
            </a:r>
            <a:endParaRPr b="0" lang="en-AU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i="1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vcedata.com</a:t>
            </a:r>
            <a:endParaRPr b="0" lang="en-AU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i="1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mark@vcedata.com</a:t>
            </a:r>
            <a:endParaRPr b="0" lang="en-AU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endParaRPr b="0" lang="en-AU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endParaRPr b="0" lang="en-AU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i="1" lang="en-AU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Data Flow Diagrams </a:t>
            </a:r>
            <a:endParaRPr b="0" lang="en-AU" sz="6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i="1" lang="en-AU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&amp; </a:t>
            </a:r>
            <a:endParaRPr b="0" lang="en-AU" sz="6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i="1" lang="en-AU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Context diagrams</a:t>
            </a:r>
            <a:endParaRPr b="0" lang="en-AU" sz="6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endParaRPr b="0" lang="en-AU" sz="6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endParaRPr b="0" lang="en-AU" sz="6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endParaRPr b="0" lang="en-AU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/>
          <p:nvPr/>
        </p:nvSpPr>
        <p:spPr>
          <a:xfrm>
            <a:off x="457200" y="1000080"/>
            <a:ext cx="8229240" cy="478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213"/>
              </a:spcBef>
              <a:spcAft>
                <a:spcPts val="11"/>
              </a:spcAft>
              <a:tabLst>
                <a:tab algn="l" pos="0"/>
              </a:tabLst>
            </a:pPr>
            <a:r>
              <a:rPr b="1" lang="en-AU" sz="4800" spc="-1" strike="noStrike">
                <a:solidFill>
                  <a:srgbClr val="000000"/>
                </a:solidFill>
                <a:latin typeface="Calibri"/>
                <a:ea typeface="Microsoft YaHei"/>
              </a:rPr>
              <a:t>External Entities:</a:t>
            </a:r>
            <a:endParaRPr b="0" lang="en-AU" sz="4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–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Can represent another system or subsystem within the same organisation.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–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Must receive data from or send data to the system being described.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–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Are placed on the edges of the DFD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7200" spc="-1" strike="noStrike">
                <a:solidFill>
                  <a:srgbClr val="000000"/>
                </a:solidFill>
                <a:latin typeface="Calibri"/>
                <a:ea typeface="Microsoft YaHei"/>
              </a:rPr>
              <a:t>External entities</a:t>
            </a:r>
            <a:endParaRPr b="0" lang="en-AU" sz="72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2190600" y="2201760"/>
            <a:ext cx="4762440" cy="3323880"/>
          </a:xfrm>
          <a:prstGeom prst="rect">
            <a:avLst/>
          </a:prstGeom>
          <a:ln w="0">
            <a:noFill/>
          </a:ln>
        </p:spPr>
      </p:pic>
      <p:sp>
        <p:nvSpPr>
          <p:cNvPr id="81" name=""/>
          <p:cNvSpPr/>
          <p:nvPr/>
        </p:nvSpPr>
        <p:spPr>
          <a:xfrm flipH="1">
            <a:off x="2855160" y="1285560"/>
            <a:ext cx="2160" cy="143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"/>
          <p:cNvSpPr/>
          <p:nvPr/>
        </p:nvSpPr>
        <p:spPr>
          <a:xfrm flipH="1">
            <a:off x="6213960" y="1285920"/>
            <a:ext cx="1800" cy="335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/>
          <p:nvPr/>
        </p:nvSpPr>
        <p:spPr>
          <a:xfrm flipV="1">
            <a:off x="2071440" y="5356800"/>
            <a:ext cx="1214640" cy="50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"/>
          <p:cNvSpPr/>
          <p:nvPr/>
        </p:nvSpPr>
        <p:spPr>
          <a:xfrm>
            <a:off x="142920" y="5572080"/>
            <a:ext cx="2142720" cy="52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system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428760" y="712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External Entities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457200" y="1214280"/>
            <a:ext cx="8229240" cy="491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lvl="1" marL="343080" indent="-343080">
              <a:lnSpc>
                <a:spcPct val="100000"/>
              </a:lnSpc>
              <a:spcBef>
                <a:spcPts val="913"/>
              </a:spcBef>
              <a:spcAft>
                <a:spcPts val="11"/>
              </a:spcAft>
              <a:buClr>
                <a:srgbClr val="ff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1" lang="en-AU" sz="3600" spc="-1" strike="noStrike">
                <a:solidFill>
                  <a:srgbClr val="ff0000"/>
                </a:solidFill>
                <a:latin typeface="Calibri"/>
                <a:ea typeface="Microsoft YaHei"/>
              </a:rPr>
              <a:t>Rule 1: In a DFD do not show direct data flow from one external entity to another.</a:t>
            </a:r>
            <a:endParaRPr b="0" lang="en-AU" sz="3600" spc="-1" strike="noStrike">
              <a:latin typeface="Arial"/>
            </a:endParaRPr>
          </a:p>
          <a:p>
            <a:pPr lvl="1" marL="343080" indent="-343080">
              <a:lnSpc>
                <a:spcPct val="100000"/>
              </a:lnSpc>
              <a:spcBef>
                <a:spcPts val="913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Microsoft YaHei"/>
              </a:rPr>
              <a:t>They are irrelevant to the system being described because they are </a:t>
            </a:r>
            <a:r>
              <a:rPr b="1" lang="en-AU" sz="3600" spc="-1" strike="noStrike">
                <a:solidFill>
                  <a:srgbClr val="000000"/>
                </a:solidFill>
                <a:latin typeface="Calibri"/>
                <a:ea typeface="Microsoft YaHei"/>
              </a:rPr>
              <a:t>external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Microsoft YaHei"/>
              </a:rPr>
              <a:t>.</a:t>
            </a:r>
            <a:endParaRPr b="0" lang="en-AU" sz="3600" spc="-1" strike="noStrike">
              <a:latin typeface="Arial"/>
            </a:endParaRPr>
          </a:p>
          <a:p>
            <a:pPr lvl="1" marL="343080" indent="-343080">
              <a:lnSpc>
                <a:spcPct val="100000"/>
              </a:lnSpc>
              <a:spcBef>
                <a:spcPts val="913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Microsoft YaHei"/>
              </a:rPr>
              <a:t>Like how a conversation between two people you don’t know is irrelevant to </a:t>
            </a:r>
            <a:r>
              <a:rPr b="1" lang="en-AU" sz="3600" spc="-1" strike="noStrike">
                <a:solidFill>
                  <a:srgbClr val="000000"/>
                </a:solidFill>
                <a:latin typeface="Calibri"/>
                <a:ea typeface="Microsoft YaHei"/>
              </a:rPr>
              <a:t>you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Microsoft YaHei"/>
              </a:rPr>
              <a:t>.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13"/>
              </a:spcBef>
              <a:spcAft>
                <a:spcPts val="11"/>
              </a:spcAft>
              <a:tabLst>
                <a:tab algn="l" pos="0"/>
              </a:tabLst>
            </a:pPr>
            <a:endParaRPr b="0" lang="en-A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457200" y="274680"/>
            <a:ext cx="8229240" cy="522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3800" spc="-1" strike="noStrike">
                <a:solidFill>
                  <a:srgbClr val="000000"/>
                </a:solidFill>
                <a:latin typeface="Calibri"/>
                <a:ea typeface="Microsoft YaHei"/>
              </a:rPr>
              <a:t>DATA</a:t>
            </a:r>
            <a:br/>
            <a:r>
              <a:rPr b="0" lang="en-AU" sz="13800" spc="-1" strike="noStrike">
                <a:solidFill>
                  <a:srgbClr val="000000"/>
                </a:solidFill>
                <a:latin typeface="Calibri"/>
                <a:ea typeface="Microsoft YaHei"/>
              </a:rPr>
              <a:t>FLOWS</a:t>
            </a:r>
            <a:endParaRPr b="0" lang="en-AU" sz="1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500040" y="500040"/>
            <a:ext cx="8229240" cy="491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111"/>
              </a:spcBef>
              <a:spcAft>
                <a:spcPts val="11"/>
              </a:spcAft>
              <a:tabLst>
                <a:tab algn="l" pos="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Data Flows:</a:t>
            </a:r>
            <a:endParaRPr b="0" lang="en-AU" sz="4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ff0000"/>
              </a:buClr>
              <a:buFont typeface="Arial"/>
              <a:buChar char="•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ff0000"/>
                </a:solidFill>
                <a:latin typeface="Calibri"/>
                <a:ea typeface="Microsoft YaHei"/>
              </a:rPr>
              <a:t>Rule 2: Only represent </a:t>
            </a:r>
            <a:r>
              <a:rPr b="1" lang="en-AU" sz="3200" spc="-1" strike="noStrike">
                <a:solidFill>
                  <a:srgbClr val="ff0000"/>
                </a:solidFill>
                <a:latin typeface="Calibri"/>
                <a:ea typeface="Microsoft YaHei"/>
              </a:rPr>
              <a:t>data</a:t>
            </a:r>
            <a:r>
              <a:rPr b="0" lang="en-AU" sz="3200" spc="-1" strike="noStrike">
                <a:solidFill>
                  <a:srgbClr val="ff0000"/>
                </a:solidFill>
                <a:latin typeface="Calibri"/>
                <a:ea typeface="Microsoft YaHei"/>
              </a:rPr>
              <a:t>, not material goods like books, goods.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Shown as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arrows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 with labels.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Must be named.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ff0000"/>
              </a:buClr>
              <a:buFont typeface="Arial"/>
              <a:buChar char="•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ff0000"/>
                </a:solidFill>
                <a:latin typeface="Calibri"/>
                <a:ea typeface="Microsoft YaHei"/>
              </a:rPr>
              <a:t>Rule 3: Only include one type of data per arrow. E.g. “Orders”, “Customer Data”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Do not use arrows with heads on each end.  Identify each flow separately.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"/>
          <p:cNvSpPr/>
          <p:nvPr/>
        </p:nvSpPr>
        <p:spPr>
          <a:xfrm>
            <a:off x="500040" y="500040"/>
            <a:ext cx="8229240" cy="307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111"/>
              </a:spcBef>
              <a:spcAft>
                <a:spcPts val="11"/>
              </a:spcAft>
              <a:tabLst>
                <a:tab algn="l" pos="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Data Flows:</a:t>
            </a:r>
            <a:endParaRPr b="0" lang="en-AU" sz="4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A fork in a data flow means that the same data goes to two destinations.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The same data coming from several locations can also be joined.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3643200" y="4071960"/>
            <a:ext cx="1285560" cy="1285560"/>
          </a:xfrm>
          <a:prstGeom prst="ellipse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"/>
          <p:cNvSpPr/>
          <p:nvPr/>
        </p:nvSpPr>
        <p:spPr>
          <a:xfrm>
            <a:off x="1643040" y="4714920"/>
            <a:ext cx="200052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"/>
          <p:cNvSpPr/>
          <p:nvPr/>
        </p:nvSpPr>
        <p:spPr>
          <a:xfrm flipV="1">
            <a:off x="4740120" y="3641760"/>
            <a:ext cx="2045160" cy="61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"/>
          <p:cNvSpPr/>
          <p:nvPr/>
        </p:nvSpPr>
        <p:spPr>
          <a:xfrm>
            <a:off x="4928760" y="4714560"/>
            <a:ext cx="1786320" cy="57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"/>
          <p:cNvSpPr/>
          <p:nvPr/>
        </p:nvSpPr>
        <p:spPr>
          <a:xfrm rot="20520000">
            <a:off x="4883040" y="3664800"/>
            <a:ext cx="164268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Valid order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3776760" y="4375080"/>
            <a:ext cx="999720" cy="64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Validate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order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 rot="1020000">
            <a:off x="5125320" y="4966560"/>
            <a:ext cx="164268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Invalid order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1960560" y="4416480"/>
            <a:ext cx="164268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New order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"/>
          <p:cNvSpPr/>
          <p:nvPr/>
        </p:nvSpPr>
        <p:spPr>
          <a:xfrm>
            <a:off x="457200" y="274680"/>
            <a:ext cx="8229240" cy="522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3800" spc="-1" strike="noStrike">
                <a:solidFill>
                  <a:srgbClr val="000000"/>
                </a:solidFill>
                <a:latin typeface="Calibri"/>
                <a:ea typeface="Microsoft YaHei"/>
              </a:rPr>
              <a:t>DATA</a:t>
            </a:r>
            <a:br/>
            <a:r>
              <a:rPr b="0" lang="en-AU" sz="13800" spc="-1" strike="noStrike">
                <a:solidFill>
                  <a:srgbClr val="000000"/>
                </a:solidFill>
                <a:latin typeface="Calibri"/>
                <a:ea typeface="Microsoft YaHei"/>
              </a:rPr>
              <a:t>STORES</a:t>
            </a:r>
            <a:endParaRPr b="0" lang="en-AU" sz="1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"/>
          <p:cNvSpPr/>
          <p:nvPr/>
        </p:nvSpPr>
        <p:spPr>
          <a:xfrm>
            <a:off x="428760" y="214200"/>
            <a:ext cx="8229240" cy="364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012"/>
              </a:spcBef>
              <a:spcAft>
                <a:spcPts val="11"/>
              </a:spcAft>
              <a:tabLst>
                <a:tab algn="l" pos="0"/>
              </a:tabLst>
            </a:pPr>
            <a:r>
              <a:rPr b="1" lang="en-AU" sz="4000" spc="-1" strike="noStrike">
                <a:solidFill>
                  <a:srgbClr val="000000"/>
                </a:solidFill>
                <a:latin typeface="Calibri"/>
                <a:ea typeface="Microsoft YaHei"/>
              </a:rPr>
              <a:t>Data Stores: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64"/>
              </a:spcBef>
              <a:spcAft>
                <a:spcPts val="11"/>
              </a:spcAft>
              <a:tabLst>
                <a:tab algn="l" pos="0"/>
              </a:tabLst>
            </a:pP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Where data is stored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They look the same whether stored electronically (e.g. Database) or manually (e.g. paper files)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Must be named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3286080" y="4500720"/>
            <a:ext cx="1285560" cy="1285200"/>
          </a:xfrm>
          <a:prstGeom prst="ellipse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/>
          <p:nvPr/>
        </p:nvSpPr>
        <p:spPr>
          <a:xfrm>
            <a:off x="1285920" y="5143680"/>
            <a:ext cx="200052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"/>
          <p:cNvSpPr/>
          <p:nvPr/>
        </p:nvSpPr>
        <p:spPr>
          <a:xfrm flipV="1">
            <a:off x="4383000" y="4070880"/>
            <a:ext cx="2046600" cy="61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"/>
          <p:cNvSpPr/>
          <p:nvPr/>
        </p:nvSpPr>
        <p:spPr>
          <a:xfrm>
            <a:off x="4571640" y="5143320"/>
            <a:ext cx="1786320" cy="57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>
            <a:off x="3419640" y="4803840"/>
            <a:ext cx="999720" cy="64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Validate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order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 rot="1020000">
            <a:off x="4768200" y="5395320"/>
            <a:ext cx="164268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Invalid order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1603440" y="4844880"/>
            <a:ext cx="164268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New order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 rot="20520000">
            <a:off x="4554360" y="4075920"/>
            <a:ext cx="16430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Valid order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6500880" y="3714840"/>
            <a:ext cx="1857240" cy="1440"/>
          </a:xfrm>
          <a:prstGeom prst="line">
            <a:avLst/>
          </a:prstGeom>
          <a:ln w="9360">
            <a:solidFill>
              <a:srgbClr val="4a7eb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"/>
          <p:cNvSpPr/>
          <p:nvPr/>
        </p:nvSpPr>
        <p:spPr>
          <a:xfrm>
            <a:off x="6500880" y="4143240"/>
            <a:ext cx="1857240" cy="1800"/>
          </a:xfrm>
          <a:prstGeom prst="line">
            <a:avLst/>
          </a:prstGeom>
          <a:ln w="9360">
            <a:solidFill>
              <a:srgbClr val="4a7eb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"/>
          <p:cNvSpPr/>
          <p:nvPr/>
        </p:nvSpPr>
        <p:spPr>
          <a:xfrm>
            <a:off x="6581880" y="3741840"/>
            <a:ext cx="164268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Orders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"/>
          <p:cNvSpPr/>
          <p:nvPr/>
        </p:nvSpPr>
        <p:spPr>
          <a:xfrm>
            <a:off x="428760" y="214200"/>
            <a:ext cx="8229240" cy="364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012"/>
              </a:spcBef>
              <a:spcAft>
                <a:spcPts val="11"/>
              </a:spcAft>
              <a:tabLst>
                <a:tab algn="l" pos="0"/>
              </a:tabLst>
            </a:pPr>
            <a:r>
              <a:rPr b="1" lang="en-AU" sz="4000" spc="-1" strike="noStrike">
                <a:solidFill>
                  <a:srgbClr val="000000"/>
                </a:solidFill>
                <a:latin typeface="Calibri"/>
                <a:ea typeface="Microsoft YaHei"/>
              </a:rPr>
              <a:t>Data Stores: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64"/>
              </a:spcBef>
              <a:spcAft>
                <a:spcPts val="11"/>
              </a:spcAft>
              <a:tabLst>
                <a:tab algn="l" pos="0"/>
              </a:tabLst>
            </a:pP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Name is usually the plural form of the data being flowed into it.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E.g. An ‘order’ is stored in a datastore called ‘orders’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Makes sense!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3286080" y="4500720"/>
            <a:ext cx="1285560" cy="1285200"/>
          </a:xfrm>
          <a:prstGeom prst="ellipse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"/>
          <p:cNvSpPr/>
          <p:nvPr/>
        </p:nvSpPr>
        <p:spPr>
          <a:xfrm>
            <a:off x="1285920" y="5143680"/>
            <a:ext cx="200052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"/>
          <p:cNvSpPr/>
          <p:nvPr/>
        </p:nvSpPr>
        <p:spPr>
          <a:xfrm flipV="1">
            <a:off x="4383000" y="4070880"/>
            <a:ext cx="2046600" cy="61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"/>
          <p:cNvSpPr/>
          <p:nvPr/>
        </p:nvSpPr>
        <p:spPr>
          <a:xfrm>
            <a:off x="4571640" y="5143320"/>
            <a:ext cx="1786320" cy="57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"/>
          <p:cNvSpPr/>
          <p:nvPr/>
        </p:nvSpPr>
        <p:spPr>
          <a:xfrm>
            <a:off x="3419640" y="4803840"/>
            <a:ext cx="999720" cy="64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Validate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order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 rot="1020000">
            <a:off x="4768200" y="5395320"/>
            <a:ext cx="164268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Invalid order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1603440" y="4844880"/>
            <a:ext cx="164268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New order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 rot="20520000">
            <a:off x="4554360" y="4075920"/>
            <a:ext cx="16430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Valid order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6500880" y="3714840"/>
            <a:ext cx="1857240" cy="1440"/>
          </a:xfrm>
          <a:prstGeom prst="line">
            <a:avLst/>
          </a:prstGeom>
          <a:ln w="9360">
            <a:solidFill>
              <a:srgbClr val="4a7eb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"/>
          <p:cNvSpPr/>
          <p:nvPr/>
        </p:nvSpPr>
        <p:spPr>
          <a:xfrm>
            <a:off x="6500880" y="4143240"/>
            <a:ext cx="1857240" cy="1800"/>
          </a:xfrm>
          <a:prstGeom prst="line">
            <a:avLst/>
          </a:prstGeom>
          <a:ln w="9360">
            <a:solidFill>
              <a:srgbClr val="4a7eb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"/>
          <p:cNvSpPr/>
          <p:nvPr/>
        </p:nvSpPr>
        <p:spPr>
          <a:xfrm>
            <a:off x="6581880" y="3741840"/>
            <a:ext cx="164268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Orders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"/>
          <p:cNvSpPr/>
          <p:nvPr/>
        </p:nvSpPr>
        <p:spPr>
          <a:xfrm>
            <a:off x="457200" y="476280"/>
            <a:ext cx="8229240" cy="480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012"/>
              </a:spcBef>
              <a:spcAft>
                <a:spcPts val="11"/>
              </a:spcAft>
              <a:tabLst>
                <a:tab algn="l" pos="0"/>
              </a:tabLst>
            </a:pPr>
            <a:r>
              <a:rPr b="1" lang="en-AU" sz="4000" spc="-1" strike="noStrike">
                <a:solidFill>
                  <a:srgbClr val="000000"/>
                </a:solidFill>
                <a:latin typeface="Calibri"/>
                <a:ea typeface="Microsoft YaHei"/>
              </a:rPr>
              <a:t>Data Stores: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64"/>
              </a:spcBef>
              <a:spcAft>
                <a:spcPts val="11"/>
              </a:spcAft>
              <a:tabLst>
                <a:tab algn="l" pos="0"/>
              </a:tabLst>
            </a:pP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Can be duplicated one or more times to avoid line crossing.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Can be shared by two or more systems.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Contents of datastore are detailed elsewhere in a data dictionary.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Sometimes show as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857160" y="5429160"/>
            <a:ext cx="3214440" cy="642600"/>
          </a:xfrm>
          <a:prstGeom prst="flowChartTerminator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store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4714920" y="5357880"/>
            <a:ext cx="3071520" cy="570960"/>
          </a:xfrm>
          <a:prstGeom prst="rect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Store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5000760" y="5357880"/>
            <a:ext cx="1440" cy="571320"/>
          </a:xfrm>
          <a:prstGeom prst="line">
            <a:avLst/>
          </a:prstGeom>
          <a:ln w="25560">
            <a:solidFill>
              <a:srgbClr val="4a7eb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/>
          <p:nvPr/>
        </p:nvSpPr>
        <p:spPr>
          <a:xfrm>
            <a:off x="4714920" y="6143760"/>
            <a:ext cx="3143160" cy="1440"/>
          </a:xfrm>
          <a:prstGeom prst="line">
            <a:avLst/>
          </a:prstGeom>
          <a:ln w="28440">
            <a:solidFill>
              <a:srgbClr val="4a7eb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/>
          <p:nvPr/>
        </p:nvSpPr>
        <p:spPr>
          <a:xfrm>
            <a:off x="4714920" y="6572160"/>
            <a:ext cx="3143160" cy="1800"/>
          </a:xfrm>
          <a:prstGeom prst="line">
            <a:avLst/>
          </a:prstGeom>
          <a:ln w="28440">
            <a:solidFill>
              <a:srgbClr val="4a7eb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"/>
          <p:cNvSpPr/>
          <p:nvPr/>
        </p:nvSpPr>
        <p:spPr>
          <a:xfrm>
            <a:off x="4714920" y="6143760"/>
            <a:ext cx="1440" cy="428400"/>
          </a:xfrm>
          <a:prstGeom prst="line">
            <a:avLst/>
          </a:prstGeom>
          <a:ln w="25560">
            <a:solidFill>
              <a:srgbClr val="4a7eb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>
            <a:off x="5705640" y="6184800"/>
            <a:ext cx="164268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store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43080" indent="-343080"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</a:tabLst>
            </a:pPr>
            <a:r>
              <a:rPr b="0" lang="en-AU" sz="5400" spc="-1" strike="noStrike">
                <a:solidFill>
                  <a:srgbClr val="000000"/>
                </a:solidFill>
                <a:latin typeface="Calibri"/>
                <a:ea typeface="Microsoft YaHei"/>
              </a:rPr>
              <a:t>Context Diagram</a:t>
            </a:r>
            <a:endParaRPr b="0" lang="en-AU" sz="5400" spc="-1" strike="noStrike"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457200" y="1600200"/>
            <a:ext cx="82292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A high-level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Data Flow Diagram (DFD)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Shows a system in relation to other external systems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Does not show details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within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 the system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The simplest form of a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DFD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Data store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457200" y="1600200"/>
            <a:ext cx="8229240" cy="61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Can also appear like this if it’s a duplicate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2857680" y="2357280"/>
            <a:ext cx="3071160" cy="571320"/>
          </a:xfrm>
          <a:prstGeom prst="rect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Store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3143160" y="2357280"/>
            <a:ext cx="1800" cy="571680"/>
          </a:xfrm>
          <a:prstGeom prst="line">
            <a:avLst/>
          </a:prstGeom>
          <a:ln w="25560">
            <a:solidFill>
              <a:srgbClr val="4a7eb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"/>
          <p:cNvSpPr/>
          <p:nvPr/>
        </p:nvSpPr>
        <p:spPr>
          <a:xfrm>
            <a:off x="571680" y="3214800"/>
            <a:ext cx="8143200" cy="27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Duplicates are used to avoid having data flow arrows crossing each other.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 extra vertical line reminds you that this data store already appears in the chart and is not a new store.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Sample DFD with 3 data stores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1225440" y="1600200"/>
            <a:ext cx="6060960" cy="452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"/>
          <p:cNvSpPr/>
          <p:nvPr/>
        </p:nvSpPr>
        <p:spPr>
          <a:xfrm>
            <a:off x="287280" y="274680"/>
            <a:ext cx="8507160" cy="522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3800" spc="-1" strike="noStrike">
                <a:solidFill>
                  <a:srgbClr val="000000"/>
                </a:solidFill>
                <a:latin typeface="Calibri"/>
                <a:ea typeface="Microsoft YaHei"/>
              </a:rPr>
              <a:t>PROCESSES</a:t>
            </a:r>
            <a:endParaRPr b="0" lang="en-AU" sz="1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"/>
          <p:cNvSpPr/>
          <p:nvPr/>
        </p:nvSpPr>
        <p:spPr>
          <a:xfrm>
            <a:off x="500040" y="785880"/>
            <a:ext cx="8229240" cy="498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012"/>
              </a:spcBef>
              <a:spcAft>
                <a:spcPts val="11"/>
              </a:spcAft>
              <a:tabLst>
                <a:tab algn="l" pos="0"/>
              </a:tabLst>
            </a:pPr>
            <a:r>
              <a:rPr b="1" lang="en-AU" sz="4000" spc="-1" strike="noStrike">
                <a:solidFill>
                  <a:srgbClr val="000000"/>
                </a:solidFill>
                <a:latin typeface="Calibri"/>
                <a:ea typeface="Microsoft YaHei"/>
              </a:rPr>
              <a:t>Processes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12"/>
              </a:spcBef>
              <a:spcAft>
                <a:spcPts val="11"/>
              </a:spcAft>
              <a:tabLst>
                <a:tab algn="l" pos="0"/>
              </a:tabLst>
            </a:pP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13"/>
              </a:spcBef>
              <a:spcAft>
                <a:spcPts val="11"/>
              </a:spcAft>
              <a:buClr>
                <a:srgbClr val="ff0000"/>
              </a:buClr>
              <a:buFont typeface="Arial"/>
              <a:buChar char="•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1" lang="en-AU" sz="3600" spc="-1" strike="noStrike">
                <a:solidFill>
                  <a:srgbClr val="ff0000"/>
                </a:solidFill>
                <a:latin typeface="Calibri"/>
                <a:ea typeface="Microsoft YaHei"/>
              </a:rPr>
              <a:t>Rule 7: Processes must have </a:t>
            </a:r>
            <a:r>
              <a:rPr b="0" lang="en-AU" sz="3600" spc="-1" strike="noStrike">
                <a:solidFill>
                  <a:srgbClr val="ff0000"/>
                </a:solidFill>
                <a:latin typeface="Calibri"/>
                <a:ea typeface="Microsoft YaHei"/>
              </a:rPr>
              <a:t>at least one data flow in and one data flow out.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13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Microsoft YaHei"/>
              </a:rPr>
              <a:t>Show data </a:t>
            </a:r>
            <a:r>
              <a:rPr b="1" lang="en-AU" sz="3600" spc="-1" strike="noStrike">
                <a:solidFill>
                  <a:srgbClr val="000000"/>
                </a:solidFill>
                <a:latin typeface="Calibri"/>
                <a:ea typeface="Microsoft YaHei"/>
              </a:rPr>
              <a:t>transformation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Microsoft YaHei"/>
              </a:rPr>
              <a:t> or </a:t>
            </a:r>
            <a:r>
              <a:rPr b="1" lang="en-AU" sz="3600" spc="-1" strike="noStrike">
                <a:solidFill>
                  <a:srgbClr val="000000"/>
                </a:solidFill>
                <a:latin typeface="Calibri"/>
                <a:ea typeface="Microsoft YaHei"/>
              </a:rPr>
              <a:t>change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13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Microsoft YaHei"/>
              </a:rPr>
              <a:t>Data coming into a process must be "worked on“ in some way and then output. 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13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Microsoft YaHei"/>
              </a:rPr>
              <a:t>Otherwise it can’t transform data! </a:t>
            </a:r>
            <a:endParaRPr b="0" lang="en-A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"/>
          <p:cNvSpPr/>
          <p:nvPr/>
        </p:nvSpPr>
        <p:spPr>
          <a:xfrm>
            <a:off x="500040" y="785880"/>
            <a:ext cx="8229240" cy="498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012"/>
              </a:spcBef>
              <a:spcAft>
                <a:spcPts val="11"/>
              </a:spcAft>
              <a:tabLst>
                <a:tab algn="l" pos="0"/>
              </a:tabLst>
            </a:pPr>
            <a:r>
              <a:rPr b="1" lang="en-AU" sz="4000" spc="-1" strike="noStrike">
                <a:solidFill>
                  <a:srgbClr val="000000"/>
                </a:solidFill>
                <a:latin typeface="Calibri"/>
                <a:ea typeface="Microsoft YaHei"/>
              </a:rPr>
              <a:t>Processes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12"/>
              </a:spcBef>
              <a:spcAft>
                <a:spcPts val="11"/>
              </a:spcAft>
              <a:tabLst>
                <a:tab algn="l" pos="0"/>
              </a:tabLst>
            </a:pP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13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Microsoft YaHei"/>
              </a:rPr>
              <a:t>Are named with a </a:t>
            </a:r>
            <a:r>
              <a:rPr b="1" lang="en-AU" sz="3600" spc="-1" strike="noStrike">
                <a:solidFill>
                  <a:srgbClr val="000000"/>
                </a:solidFill>
                <a:latin typeface="Calibri"/>
                <a:ea typeface="Microsoft YaHei"/>
              </a:rPr>
              <a:t>verb 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Microsoft YaHei"/>
              </a:rPr>
              <a:t>and an object of the verb (the thing being processed)</a:t>
            </a:r>
            <a:endParaRPr b="0" lang="en-AU" sz="3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11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–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E.g. “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Calculate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(verb)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wages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(object)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”.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"/>
          <p:cNvSpPr/>
          <p:nvPr/>
        </p:nvSpPr>
        <p:spPr>
          <a:xfrm>
            <a:off x="457200" y="803160"/>
            <a:ext cx="8229240" cy="498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012"/>
              </a:spcBef>
              <a:spcAft>
                <a:spcPts val="11"/>
              </a:spcAft>
              <a:tabLst>
                <a:tab algn="l" pos="0"/>
              </a:tabLst>
            </a:pPr>
            <a:r>
              <a:rPr b="1" lang="en-AU" sz="4000" spc="-1" strike="noStrike">
                <a:solidFill>
                  <a:srgbClr val="000000"/>
                </a:solidFill>
                <a:latin typeface="Calibri"/>
                <a:ea typeface="Microsoft YaHei"/>
              </a:rPr>
              <a:t>Processes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12"/>
              </a:spcBef>
              <a:spcAft>
                <a:spcPts val="11"/>
              </a:spcAft>
              <a:tabLst>
                <a:tab algn="l" pos="0"/>
              </a:tabLst>
            </a:pP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13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Microsoft YaHei"/>
              </a:rPr>
              <a:t>Each process should represent only </a:t>
            </a:r>
            <a:r>
              <a:rPr b="1" lang="en-AU" sz="3600" spc="-1" strike="noStrike">
                <a:solidFill>
                  <a:srgbClr val="000000"/>
                </a:solidFill>
                <a:latin typeface="Calibri"/>
                <a:ea typeface="Microsoft YaHei"/>
              </a:rPr>
              <a:t>one 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Microsoft YaHei"/>
              </a:rPr>
              <a:t>function or action. 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13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Microsoft YaHei"/>
              </a:rPr>
              <a:t>An "</a:t>
            </a:r>
            <a:r>
              <a:rPr b="1" lang="en-AU" sz="3600" spc="-1" strike="noStrike">
                <a:solidFill>
                  <a:srgbClr val="000000"/>
                </a:solidFill>
                <a:latin typeface="Calibri"/>
                <a:ea typeface="Microsoft YaHei"/>
              </a:rPr>
              <a:t>and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Microsoft YaHei"/>
              </a:rPr>
              <a:t>" in the name probably betrays the presence of more than one process.</a:t>
            </a:r>
            <a:endParaRPr b="0" lang="en-A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Processes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457200" y="1600200"/>
            <a:ext cx="8229240" cy="452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ff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ff0000"/>
                </a:solidFill>
                <a:latin typeface="Calibri"/>
                <a:ea typeface="Microsoft YaHei"/>
              </a:rPr>
              <a:t>Rule 5: Processes have no </a:t>
            </a:r>
            <a:r>
              <a:rPr b="1" lang="en-AU" sz="3200" spc="-1" strike="noStrike">
                <a:solidFill>
                  <a:srgbClr val="ff0000"/>
                </a:solidFill>
                <a:latin typeface="Calibri"/>
                <a:ea typeface="Microsoft YaHei"/>
              </a:rPr>
              <a:t>order of operation</a:t>
            </a:r>
            <a:r>
              <a:rPr b="0" lang="en-AU" sz="3200" spc="-1" strike="noStrike">
                <a:solidFill>
                  <a:srgbClr val="ff0000"/>
                </a:solidFill>
                <a:latin typeface="Calibri"/>
                <a:ea typeface="Microsoft YaHei"/>
              </a:rPr>
              <a:t> stated or implied.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E.g. Just because one process to above or to the left of another process does not mean that process must take place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before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 the other one.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IT’S A </a:t>
            </a:r>
            <a:r>
              <a:rPr b="1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BAD</a:t>
            </a: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 DFD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457200" y="1600200"/>
            <a:ext cx="8229240" cy="452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Do not use direct data flows from one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data store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to another.  There must be a process between the store.s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Do not use direct data flows from an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external entity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 to a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data store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 flows.  Again, a process is needed between them.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Do not show direct data flows between external entities.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Bad!  Flow between external entities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5786280" y="1714680"/>
            <a:ext cx="2285640" cy="785160"/>
          </a:xfrm>
          <a:prstGeom prst="rect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Weather bureau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1071720" y="1714680"/>
            <a:ext cx="2285640" cy="785160"/>
          </a:xfrm>
          <a:prstGeom prst="rect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Fire brigade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 flipH="1">
            <a:off x="3357720" y="2107800"/>
            <a:ext cx="242856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"/>
          <p:cNvSpPr/>
          <p:nvPr/>
        </p:nvSpPr>
        <p:spPr>
          <a:xfrm>
            <a:off x="3643200" y="1785960"/>
            <a:ext cx="21427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1" lang="en-AU" sz="1800" spc="-1" strike="noStrike">
                <a:solidFill>
                  <a:srgbClr val="ff0000"/>
                </a:solidFill>
                <a:latin typeface="Arial"/>
                <a:ea typeface="DejaVu Sans"/>
              </a:rPr>
              <a:t>Weather forecast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 flipH="1" flipV="1">
            <a:off x="2213280" y="2499120"/>
            <a:ext cx="4143240" cy="221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"/>
          <p:cNvSpPr/>
          <p:nvPr/>
        </p:nvSpPr>
        <p:spPr>
          <a:xfrm>
            <a:off x="3357720" y="3786120"/>
            <a:ext cx="199980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 for help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6357960" y="3929040"/>
            <a:ext cx="1571400" cy="1571400"/>
          </a:xfrm>
          <a:prstGeom prst="ellipse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Assess fire risk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6929280" y="2499840"/>
            <a:ext cx="214920" cy="142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"/>
          <p:cNvSpPr/>
          <p:nvPr/>
        </p:nvSpPr>
        <p:spPr>
          <a:xfrm>
            <a:off x="5786280" y="2928960"/>
            <a:ext cx="19285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Weather forecast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Bad! Flow direct to data store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5786280" y="1714680"/>
            <a:ext cx="2285640" cy="785160"/>
          </a:xfrm>
          <a:prstGeom prst="rect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Weather bureau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1071720" y="1714680"/>
            <a:ext cx="2285640" cy="785160"/>
          </a:xfrm>
          <a:prstGeom prst="rect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Fire brigade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6928920" y="2500200"/>
            <a:ext cx="537120" cy="121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"/>
          <p:cNvSpPr/>
          <p:nvPr/>
        </p:nvSpPr>
        <p:spPr>
          <a:xfrm>
            <a:off x="6116760" y="2948040"/>
            <a:ext cx="21427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1" lang="en-AU" sz="1800" spc="-1" strike="noStrike">
                <a:solidFill>
                  <a:srgbClr val="ff0000"/>
                </a:solidFill>
                <a:latin typeface="Arial"/>
                <a:ea typeface="DejaVu Sans"/>
              </a:rPr>
              <a:t>Weather forecast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 flipH="1" flipV="1">
            <a:off x="2213280" y="2499480"/>
            <a:ext cx="2000520" cy="235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"/>
          <p:cNvSpPr/>
          <p:nvPr/>
        </p:nvSpPr>
        <p:spPr>
          <a:xfrm>
            <a:off x="2643120" y="3429000"/>
            <a:ext cx="199980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 for help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4214880" y="4071960"/>
            <a:ext cx="1571040" cy="1571400"/>
          </a:xfrm>
          <a:prstGeom prst="ellipse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Assess fire risk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 flipH="1">
            <a:off x="5785200" y="4214880"/>
            <a:ext cx="1678680" cy="64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"/>
          <p:cNvSpPr/>
          <p:nvPr/>
        </p:nvSpPr>
        <p:spPr>
          <a:xfrm>
            <a:off x="6286680" y="4572000"/>
            <a:ext cx="21427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Weather forecast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6429240" y="3714840"/>
            <a:ext cx="2071440" cy="499680"/>
          </a:xfrm>
          <a:prstGeom prst="flowChartTerminator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Forecast history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Context Diagram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457200" y="1600200"/>
            <a:ext cx="8229240" cy="452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Contains: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11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One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Process 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– the whole system as a single shape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11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No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Data Store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11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One or more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External Entities 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– other systems with a data flow to the system being described.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11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Two or more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Data Flows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Later will zoom in and expand a context diagram into sub-processes, creating more detailed DFDs.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Bad! Flow direct between data stores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1143000" y="1643040"/>
            <a:ext cx="2285640" cy="785520"/>
          </a:xfrm>
          <a:prstGeom prst="rect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Customer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2893680" y="4857840"/>
            <a:ext cx="2251440" cy="146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2643120" y="5715000"/>
            <a:ext cx="21427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1" lang="en-AU" sz="1800" spc="-1" strike="noStrike">
                <a:solidFill>
                  <a:srgbClr val="ff0000"/>
                </a:solidFill>
                <a:latin typeface="Arial"/>
                <a:ea typeface="DejaVu Sans"/>
              </a:rPr>
              <a:t>Stock numbers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 flipH="1" flipV="1">
            <a:off x="2284920" y="2428200"/>
            <a:ext cx="3143520" cy="85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>
            <a:off x="5429160" y="2500200"/>
            <a:ext cx="1571400" cy="1571400"/>
          </a:xfrm>
          <a:prstGeom prst="ellipse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Process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order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 flipH="1">
            <a:off x="6179040" y="3841560"/>
            <a:ext cx="590760" cy="223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"/>
          <p:cNvSpPr/>
          <p:nvPr/>
        </p:nvSpPr>
        <p:spPr>
          <a:xfrm>
            <a:off x="4143240" y="2714760"/>
            <a:ext cx="100008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Invoice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5143680" y="6072120"/>
            <a:ext cx="2071080" cy="499680"/>
          </a:xfrm>
          <a:prstGeom prst="flowChartTerminator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Orders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endParaRPr b="0" lang="en-AU" sz="1800" spc="-1" strike="noStrike"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1857240" y="4357800"/>
            <a:ext cx="2071440" cy="499680"/>
          </a:xfrm>
          <a:prstGeom prst="flowChartTerminator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Inventory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endParaRPr b="0" lang="en-AU" sz="1800" spc="-1" strike="noStrike"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 flipH="1" flipV="1">
            <a:off x="3927960" y="4607280"/>
            <a:ext cx="2250000" cy="146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>
            <a:off x="4286160" y="4714920"/>
            <a:ext cx="157140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1" lang="en-AU" sz="1800" spc="-1" strike="noStrike">
                <a:solidFill>
                  <a:srgbClr val="ff0000"/>
                </a:solidFill>
                <a:latin typeface="Arial"/>
                <a:ea typeface="DejaVu Sans"/>
              </a:rPr>
              <a:t>Stock check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3429000" y="2035080"/>
            <a:ext cx="2230560" cy="69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"/>
          <p:cNvSpPr/>
          <p:nvPr/>
        </p:nvSpPr>
        <p:spPr>
          <a:xfrm>
            <a:off x="4295880" y="2058840"/>
            <a:ext cx="9997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Order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6215040" y="4344840"/>
            <a:ext cx="9997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Order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e9eff">
                <a:alpha val="31372"/>
              </a:srgbClr>
            </a:gs>
            <a:gs pos="100000">
              <a:srgbClr val="ffebfa">
                <a:alpha val="31372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"/>
          <p:cNvSpPr/>
          <p:nvPr/>
        </p:nvSpPr>
        <p:spPr>
          <a:xfrm>
            <a:off x="457200" y="0"/>
            <a:ext cx="8229240" cy="92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Creating a DFD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457200" y="1214280"/>
            <a:ext cx="8229240" cy="452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Calibri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list the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external entities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 that provide data or receive data from system being described;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Calibri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list the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data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 being sent to and from the entities;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Calibri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create a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context diagram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 with the system in the middle of the external entities sending and receiving data flows;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"/>
          <p:cNvSpPr/>
          <p:nvPr/>
        </p:nvSpPr>
        <p:spPr>
          <a:xfrm>
            <a:off x="457200" y="0"/>
            <a:ext cx="8229240" cy="92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Creating a DFD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457200" y="1214280"/>
            <a:ext cx="8229240" cy="452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514440" indent="-51444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Calibri"/>
              <a:buAutoNum type="arabicPeriod" startAt="4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List the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processing functions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 carried out in the system;</a:t>
            </a:r>
            <a:endParaRPr b="0" lang="en-AU" sz="32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Calibri"/>
              <a:buAutoNum type="arabicPeriod" startAt="4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Identify the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data connections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 between these processing functions;</a:t>
            </a:r>
            <a:endParaRPr b="0" lang="en-AU" sz="32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Calibri"/>
              <a:buAutoNum type="arabicPeriod" startAt="4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Explode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 each process and repeat above steps as needed. </a:t>
            </a:r>
            <a:endParaRPr b="0" lang="en-AU" sz="32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e9eff">
                <a:alpha val="31372"/>
              </a:srgbClr>
            </a:gs>
            <a:gs pos="100000">
              <a:srgbClr val="ffebfa">
                <a:alpha val="31372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DFD Tipz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500040" y="1214280"/>
            <a:ext cx="8229240" cy="452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Label your processes carefully. A process just labelled "Produce Report" and has the output of "Report" says little – what is the report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about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?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If you have trouble labelling anything on the diagram, it may be because you don’t fully understand what it does!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Stick with it until a clear label is found.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"/>
          <p:cNvSpPr/>
          <p:nvPr/>
        </p:nvSpPr>
        <p:spPr>
          <a:xfrm>
            <a:off x="457200" y="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DFD Tipz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457200" y="857160"/>
            <a:ext cx="8229240" cy="564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ff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1" lang="en-AU" sz="3200" spc="-1" strike="noStrike">
                <a:solidFill>
                  <a:srgbClr val="ff0000"/>
                </a:solidFill>
                <a:latin typeface="Calibri"/>
                <a:ea typeface="Microsoft YaHei"/>
              </a:rPr>
              <a:t>Rule 4: Do not label processes as people</a:t>
            </a:r>
            <a:r>
              <a:rPr b="0" lang="en-AU" sz="3200" spc="-1" strike="noStrike">
                <a:solidFill>
                  <a:srgbClr val="ff0000"/>
                </a:solidFill>
                <a:latin typeface="Calibri"/>
                <a:ea typeface="Microsoft YaHei"/>
              </a:rPr>
              <a:t> (e.g. “Secretary”). 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DFDs are not concerned with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who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 does a process, but what the process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is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Besides, the secretary might have several functions – tea maker, mail runner, receptionist. Identify the process, not the body.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"/>
          <p:cNvSpPr/>
          <p:nvPr/>
        </p:nvSpPr>
        <p:spPr>
          <a:xfrm>
            <a:off x="457200" y="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DFD Tipz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457200" y="1071720"/>
            <a:ext cx="8229240" cy="452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ff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1" lang="en-AU" sz="3200" spc="-1" strike="noStrike">
                <a:solidFill>
                  <a:srgbClr val="ff0000"/>
                </a:solidFill>
                <a:latin typeface="Calibri"/>
                <a:ea typeface="Microsoft YaHei"/>
              </a:rPr>
              <a:t>Rule 5 again: Time and place </a:t>
            </a:r>
            <a:r>
              <a:rPr b="0" lang="en-AU" sz="3200" spc="-1" strike="noStrike">
                <a:solidFill>
                  <a:srgbClr val="ff0000"/>
                </a:solidFill>
                <a:latin typeface="Calibri"/>
                <a:ea typeface="Microsoft YaHei"/>
              </a:rPr>
              <a:t>are not important. 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It does not matter whether one data flow occurs before or after another data flow, or in which office it happens.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Don’t worry about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how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 or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when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 a process happens.  It just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happens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!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"/>
          <p:cNvSpPr/>
          <p:nvPr/>
        </p:nvSpPr>
        <p:spPr>
          <a:xfrm>
            <a:off x="457200" y="274680"/>
            <a:ext cx="8229240" cy="86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DFD Tipz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428760" y="1214280"/>
            <a:ext cx="8229240" cy="654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11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Data flows are pathways for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data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. Think about what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data 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is needed to perform a process or update a data store. 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11"/>
              </a:spcBef>
              <a:spcAft>
                <a:spcPts val="11"/>
              </a:spcAft>
              <a:buClr>
                <a:srgbClr val="ff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1" lang="en-AU" sz="2800" spc="-1" strike="noStrike">
                <a:solidFill>
                  <a:srgbClr val="ff0000"/>
                </a:solidFill>
                <a:latin typeface="Calibri"/>
                <a:ea typeface="Microsoft YaHei"/>
              </a:rPr>
              <a:t>Rule 6: A DFD is not a flowchart</a:t>
            </a:r>
            <a:r>
              <a:rPr b="0" lang="en-AU" sz="2800" spc="-1" strike="noStrike">
                <a:solidFill>
                  <a:srgbClr val="ff0000"/>
                </a:solidFill>
                <a:latin typeface="Calibri"/>
                <a:ea typeface="Microsoft YaHei"/>
              </a:rPr>
              <a:t> and should not have loops or transfer of control. 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11"/>
              </a:spcBef>
              <a:spcAft>
                <a:spcPts val="11"/>
              </a:spcAft>
              <a:buClr>
                <a:srgbClr val="ff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1" lang="en-AU" sz="2800" spc="-1" strike="noStrike">
                <a:solidFill>
                  <a:srgbClr val="ff0000"/>
                </a:solidFill>
                <a:latin typeface="Calibri"/>
                <a:ea typeface="Microsoft YaHei"/>
              </a:rPr>
              <a:t>Rule 7: Keep your DFD clear and easy to read</a:t>
            </a:r>
            <a:r>
              <a:rPr b="0" lang="en-AU" sz="2800" spc="-1" strike="noStrike">
                <a:solidFill>
                  <a:srgbClr val="ff0000"/>
                </a:solidFill>
                <a:latin typeface="Calibri"/>
                <a:ea typeface="Microsoft YaHei"/>
              </a:rPr>
              <a:t> – avoid  crowding or crossed data flow lines. 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DFD Tipz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457200" y="1600200"/>
            <a:ext cx="8229240" cy="340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Do not try to put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everything you know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 on the DFD.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The DFD should serve as an index and outline.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Details are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fleshed out in other places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 such as the data dictionary, data structure diagrams, flowcharts etc.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EXAM DFD – SD 2006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142920" y="3643200"/>
            <a:ext cx="5171760" cy="2943000"/>
          </a:xfrm>
          <a:prstGeom prst="rect">
            <a:avLst/>
          </a:prstGeom>
          <a:ln w="0">
            <a:noFill/>
          </a:ln>
        </p:spPr>
      </p:pic>
      <p:sp>
        <p:nvSpPr>
          <p:cNvPr id="198" name=""/>
          <p:cNvSpPr/>
          <p:nvPr/>
        </p:nvSpPr>
        <p:spPr>
          <a:xfrm>
            <a:off x="714240" y="1214280"/>
            <a:ext cx="7715160" cy="229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company, No Blots, supplies ink cartridges for printers which are sold only through the internet.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When customers place an order, the order is checked, a confirmation is sent back to the customer and the details of the order are sent to the warehouse.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diagram below shows the data flow diagram (DFD) for the No Blots online purchasing system. The diagram does not show the data sources and destinations.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99" name=""/>
          <p:cNvSpPr/>
          <p:nvPr/>
        </p:nvSpPr>
        <p:spPr>
          <a:xfrm>
            <a:off x="5286240" y="3786120"/>
            <a:ext cx="3643200" cy="201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343080" indent="-343080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buClr>
                <a:srgbClr val="ff0000"/>
              </a:buClr>
              <a:buFont typeface="Arial"/>
              <a:buAutoNum type="alphaL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0000"/>
                </a:solidFill>
                <a:latin typeface="Arial"/>
                <a:ea typeface="DejaVu Sans"/>
              </a:rPr>
              <a:t>In a DFD a circle represents a process. Briefly explain what is meant by a process. (1)</a:t>
            </a:r>
            <a:endParaRPr b="0" lang="en-AU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</a:tabLst>
            </a:pPr>
            <a:endParaRPr b="0" lang="en-AU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buClr>
                <a:srgbClr val="ff0000"/>
              </a:buClr>
              <a:buFont typeface="Arial"/>
              <a:buAutoNum type="alphaL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0000"/>
                </a:solidFill>
                <a:latin typeface="Arial"/>
                <a:ea typeface="DejaVu Sans"/>
              </a:rPr>
              <a:t>b. In the DFD, what do the symbols labelled </a:t>
            </a:r>
            <a:r>
              <a:rPr b="1" lang="en-AU" sz="1800" spc="-1" strike="noStrike">
                <a:solidFill>
                  <a:srgbClr val="ff0000"/>
                </a:solidFill>
                <a:latin typeface="Arial"/>
                <a:ea typeface="DejaVu Sans"/>
              </a:rPr>
              <a:t>stock</a:t>
            </a:r>
            <a:r>
              <a:rPr b="0" lang="en-AU" sz="1800" spc="-1" strike="noStrike">
                <a:solidFill>
                  <a:srgbClr val="ff0000"/>
                </a:solidFill>
                <a:latin typeface="Arial"/>
                <a:ea typeface="DejaVu Sans"/>
              </a:rPr>
              <a:t> and </a:t>
            </a:r>
            <a:r>
              <a:rPr b="1" lang="en-AU" sz="1800" spc="-1" strike="noStrike">
                <a:solidFill>
                  <a:srgbClr val="ff0000"/>
                </a:solidFill>
                <a:latin typeface="Arial"/>
                <a:ea typeface="DejaVu Sans"/>
              </a:rPr>
              <a:t>orders</a:t>
            </a:r>
            <a:r>
              <a:rPr b="0" lang="en-AU" sz="1800" spc="-1" strike="noStrike">
                <a:solidFill>
                  <a:srgbClr val="ff0000"/>
                </a:solidFill>
                <a:latin typeface="Arial"/>
                <a:ea typeface="DejaVu Sans"/>
              </a:rPr>
              <a:t> represent? (1) 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2214720" y="1085760"/>
            <a:ext cx="4104720" cy="2057040"/>
          </a:xfrm>
          <a:prstGeom prst="rect">
            <a:avLst/>
          </a:prstGeom>
          <a:ln w="0">
            <a:noFill/>
          </a:ln>
        </p:spPr>
      </p:pic>
      <p:sp>
        <p:nvSpPr>
          <p:cNvPr id="201" name=""/>
          <p:cNvSpPr/>
          <p:nvPr/>
        </p:nvSpPr>
        <p:spPr>
          <a:xfrm>
            <a:off x="0" y="142920"/>
            <a:ext cx="7286400" cy="82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2400" spc="-1" strike="noStrike">
                <a:solidFill>
                  <a:srgbClr val="ff0000"/>
                </a:solidFill>
                <a:latin typeface="Arial"/>
                <a:ea typeface="DejaVu Sans"/>
              </a:rPr>
              <a:t>c. Complete the context diagram below for the No Blots system. (3)</a:t>
            </a:r>
            <a:endParaRPr b="0" lang="en-AU" sz="2400" spc="-1" strike="noStrike"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2"/>
          <a:stretch/>
        </p:blipFill>
        <p:spPr>
          <a:xfrm>
            <a:off x="214200" y="3714840"/>
            <a:ext cx="5171760" cy="2942640"/>
          </a:xfrm>
          <a:prstGeom prst="rect">
            <a:avLst/>
          </a:prstGeom>
          <a:ln w="0">
            <a:noFill/>
          </a:ln>
        </p:spPr>
      </p:pic>
      <p:sp>
        <p:nvSpPr>
          <p:cNvPr id="203" name=""/>
          <p:cNvSpPr/>
          <p:nvPr/>
        </p:nvSpPr>
        <p:spPr>
          <a:xfrm>
            <a:off x="285840" y="3641760"/>
            <a:ext cx="8572320" cy="1440"/>
          </a:xfrm>
          <a:prstGeom prst="line">
            <a:avLst/>
          </a:prstGeom>
          <a:ln w="9360">
            <a:solidFill>
              <a:srgbClr val="4a7eb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"/>
          <p:cNvSpPr/>
          <p:nvPr/>
        </p:nvSpPr>
        <p:spPr>
          <a:xfrm>
            <a:off x="5715000" y="4286160"/>
            <a:ext cx="2571480" cy="9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a6a6a6"/>
                </a:solidFill>
                <a:latin typeface="Arial"/>
                <a:ea typeface="DejaVu Sans"/>
              </a:rPr>
              <a:t>(The previous DFD is here again so you can refer to it)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4857840" y="6000840"/>
            <a:ext cx="4071600" cy="64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b050"/>
                </a:solidFill>
                <a:latin typeface="Arial"/>
                <a:ea typeface="DejaVu Sans"/>
              </a:rPr>
              <a:t>Proceed only when you have worked out your solution…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dur="indefinite" fill="hold">
                      <p:stCondLst>
                        <p:cond delay="0"/>
                      </p:stCondLst>
                      <p:childTnLst>
                        <p:par>
                          <p:cTn id="30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1" dur="indefinite" autoRev="1" nodeType="withEffect" fill="remove" presetClass="emph" presetID="6" repeatCount="indefinite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205"/>
                                        </p:tgtEl>
                                      </p:cBhvr>
                                      <p:to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Context Diagram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714680" y="2081160"/>
            <a:ext cx="5714640" cy="3562200"/>
          </a:xfrm>
          <a:prstGeom prst="rect">
            <a:avLst/>
          </a:prstGeom>
          <a:ln w="0">
            <a:noFill/>
          </a:ln>
        </p:spPr>
      </p:pic>
      <p:sp>
        <p:nvSpPr>
          <p:cNvPr id="48" name=""/>
          <p:cNvSpPr/>
          <p:nvPr/>
        </p:nvSpPr>
        <p:spPr>
          <a:xfrm>
            <a:off x="214200" y="2286000"/>
            <a:ext cx="1785600" cy="428400"/>
          </a:xfrm>
          <a:custGeom>
            <a:avLst/>
            <a:gdLst/>
            <a:ahLst/>
            <a:rect l="l" t="t" r="r" b="b"/>
            <a:pathLst>
              <a:path w="4963" h="1193">
                <a:moveTo>
                  <a:pt x="0" y="0"/>
                </a:moveTo>
                <a:lnTo>
                  <a:pt x="4366" y="0"/>
                </a:lnTo>
                <a:lnTo>
                  <a:pt x="4962" y="596"/>
                </a:lnTo>
                <a:lnTo>
                  <a:pt x="4366" y="1192"/>
                </a:lnTo>
                <a:lnTo>
                  <a:pt x="0" y="1192"/>
                </a:lnTo>
                <a:lnTo>
                  <a:pt x="0" y="0"/>
                </a:lnTo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External entity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2928960" y="2214720"/>
            <a:ext cx="1285560" cy="928080"/>
          </a:xfrm>
          <a:custGeom>
            <a:avLst/>
            <a:gdLst/>
            <a:ahLst/>
            <a:rect l="l" t="t" r="r" b="b"/>
            <a:pathLst>
              <a:path w="3574" h="2581">
                <a:moveTo>
                  <a:pt x="0" y="1676"/>
                </a:moveTo>
                <a:lnTo>
                  <a:pt x="0" y="0"/>
                </a:lnTo>
                <a:lnTo>
                  <a:pt x="3573" y="0"/>
                </a:lnTo>
                <a:lnTo>
                  <a:pt x="3573" y="1676"/>
                </a:lnTo>
                <a:lnTo>
                  <a:pt x="2109" y="1676"/>
                </a:lnTo>
                <a:lnTo>
                  <a:pt x="2109" y="1935"/>
                </a:lnTo>
                <a:lnTo>
                  <a:pt x="2431" y="1935"/>
                </a:lnTo>
                <a:lnTo>
                  <a:pt x="1786" y="2580"/>
                </a:lnTo>
                <a:lnTo>
                  <a:pt x="1141" y="1935"/>
                </a:lnTo>
                <a:lnTo>
                  <a:pt x="1463" y="1935"/>
                </a:lnTo>
                <a:lnTo>
                  <a:pt x="1463" y="1676"/>
                </a:lnTo>
                <a:lnTo>
                  <a:pt x="0" y="1676"/>
                </a:lnTo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 flow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3857760" y="4071960"/>
            <a:ext cx="1928160" cy="1428480"/>
          </a:xfrm>
          <a:custGeom>
            <a:avLst/>
            <a:gdLst/>
            <a:ahLst/>
            <a:rect l="l" t="t" r="r" b="b"/>
            <a:pathLst>
              <a:path w="5359" h="3971">
                <a:moveTo>
                  <a:pt x="2679" y="0"/>
                </a:moveTo>
                <a:lnTo>
                  <a:pt x="5358" y="3970"/>
                </a:lnTo>
                <a:lnTo>
                  <a:pt x="0" y="3970"/>
                </a:lnTo>
                <a:lnTo>
                  <a:pt x="2679" y="0"/>
                </a:lnTo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The entire system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dur="indefinite" fill="hold">
                      <p:stCondLst>
                        <p:cond delay="indefinite"/>
                      </p:stCondLst>
                      <p:childTnLst>
                        <p:par>
                          <p:cTn id="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5" dur="indefinite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dur="indefinite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2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dur="indefinite" fill="hold">
                      <p:stCondLst>
                        <p:cond delay="indefinite"/>
                      </p:stCondLst>
                      <p:childTnLst>
                        <p:par>
                          <p:cTn id="12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3" dur="indefinite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dur="indefinite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dur="indefinite" fill="hold">
                      <p:stCondLst>
                        <p:cond delay="indefinite"/>
                      </p:stCondLst>
                      <p:childTnLst>
                        <p:par>
                          <p:cTn id="20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1" dur="indefinite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dur="indefinite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2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1500120" y="3714840"/>
            <a:ext cx="6190920" cy="2685600"/>
          </a:xfrm>
          <a:prstGeom prst="rect">
            <a:avLst/>
          </a:prstGeom>
          <a:ln w="0">
            <a:noFill/>
          </a:ln>
        </p:spPr>
      </p:pic>
      <p:pic>
        <p:nvPicPr>
          <p:cNvPr id="207" name="" descr=""/>
          <p:cNvPicPr/>
          <p:nvPr/>
        </p:nvPicPr>
        <p:blipFill>
          <a:blip r:embed="rId2"/>
          <a:stretch/>
        </p:blipFill>
        <p:spPr>
          <a:xfrm>
            <a:off x="2428920" y="1000080"/>
            <a:ext cx="4104720" cy="2057040"/>
          </a:xfrm>
          <a:prstGeom prst="rect">
            <a:avLst/>
          </a:prstGeom>
          <a:ln w="0">
            <a:noFill/>
          </a:ln>
        </p:spPr>
      </p:pic>
      <p:sp>
        <p:nvSpPr>
          <p:cNvPr id="208" name=""/>
          <p:cNvSpPr/>
          <p:nvPr/>
        </p:nvSpPr>
        <p:spPr>
          <a:xfrm>
            <a:off x="928800" y="357120"/>
            <a:ext cx="7571880" cy="64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Arial"/>
                <a:ea typeface="DejaVu Sans"/>
              </a:rPr>
              <a:t>A solution</a:t>
            </a:r>
            <a:endParaRPr b="0" lang="en-AU" sz="3600" spc="-1" strike="noStrike"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928800" y="3143160"/>
            <a:ext cx="7643880" cy="1800"/>
          </a:xfrm>
          <a:prstGeom prst="line">
            <a:avLst/>
          </a:prstGeom>
          <a:ln w="9360">
            <a:solidFill>
              <a:srgbClr val="4a7ebb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"/>
          <p:cNvSpPr/>
          <p:nvPr/>
        </p:nvSpPr>
        <p:spPr>
          <a:xfrm>
            <a:off x="71280" y="0"/>
            <a:ext cx="3257280" cy="72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1" lang="en-AU" sz="4400" spc="-1" strike="noStrike">
                <a:solidFill>
                  <a:srgbClr val="ff0000"/>
                </a:solidFill>
                <a:latin typeface="Calibri"/>
                <a:ea typeface="Microsoft YaHei"/>
              </a:rPr>
              <a:t>DFD Analysis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142920" y="1214280"/>
            <a:ext cx="6986160" cy="5190840"/>
          </a:xfrm>
          <a:prstGeom prst="rect">
            <a:avLst/>
          </a:prstGeom>
          <a:ln w="0">
            <a:noFill/>
          </a:ln>
        </p:spPr>
      </p:pic>
      <p:sp>
        <p:nvSpPr>
          <p:cNvPr id="212" name=""/>
          <p:cNvSpPr/>
          <p:nvPr/>
        </p:nvSpPr>
        <p:spPr>
          <a:xfrm>
            <a:off x="7500960" y="272880"/>
            <a:ext cx="1642680" cy="595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2400" spc="-1" strike="noStrike">
                <a:solidFill>
                  <a:srgbClr val="ff0000"/>
                </a:solidFill>
                <a:latin typeface="Arial"/>
                <a:ea typeface="DejaVu Sans"/>
              </a:rPr>
              <a:t>In this DFD, which “non-standard shape represents a </a:t>
            </a:r>
            <a:r>
              <a:rPr b="1" lang="en-AU" sz="2400" spc="-1" strike="noStrike">
                <a:solidFill>
                  <a:srgbClr val="ff0000"/>
                </a:solidFill>
                <a:latin typeface="Arial"/>
                <a:ea typeface="DejaVu Sans"/>
              </a:rPr>
              <a:t>data store</a:t>
            </a:r>
            <a:r>
              <a:rPr b="0" lang="en-AU" sz="2400" spc="-1" strike="noStrike">
                <a:solidFill>
                  <a:srgbClr val="ff0000"/>
                </a:solidFill>
                <a:latin typeface="Arial"/>
                <a:ea typeface="DejaVu Sans"/>
              </a:rPr>
              <a:t>?</a:t>
            </a:r>
            <a:endParaRPr b="0" lang="en-AU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endParaRPr b="0" lang="en-AU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2400" spc="-1" strike="noStrike">
                <a:solidFill>
                  <a:srgbClr val="ff0000"/>
                </a:solidFill>
                <a:latin typeface="Arial"/>
                <a:ea typeface="DejaVu Sans"/>
              </a:rPr>
              <a:t>It has “</a:t>
            </a:r>
            <a:r>
              <a:rPr b="1" lang="en-AU" sz="2400" spc="-1" strike="noStrike">
                <a:solidFill>
                  <a:srgbClr val="ff0000"/>
                </a:solidFill>
                <a:latin typeface="Arial"/>
                <a:ea typeface="DejaVu Sans"/>
              </a:rPr>
              <a:t>books</a:t>
            </a:r>
            <a:r>
              <a:rPr b="0" lang="en-AU" sz="2400" spc="-1" strike="noStrike">
                <a:solidFill>
                  <a:srgbClr val="ff0000"/>
                </a:solidFill>
                <a:latin typeface="Arial"/>
                <a:ea typeface="DejaVu Sans"/>
              </a:rPr>
              <a:t>” appearing.  Does this obey DFD rules?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"/>
          <p:cNvSpPr/>
          <p:nvPr/>
        </p:nvSpPr>
        <p:spPr>
          <a:xfrm>
            <a:off x="428760" y="3500280"/>
            <a:ext cx="8357760" cy="147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These slideshows may be freely used, modified or distributed by teachers and students anywhere on the planet (but not elsewhere).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may NOT be sold. 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must NOT be redistributed if you modify them.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14" name=""/>
          <p:cNvSpPr/>
          <p:nvPr/>
        </p:nvSpPr>
        <p:spPr>
          <a:xfrm>
            <a:off x="457200" y="119700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558ed5"/>
                </a:solidFill>
                <a:latin typeface="Calibri"/>
                <a:ea typeface="Microsoft YaHei"/>
              </a:rPr>
              <a:t>Applied Computing Slideshows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  <a:ea typeface="Microsoft YaHei"/>
              </a:rPr>
              <a:t>by Mark Kelly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  <a:ea typeface="Microsoft YaHei"/>
              </a:rPr>
              <a:t>vcedata.com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  <a:ea typeface="Microsoft YaHei"/>
              </a:rPr>
              <a:t>mark@vcedata.com</a:t>
            </a:r>
            <a:endParaRPr b="0" lang="en-A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857160" y="1671480"/>
            <a:ext cx="7429320" cy="347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/>
          <p:nvPr/>
        </p:nvSpPr>
        <p:spPr>
          <a:xfrm>
            <a:off x="457200" y="27468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Microsoft YaHei"/>
              </a:rPr>
              <a:t>DFD/Context diagram shapes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214200" y="1428840"/>
            <a:ext cx="6357600" cy="452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External Entity:  sources or destinations of data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Data Flow: movement of data.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Data Store: where data is stored (e.g. database)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6000840" y="1571760"/>
            <a:ext cx="1428480" cy="785160"/>
          </a:xfrm>
          <a:prstGeom prst="rect">
            <a:avLst/>
          </a:prstGeom>
          <a:solidFill>
            <a:srgbClr val="4f81bd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Entity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name</a:t>
            </a:r>
            <a:endParaRPr b="0" lang="en-AU" sz="1800" spc="-1" strike="noStrike">
              <a:latin typeface="Arial"/>
            </a:endParaRPr>
          </a:p>
        </p:txBody>
      </p:sp>
      <p:grpSp>
        <p:nvGrpSpPr>
          <p:cNvPr id="55" name=""/>
          <p:cNvGrpSpPr/>
          <p:nvPr/>
        </p:nvGrpSpPr>
        <p:grpSpPr>
          <a:xfrm>
            <a:off x="5929200" y="3071880"/>
            <a:ext cx="1641240" cy="367920"/>
            <a:chOff x="5929200" y="3071880"/>
            <a:chExt cx="1641240" cy="367920"/>
          </a:xfrm>
        </p:grpSpPr>
        <p:sp>
          <p:nvSpPr>
            <p:cNvPr id="56" name=""/>
            <p:cNvSpPr/>
            <p:nvPr/>
          </p:nvSpPr>
          <p:spPr>
            <a:xfrm>
              <a:off x="6000480" y="3427200"/>
              <a:ext cx="1429200" cy="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41400">
              <a:solidFill>
                <a:srgbClr val="4a7ebb"/>
              </a:solidFill>
              <a:miter/>
              <a:tailEnd len="med" type="arrow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"/>
            <p:cNvSpPr/>
            <p:nvPr/>
          </p:nvSpPr>
          <p:spPr>
            <a:xfrm>
              <a:off x="5929200" y="3071880"/>
              <a:ext cx="1641240" cy="367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11"/>
                </a:spcBef>
                <a:spcAft>
                  <a:spcPts val="11"/>
                </a:spcAft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  <a:tab algn="l" pos="10333080"/>
                  <a:tab algn="l" pos="10782360"/>
                </a:tabLst>
              </a:pPr>
              <a:r>
                <a:rPr b="0" lang="en-A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data name</a:t>
              </a:r>
              <a:endParaRPr b="0" lang="en-AU" sz="1800" spc="-1" strike="noStrike">
                <a:latin typeface="Arial"/>
              </a:endParaRPr>
            </a:p>
          </p:txBody>
        </p:sp>
      </p:grpSp>
      <p:grpSp>
        <p:nvGrpSpPr>
          <p:cNvPr id="58" name=""/>
          <p:cNvGrpSpPr/>
          <p:nvPr/>
        </p:nvGrpSpPr>
        <p:grpSpPr>
          <a:xfrm>
            <a:off x="714240" y="5643720"/>
            <a:ext cx="1855440" cy="500400"/>
            <a:chOff x="714240" y="5643720"/>
            <a:chExt cx="1855440" cy="500400"/>
          </a:xfrm>
        </p:grpSpPr>
        <p:sp>
          <p:nvSpPr>
            <p:cNvPr id="59" name=""/>
            <p:cNvSpPr/>
            <p:nvPr/>
          </p:nvSpPr>
          <p:spPr>
            <a:xfrm>
              <a:off x="714240" y="5643720"/>
              <a:ext cx="1784520" cy="360"/>
            </a:xfrm>
            <a:prstGeom prst="line">
              <a:avLst/>
            </a:prstGeom>
            <a:ln w="34920">
              <a:solidFill>
                <a:srgbClr val="4a7eb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"/>
            <p:cNvSpPr/>
            <p:nvPr/>
          </p:nvSpPr>
          <p:spPr>
            <a:xfrm>
              <a:off x="714240" y="6143760"/>
              <a:ext cx="1784520" cy="360"/>
            </a:xfrm>
            <a:prstGeom prst="line">
              <a:avLst/>
            </a:prstGeom>
            <a:ln w="34920">
              <a:solidFill>
                <a:srgbClr val="4a7eb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"/>
            <p:cNvSpPr/>
            <p:nvPr/>
          </p:nvSpPr>
          <p:spPr>
            <a:xfrm>
              <a:off x="714240" y="5715000"/>
              <a:ext cx="1855440" cy="367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11"/>
                </a:spcBef>
                <a:spcAft>
                  <a:spcPts val="11"/>
                </a:spcAft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  <a:tab algn="l" pos="10333080"/>
                  <a:tab algn="l" pos="10782360"/>
                </a:tabLst>
              </a:pPr>
              <a:r>
                <a:rPr b="0" lang="en-A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data store name</a:t>
              </a:r>
              <a:endParaRPr b="0" lang="en-AU" sz="1800" spc="-1" strike="noStrike">
                <a:latin typeface="Arial"/>
              </a:endParaRPr>
            </a:p>
          </p:txBody>
        </p:sp>
      </p:grpSp>
      <p:grpSp>
        <p:nvGrpSpPr>
          <p:cNvPr id="62" name=""/>
          <p:cNvGrpSpPr/>
          <p:nvPr/>
        </p:nvGrpSpPr>
        <p:grpSpPr>
          <a:xfrm>
            <a:off x="3714840" y="5643720"/>
            <a:ext cx="2140920" cy="498240"/>
            <a:chOff x="3714840" y="5643720"/>
            <a:chExt cx="2140920" cy="498240"/>
          </a:xfrm>
        </p:grpSpPr>
        <p:sp>
          <p:nvSpPr>
            <p:cNvPr id="63" name=""/>
            <p:cNvSpPr/>
            <p:nvPr/>
          </p:nvSpPr>
          <p:spPr>
            <a:xfrm>
              <a:off x="3714840" y="5643720"/>
              <a:ext cx="2069640" cy="497880"/>
            </a:xfrm>
            <a:prstGeom prst="rect">
              <a:avLst/>
            </a:prstGeom>
            <a:noFill/>
            <a:ln w="25560">
              <a:solidFill>
                <a:srgbClr val="385d8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"/>
            <p:cNvSpPr/>
            <p:nvPr/>
          </p:nvSpPr>
          <p:spPr>
            <a:xfrm flipH="1">
              <a:off x="3925440" y="5643720"/>
              <a:ext cx="4680" cy="498240"/>
            </a:xfrm>
            <a:prstGeom prst="line">
              <a:avLst/>
            </a:prstGeom>
            <a:ln w="25560">
              <a:solidFill>
                <a:srgbClr val="1f497d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"/>
            <p:cNvSpPr/>
            <p:nvPr/>
          </p:nvSpPr>
          <p:spPr>
            <a:xfrm>
              <a:off x="4000680" y="5702400"/>
              <a:ext cx="1855080" cy="367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11"/>
                </a:spcBef>
                <a:spcAft>
                  <a:spcPts val="11"/>
                </a:spcAft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  <a:tab algn="l" pos="10333080"/>
                  <a:tab algn="l" pos="10782360"/>
                </a:tabLst>
              </a:pPr>
              <a:r>
                <a:rPr b="0" lang="en-A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data store name</a:t>
              </a:r>
              <a:endParaRPr b="0" lang="en-AU" sz="1800" spc="-1" strike="noStrike">
                <a:latin typeface="Arial"/>
              </a:endParaRPr>
            </a:p>
          </p:txBody>
        </p:sp>
      </p:grpSp>
      <p:sp>
        <p:nvSpPr>
          <p:cNvPr id="66" name=""/>
          <p:cNvSpPr/>
          <p:nvPr/>
        </p:nvSpPr>
        <p:spPr>
          <a:xfrm>
            <a:off x="2643120" y="5715000"/>
            <a:ext cx="9997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1" lang="en-AU" sz="1800" spc="-1" strike="noStrike">
                <a:solidFill>
                  <a:srgbClr val="ff0000"/>
                </a:solidFill>
                <a:latin typeface="Arial"/>
                <a:ea typeface="DejaVu Sans"/>
              </a:rPr>
              <a:t>…</a:t>
            </a:r>
            <a:r>
              <a:rPr b="1" lang="en-AU" sz="1800" spc="-1" strike="noStrike">
                <a:solidFill>
                  <a:srgbClr val="ff0000"/>
                </a:solidFill>
                <a:latin typeface="Arial"/>
                <a:ea typeface="DejaVu Sans"/>
              </a:rPr>
              <a:t>OR…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5715000" y="5786280"/>
            <a:ext cx="9997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1" lang="en-AU" sz="1800" spc="-1" strike="noStrike">
                <a:solidFill>
                  <a:srgbClr val="ff0000"/>
                </a:solidFill>
                <a:latin typeface="Arial"/>
                <a:ea typeface="DejaVu Sans"/>
              </a:rPr>
              <a:t>…</a:t>
            </a:r>
            <a:r>
              <a:rPr b="1" lang="en-AU" sz="1800" spc="-1" strike="noStrike">
                <a:solidFill>
                  <a:srgbClr val="ff0000"/>
                </a:solidFill>
                <a:latin typeface="Arial"/>
                <a:ea typeface="DejaVu Sans"/>
              </a:rPr>
              <a:t>OR…</a:t>
            </a:r>
            <a:endParaRPr b="0" lang="en-AU" sz="1800" spc="-1" strike="noStrike">
              <a:latin typeface="Arial"/>
            </a:endParaRPr>
          </a:p>
        </p:txBody>
      </p:sp>
      <p:grpSp>
        <p:nvGrpSpPr>
          <p:cNvPr id="68" name=""/>
          <p:cNvGrpSpPr/>
          <p:nvPr/>
        </p:nvGrpSpPr>
        <p:grpSpPr>
          <a:xfrm>
            <a:off x="6858000" y="5643360"/>
            <a:ext cx="1855440" cy="507960"/>
            <a:chOff x="6858000" y="5643360"/>
            <a:chExt cx="1855440" cy="507960"/>
          </a:xfrm>
        </p:grpSpPr>
        <p:sp>
          <p:nvSpPr>
            <p:cNvPr id="69" name=""/>
            <p:cNvSpPr/>
            <p:nvPr/>
          </p:nvSpPr>
          <p:spPr>
            <a:xfrm>
              <a:off x="6858000" y="5645160"/>
              <a:ext cx="1784520" cy="360"/>
            </a:xfrm>
            <a:prstGeom prst="line">
              <a:avLst/>
            </a:prstGeom>
            <a:ln w="34920">
              <a:solidFill>
                <a:srgbClr val="4a7eb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"/>
            <p:cNvSpPr/>
            <p:nvPr/>
          </p:nvSpPr>
          <p:spPr>
            <a:xfrm>
              <a:off x="6867360" y="6142320"/>
              <a:ext cx="1784520" cy="360"/>
            </a:xfrm>
            <a:prstGeom prst="line">
              <a:avLst/>
            </a:prstGeom>
            <a:ln w="34920">
              <a:solidFill>
                <a:srgbClr val="4a7eb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"/>
            <p:cNvSpPr/>
            <p:nvPr/>
          </p:nvSpPr>
          <p:spPr>
            <a:xfrm>
              <a:off x="6858000" y="5716080"/>
              <a:ext cx="1855440" cy="367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11"/>
                </a:spcBef>
                <a:spcAft>
                  <a:spcPts val="11"/>
                </a:spcAft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  <a:tab algn="l" pos="10333080"/>
                  <a:tab algn="l" pos="10782360"/>
                </a:tabLst>
              </a:pPr>
              <a:r>
                <a:rPr b="0" lang="en-A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data store name</a:t>
              </a:r>
              <a:endParaRPr b="0" lang="en-AU" sz="1800" spc="-1" strike="noStrike">
                <a:latin typeface="Arial"/>
              </a:endParaRPr>
            </a:p>
          </p:txBody>
        </p:sp>
        <p:sp>
          <p:nvSpPr>
            <p:cNvPr id="72" name=""/>
            <p:cNvSpPr/>
            <p:nvPr/>
          </p:nvSpPr>
          <p:spPr>
            <a:xfrm flipH="1" flipV="1">
              <a:off x="6872040" y="5643360"/>
              <a:ext cx="11160" cy="507960"/>
            </a:xfrm>
            <a:prstGeom prst="line">
              <a:avLst/>
            </a:prstGeom>
            <a:ln w="34920">
              <a:solidFill>
                <a:srgbClr val="4a7eb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"/>
          <p:cNvSpPr/>
          <p:nvPr/>
        </p:nvSpPr>
        <p:spPr>
          <a:xfrm>
            <a:off x="357120" y="1571760"/>
            <a:ext cx="8229240" cy="452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913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1" lang="en-AU" sz="3600" spc="-1" strike="noStrike">
                <a:solidFill>
                  <a:srgbClr val="000000"/>
                </a:solidFill>
                <a:latin typeface="Calibri"/>
                <a:ea typeface="Microsoft YaHei"/>
              </a:rPr>
              <a:t>Process: 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Microsoft YaHei"/>
              </a:rPr>
              <a:t>an activity that transforms or manipulates the data (combines, reorders, converts, etc.).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13"/>
              </a:spcBef>
              <a:spcAft>
                <a:spcPts val="11"/>
              </a:spcAft>
              <a:tabLst>
                <a:tab algn="l" pos="0"/>
              </a:tabLst>
            </a:pPr>
            <a:endParaRPr b="0" lang="en-AU" sz="3600" spc="-1" strike="noStrike"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3143160" y="3643200"/>
            <a:ext cx="2714400" cy="2428560"/>
          </a:xfrm>
          <a:prstGeom prst="ellipse">
            <a:avLst/>
          </a:prstGeom>
          <a:noFill/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Process</a:t>
            </a:r>
            <a:endParaRPr b="0" lang="en-AU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name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57240" y="500040"/>
            <a:ext cx="8229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DFD/Context diagram shapes</a:t>
            </a:r>
            <a:endParaRPr b="0" lang="en-A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457200" y="274680"/>
            <a:ext cx="8229240" cy="522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3800" spc="-1" strike="noStrike">
                <a:solidFill>
                  <a:srgbClr val="000000"/>
                </a:solidFill>
                <a:latin typeface="Calibri"/>
                <a:ea typeface="Microsoft YaHei"/>
              </a:rPr>
              <a:t>EXTERNAL ENTITIES</a:t>
            </a:r>
            <a:endParaRPr b="0" lang="en-AU" sz="1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"/>
          <p:cNvSpPr/>
          <p:nvPr/>
        </p:nvSpPr>
        <p:spPr>
          <a:xfrm>
            <a:off x="457200" y="1000080"/>
            <a:ext cx="8229240" cy="478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213"/>
              </a:spcBef>
              <a:spcAft>
                <a:spcPts val="11"/>
              </a:spcAft>
              <a:tabLst>
                <a:tab algn="l" pos="0"/>
              </a:tabLst>
            </a:pPr>
            <a:r>
              <a:rPr b="1" lang="en-AU" sz="4800" spc="-1" strike="noStrike">
                <a:solidFill>
                  <a:srgbClr val="000000"/>
                </a:solidFill>
                <a:latin typeface="Calibri"/>
                <a:ea typeface="Microsoft YaHei"/>
              </a:rPr>
              <a:t>External Entities:</a:t>
            </a:r>
            <a:endParaRPr b="0" lang="en-AU" sz="4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–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Can be duplicated on the diagram one or more times, to avoid line crossing.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–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Are not part of the system being studied.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–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May be part of the same organisation, but are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beyond the influence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 of the system being described. 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</TotalTime>
  <Application>LibreOffice/7.2.2.2$Windows_X86_64 LibreOffice_project/02b2acce88a210515b4a5bb2e46cbfb63fe97d56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2009-02-06T14:31:51Z</dcterms:created>
  <dc:creator>kel</dc:creator>
  <dc:description/>
  <dc:language>en-AU</dc:language>
  <cp:lastModifiedBy>Mark Kelly</cp:lastModifiedBy>
  <dcterms:modified xsi:type="dcterms:W3CDTF">2022-01-25T09:47:45Z</dcterms:modified>
  <cp:revision>42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