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gif" ContentType="image/gi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" Target="slide4.xml"/><Relationship Id="rId2" Type="http://schemas.openxmlformats.org/officeDocument/2006/relationships/slide" Target="slide16.xml"/><Relationship Id="rId3" Type="http://schemas.openxmlformats.org/officeDocument/2006/relationships/slide" Target="slide21.xml"/><Relationship Id="rId4" Type="http://schemas.openxmlformats.org/officeDocument/2006/relationships/hyperlink" Target="file:///C:/Users/admin/Desktop/2022/Design-Tools-ERD.pptx" TargetMode="External"/><Relationship Id="rId5" Type="http://schemas.openxmlformats.org/officeDocument/2006/relationships/hyperlink" Target="file:///C:/Users/admin/Desktop/2022/DataDictionary.pptx" TargetMode="External"/><Relationship Id="rId6" Type="http://schemas.openxmlformats.org/officeDocument/2006/relationships/hyperlink" Target="file:///C:/Users/admin/Desktop/2022/Design-Tools-DFD.ppt" TargetMode="External"/><Relationship Id="rId7" Type="http://schemas.openxmlformats.org/officeDocument/2006/relationships/hyperlink" Target="file:///C:/Users/admin/Desktop/2022/Design-Tools-Website.ppt" TargetMode="External"/><Relationship Id="rId8" Type="http://schemas.openxmlformats.org/officeDocument/2006/relationships/hyperlink" Target="file:///C:/Users/admin/Desktop/2022/Design-Tools-Other.ppt" TargetMode="External"/><Relationship Id="rId9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5" descr=""/>
          <p:cNvPicPr/>
          <p:nvPr/>
        </p:nvPicPr>
        <p:blipFill>
          <a:blip r:embed="rId1"/>
          <a:stretch/>
        </p:blipFill>
        <p:spPr>
          <a:xfrm>
            <a:off x="3138120" y="3240000"/>
            <a:ext cx="3160800" cy="302760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14240" y="644040"/>
            <a:ext cx="7770960" cy="712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AU" sz="20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/>
            <a:r>
              <a:rPr b="0" i="1" lang="en-AU" sz="20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/>
            <a:r>
              <a:rPr b="0" i="1" lang="en-AU" sz="2000" spc="-1" strike="noStrike">
                <a:solidFill>
                  <a:srgbClr val="000000"/>
                </a:solidFill>
                <a:latin typeface="Calibri"/>
              </a:rPr>
              <a:t>vcedata.com</a:t>
            </a:r>
            <a:br/>
            <a:r>
              <a:rPr b="0" i="1" lang="en-AU" sz="20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78" name="Title 1"/>
          <p:cNvSpPr/>
          <p:nvPr/>
        </p:nvSpPr>
        <p:spPr>
          <a:xfrm>
            <a:off x="857160" y="1643040"/>
            <a:ext cx="7770960" cy="192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en-AU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Database Design Tools</a:t>
            </a:r>
            <a:endParaRPr b="0" lang="en-AU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AU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v1.1 - 2022-02-18</a:t>
            </a:r>
            <a:endParaRPr b="0" lang="en-AU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The algorithm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Age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= time between date of birth (DOB) and now.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current date would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not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be typed into the database! (Why?)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database or programming language can fetch current date from the system clock, 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e.g. a function like </a:t>
            </a: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GET(Currentdate)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The algorithm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3259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In Excel, Filemaker, Access etc,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subtracting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one date from another gives the number of days between the dates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Note: only works if the dates are saved in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date field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, or as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type date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so the software can do the calculations!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0040" y="42876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The algorithm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0040" y="1571760"/>
            <a:ext cx="8228160" cy="1427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convert days to years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, divide by 365.25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(Why the .25?)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625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Speaking of leap years and algorithms…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5357880" y="2880000"/>
            <a:ext cx="3532320" cy="3532320"/>
          </a:xfrm>
          <a:prstGeom prst="rect">
            <a:avLst/>
          </a:prstGeom>
          <a:ln w="0">
            <a:noFill/>
          </a:ln>
        </p:spPr>
      </p:pic>
      <p:pic>
        <p:nvPicPr>
          <p:cNvPr id="105" name="Picture 8" descr=""/>
          <p:cNvPicPr/>
          <p:nvPr/>
        </p:nvPicPr>
        <p:blipFill>
          <a:blip r:embed="rId2"/>
          <a:stretch/>
        </p:blipFill>
        <p:spPr>
          <a:xfrm>
            <a:off x="540000" y="2880000"/>
            <a:ext cx="4284720" cy="3237120"/>
          </a:xfrm>
          <a:prstGeom prst="rect">
            <a:avLst/>
          </a:prstGeom>
          <a:ln w="0">
            <a:noFill/>
          </a:ln>
        </p:spPr>
      </p:pic>
      <p:sp>
        <p:nvSpPr>
          <p:cNvPr id="106" name="TextBox 5"/>
          <p:cNvSpPr/>
          <p:nvPr/>
        </p:nvSpPr>
        <p:spPr>
          <a:xfrm>
            <a:off x="857160" y="1147320"/>
            <a:ext cx="735660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Two ways of representing an algorithm: </a:t>
            </a:r>
            <a:endParaRPr b="0" lang="en-A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decision tree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(using flow chart symbols)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endParaRPr b="0" lang="en-A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pseudocode 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118440"/>
            <a:ext cx="8228160" cy="601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IPO chart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108" name="Content Placeholder 3"/>
          <p:cNvGraphicFramePr/>
          <p:nvPr/>
        </p:nvGraphicFramePr>
        <p:xfrm>
          <a:off x="500040" y="3344760"/>
          <a:ext cx="8229240" cy="319176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578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Input</a:t>
                      </a:r>
                      <a:endParaRPr b="0" lang="en-AU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Process</a:t>
                      </a:r>
                      <a:endParaRPr b="0" lang="en-AU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Output</a:t>
                      </a:r>
                      <a:endParaRPr b="0" lang="en-AU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944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Current date</a:t>
                      </a:r>
                      <a:endParaRPr b="0" lang="en-AU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 of birth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(Now – DOB)/365.25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Age in years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5584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5584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5692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109" name="TextBox 4"/>
          <p:cNvSpPr/>
          <p:nvPr/>
        </p:nvSpPr>
        <p:spPr>
          <a:xfrm>
            <a:off x="285840" y="855000"/>
            <a:ext cx="8571240" cy="252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Now work out what data (</a:t>
            </a:r>
            <a:r>
              <a:rPr b="1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) you need to calculate this information (</a:t>
            </a:r>
            <a:r>
              <a:rPr b="1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b="0" lang="en-AU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Need 2 pieces of data – </a:t>
            </a:r>
            <a:r>
              <a:rPr b="0" i="1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current date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0" i="1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date of birth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625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 IPO chart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76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Should describe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logic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of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every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calculation in the database, spreadsheet or software being developed.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12" name="Picture 4" descr=""/>
          <p:cNvPicPr/>
          <p:nvPr/>
        </p:nvPicPr>
        <p:blipFill>
          <a:blip r:embed="rId1"/>
          <a:stretch/>
        </p:blipFill>
        <p:spPr>
          <a:xfrm>
            <a:off x="5029200" y="2705040"/>
            <a:ext cx="4113360" cy="415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Data structure table / diagram</a:t>
            </a:r>
            <a:endParaRPr b="1" lang="en-AU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data structure table is like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data dictionary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table that summarises the fields in a table, including the fields’: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Names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Data types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Size (if relevant)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Validation rules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Other useful information on each field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Data structure table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116" name="Content Placeholder 3"/>
          <p:cNvGraphicFramePr/>
          <p:nvPr/>
        </p:nvGraphicFramePr>
        <p:xfrm>
          <a:off x="1143000" y="1285920"/>
          <a:ext cx="6582600" cy="5125320"/>
        </p:xfrm>
        <a:graphic>
          <a:graphicData uri="http://schemas.openxmlformats.org/drawingml/2006/table">
            <a:tbl>
              <a:tblPr/>
              <a:tblGrid>
                <a:gridCol w="1645560"/>
                <a:gridCol w="1645560"/>
                <a:gridCol w="1645560"/>
                <a:gridCol w="1646280"/>
              </a:tblGrid>
              <a:tr h="6400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Field Name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Length</a:t>
                      </a:r>
                      <a:br/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(if relevant)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Validation rule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Givenname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Must exist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18872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DOB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Must be between 1 Jan 1908 and 31 Dec 2008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18872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Must exist in list: Vic, NSW, Qld, SA, WA, Tas, ACT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73736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Must be unique; must be 3 uppercase letters + 2 digits; must exist.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Data structure charts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2359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May be known as a data structure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diagram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Is a visual map of how the tables in a database are how they are related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Often called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schema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in database talk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433600" y="3852000"/>
            <a:ext cx="4046400" cy="294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Data structure chart - </a:t>
            </a:r>
            <a:br/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Like an ERD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21" name="Picture 3" descr=""/>
          <p:cNvPicPr/>
          <p:nvPr/>
        </p:nvPicPr>
        <p:blipFill>
          <a:blip r:embed="rId1"/>
          <a:stretch/>
        </p:blipFill>
        <p:spPr>
          <a:xfrm>
            <a:off x="428760" y="2143080"/>
            <a:ext cx="8452080" cy="392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357200"/>
            <a:ext cx="8228160" cy="4767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 u="sng">
                <a:solidFill>
                  <a:srgbClr val="0000ff"/>
                </a:solidFill>
                <a:uFillTx/>
                <a:latin typeface="Calibri"/>
                <a:hlinkClick r:id="rId1" action="ppaction://hlinksldjump"/>
              </a:rPr>
              <a:t>Input-Process-Output (IPO) charts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 u="sng">
                <a:solidFill>
                  <a:srgbClr val="0000ff"/>
                </a:solidFill>
                <a:uFillTx/>
                <a:latin typeface="Calibri"/>
                <a:hlinkClick r:id="rId2" action="ppaction://hlinksldjump"/>
              </a:rPr>
              <a:t>Data tables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 u="sng">
                <a:solidFill>
                  <a:srgbClr val="0000ff"/>
                </a:solidFill>
                <a:uFillTx/>
                <a:latin typeface="Calibri"/>
                <a:hlinkClick r:id="rId3" action="ppaction://hlinksldjump"/>
              </a:rPr>
              <a:t>Structure Charts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 u="sng">
                <a:solidFill>
                  <a:srgbClr val="0000ff"/>
                </a:solidFill>
                <a:uFillTx/>
                <a:latin typeface="Calibri"/>
                <a:hlinkClick r:id="rId4"/>
              </a:rPr>
              <a:t>ERD  - now has its own slideshow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Calibri"/>
                <a:hlinkClick r:id="rId5"/>
              </a:rPr>
              <a:t>Data dictionaries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also have their own show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Other design tools can be found in other slideshows:</a:t>
            </a:r>
            <a:endParaRPr b="0" lang="en-AU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000" spc="-1" strike="noStrike" u="sng">
                <a:solidFill>
                  <a:srgbClr val="0000ff"/>
                </a:solidFill>
                <a:uFillTx/>
                <a:latin typeface="Calibri"/>
                <a:hlinkClick r:id="rId6"/>
              </a:rPr>
              <a:t>DFD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AU" sz="2000" spc="-1" strike="noStrike" u="sng">
                <a:solidFill>
                  <a:srgbClr val="0000ff"/>
                </a:solidFill>
                <a:uFillTx/>
                <a:latin typeface="Calibri"/>
                <a:hlinkClick r:id="rId7"/>
              </a:rPr>
              <a:t>website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,  </a:t>
            </a:r>
            <a:r>
              <a:rPr b="0" lang="en-AU" sz="2000" spc="-1" strike="noStrike" u="sng">
                <a:solidFill>
                  <a:srgbClr val="0000ff"/>
                </a:solidFill>
                <a:uFillTx/>
                <a:latin typeface="Calibri"/>
                <a:hlinkClick r:id="rId8"/>
              </a:rPr>
              <a:t>software development design tools</a:t>
            </a: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625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Also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60000"/>
            <a:ext cx="8228160" cy="1459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AU" sz="3200" spc="-1" strike="noStrike">
                <a:latin typeface="Arial"/>
              </a:rPr>
              <a:t>See the separate slideshow on 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AU" sz="3200" spc="-1" strike="noStrike">
                <a:latin typeface="Arial"/>
              </a:rPr>
              <a:t>Entity Relationship Diagrams</a:t>
            </a:r>
            <a:r>
              <a:rPr b="0" lang="en-AU" sz="3200" spc="-1" strike="noStrike">
                <a:latin typeface="Arial"/>
              </a:rPr>
              <a:t> (ERD)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542040" y="3240000"/>
            <a:ext cx="2037960" cy="223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Because you’ve been good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340000" y="1748520"/>
            <a:ext cx="4086000" cy="437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/>
          </p:nvPr>
        </p:nvSpPr>
        <p:spPr>
          <a:xfrm>
            <a:off x="457200" y="474480"/>
            <a:ext cx="8228160" cy="168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rmAutofit fontScale="59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4000" spc="-1" strike="noStrike">
                <a:solidFill>
                  <a:srgbClr val="c9211e"/>
                </a:solidFill>
                <a:latin typeface="Calibri"/>
              </a:rPr>
              <a:t>Applied Computing Slideshows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4000" spc="-1" strike="noStrike">
                <a:solidFill>
                  <a:srgbClr val="c9211e"/>
                </a:solidFill>
                <a:latin typeface="Calibri"/>
              </a:rPr>
              <a:t>by Mark Kelly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4000" spc="-1" strike="noStrike">
                <a:solidFill>
                  <a:srgbClr val="c9211e"/>
                </a:solidFill>
                <a:latin typeface="Calibri"/>
              </a:rPr>
              <a:t>vcedata.com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4000" spc="-1" strike="noStrike">
                <a:solidFill>
                  <a:srgbClr val="c9211e"/>
                </a:solidFill>
                <a:latin typeface="Calibri"/>
              </a:rPr>
              <a:t>mark@vcedata.com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4000" spc="-1" strike="noStrike">
              <a:latin typeface="Arial"/>
            </a:endParaRPr>
          </a:p>
        </p:txBody>
      </p:sp>
      <p:sp>
        <p:nvSpPr>
          <p:cNvPr id="128" name="TextBox 3"/>
          <p:cNvSpPr/>
          <p:nvPr/>
        </p:nvSpPr>
        <p:spPr>
          <a:xfrm>
            <a:off x="428760" y="3500280"/>
            <a:ext cx="83566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42560" cy="68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IPO chart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Used to design formulae for calculated fields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Also commonly used for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spreadsheets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programming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Components (in order of thinking):</a:t>
            </a:r>
            <a:endParaRPr b="0" lang="en-AU" sz="3200" spc="-1" strike="noStrike">
              <a:latin typeface="Arial"/>
            </a:endParaRPr>
          </a:p>
          <a:p>
            <a:pPr lvl="1" marL="971640" indent="-5144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Output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– the information required</a:t>
            </a:r>
            <a:endParaRPr b="0" lang="en-AU" sz="2800" spc="-1" strike="noStrike">
              <a:latin typeface="Arial"/>
            </a:endParaRPr>
          </a:p>
          <a:p>
            <a:pPr lvl="1" marL="971640" indent="-5144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Input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– the data required to get the information</a:t>
            </a:r>
            <a:endParaRPr b="0" lang="en-AU" sz="2800" spc="-1" strike="noStrike">
              <a:latin typeface="Arial"/>
            </a:endParaRPr>
          </a:p>
          <a:p>
            <a:pPr lvl="1" marL="971640" indent="-5144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Processing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– the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algorithm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(calculation strategy) that will convert the input into the output. 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IPO chart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85" name="Content Placeholder 3"/>
          <p:cNvGraphicFramePr/>
          <p:nvPr/>
        </p:nvGraphicFramePr>
        <p:xfrm>
          <a:off x="457200" y="1600200"/>
          <a:ext cx="8229240" cy="297144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5943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Input</a:t>
                      </a:r>
                      <a:endParaRPr b="0" lang="en-AU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Process</a:t>
                      </a:r>
                      <a:endParaRPr b="0" lang="en-AU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Output</a:t>
                      </a:r>
                      <a:endParaRPr b="0" lang="en-AU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59436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9436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9436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9436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IPO chart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87" name="Content Placeholder 3"/>
          <p:cNvGraphicFramePr/>
          <p:nvPr/>
        </p:nvGraphicFramePr>
        <p:xfrm>
          <a:off x="500040" y="3214800"/>
          <a:ext cx="8229240" cy="297144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5943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Input</a:t>
                      </a:r>
                      <a:endParaRPr b="0" lang="en-AU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Process</a:t>
                      </a:r>
                      <a:endParaRPr b="0" lang="en-AU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Output</a:t>
                      </a:r>
                      <a:endParaRPr b="0" lang="en-AU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59436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Age in years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9436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9436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9436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88" name="TextBox 4"/>
          <p:cNvSpPr/>
          <p:nvPr/>
        </p:nvSpPr>
        <p:spPr>
          <a:xfrm>
            <a:off x="285840" y="1143000"/>
            <a:ext cx="8571240" cy="20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Work backwards</a:t>
            </a:r>
            <a:endParaRPr b="0" lang="en-AU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Start by deciding what information you want</a:t>
            </a:r>
            <a:endParaRPr b="0" lang="en-AU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example, someone’s age in years 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IPO chart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90" name="Content Placeholder 3"/>
          <p:cNvGraphicFramePr/>
          <p:nvPr/>
        </p:nvGraphicFramePr>
        <p:xfrm>
          <a:off x="500040" y="3214800"/>
          <a:ext cx="8229240" cy="332208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5943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Input</a:t>
                      </a:r>
                      <a:endParaRPr b="0" lang="en-AU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Process</a:t>
                      </a:r>
                      <a:endParaRPr b="0" lang="en-AU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Output</a:t>
                      </a:r>
                      <a:endParaRPr b="0" lang="en-AU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944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Current date</a:t>
                      </a:r>
                      <a:endParaRPr b="0" lang="en-AU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 of birth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Age in years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9436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9436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9472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91" name="TextBox 4"/>
          <p:cNvSpPr/>
          <p:nvPr/>
        </p:nvSpPr>
        <p:spPr>
          <a:xfrm>
            <a:off x="285840" y="1143000"/>
            <a:ext cx="8571240" cy="252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Now work out what data (input) you need to calculate this information (output).</a:t>
            </a:r>
            <a:endParaRPr b="0" lang="en-AU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Need 2 pieces of data – the </a:t>
            </a:r>
            <a:r>
              <a:rPr b="0" i="1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current date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and the </a:t>
            </a:r>
            <a:r>
              <a:rPr b="0" i="1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person’s date of birth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IPO chart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3" name="TextBox 4"/>
          <p:cNvSpPr/>
          <p:nvPr/>
        </p:nvSpPr>
        <p:spPr>
          <a:xfrm>
            <a:off x="285840" y="1143000"/>
            <a:ext cx="8571240" cy="398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Now the tricky bit.  How will the output be calculated?</a:t>
            </a:r>
            <a:endParaRPr b="0" lang="en-AU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strategy used is also called an </a:t>
            </a:r>
            <a:r>
              <a:rPr b="0" i="1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algorithm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AU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 the IPO chart it can be expressed in an informal but understandable fashion called </a:t>
            </a:r>
            <a:r>
              <a:rPr b="1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pseudocode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(see the separate slideshow)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IPO chart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1999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Pseudocode describes the logic of processing.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It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tells a programmer what calculation strategy to use when writing actual code.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427640" y="3596040"/>
            <a:ext cx="4728240" cy="326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</TotalTime>
  <Application>LibreOffice/7.2.2.2$Windows_X86_64 LibreOffice_project/02b2acce88a210515b4a5bb2e46cbfb63fe97d56</Application>
  <AppVersion>15.0000</AppVersion>
  <Words>714</Words>
  <Paragraphs>121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>Mark Kelly</cp:lastModifiedBy>
  <dcterms:modified xsi:type="dcterms:W3CDTF">2022-02-18T11:13:57Z</dcterms:modified>
  <cp:revision>55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22</vt:i4>
  </property>
</Properties>
</file>