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presProps.xml" ContentType="application/vnd.openxmlformats-officedocument.presentationml.presProps+xml"/>
  <Override PartName="/ppt/media/image28.jpeg" ContentType="image/jpeg"/>
  <Override PartName="/ppt/media/image12.wmf" ContentType="image/x-wmf"/>
  <Override PartName="/ppt/media/image1.png" ContentType="image/png"/>
  <Override PartName="/ppt/media/image8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wmf" ContentType="image/x-wmf"/>
  <Override PartName="/ppt/media/image9.wmf" ContentType="image/x-wmf"/>
  <Override PartName="/ppt/media/image10.wmf" ContentType="image/x-wmf"/>
  <Override PartName="/ppt/media/image11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35.gif" ContentType="image/gif"/>
  <Override PartName="/ppt/media/image27.wmf" ContentType="image/x-wmf"/>
  <Override PartName="/ppt/media/image29.wmf" ContentType="image/x-wmf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1"/>
          <a:stretch/>
        </p:blipFill>
        <p:spPr>
          <a:xfrm>
            <a:off x="0" y="108000"/>
            <a:ext cx="9143280" cy="6857280"/>
          </a:xfrm>
          <a:prstGeom prst="rect">
            <a:avLst/>
          </a:prstGeom>
          <a:ln w="0">
            <a:noFill/>
          </a:ln>
          <a:effectLst>
            <a:outerShdw algn="ctr" dir="2700000" dist="35638" rotWithShape="0">
              <a:schemeClr val="bg2"/>
            </a:outerShdw>
          </a:effectLst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680" cy="1659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749160" y="2384640"/>
            <a:ext cx="7771680" cy="29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Entity</a:t>
            </a:r>
            <a:endParaRPr b="0" lang="en-AU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Relationship</a:t>
            </a:r>
            <a:endParaRPr b="0" lang="en-AU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Diagrams</a:t>
            </a:r>
            <a:endParaRPr b="0" lang="en-A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01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2" name="Left Arrow 4"/>
          <p:cNvSpPr/>
          <p:nvPr/>
        </p:nvSpPr>
        <p:spPr>
          <a:xfrm rot="19315200">
            <a:off x="4547520" y="1775160"/>
            <a:ext cx="2400480" cy="983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 borrow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5" name="Left Arrow 4"/>
          <p:cNvSpPr/>
          <p:nvPr/>
        </p:nvSpPr>
        <p:spPr>
          <a:xfrm rot="4113000">
            <a:off x="5420880" y="4424040"/>
            <a:ext cx="2400480" cy="983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Many books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8" name="Left Arrow 4"/>
          <p:cNvSpPr/>
          <p:nvPr/>
        </p:nvSpPr>
        <p:spPr>
          <a:xfrm rot="4113000">
            <a:off x="7046640" y="5025600"/>
            <a:ext cx="2400480" cy="983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Which have titles etc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10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1" name="Left Arrow 4"/>
          <p:cNvSpPr/>
          <p:nvPr/>
        </p:nvSpPr>
        <p:spPr>
          <a:xfrm>
            <a:off x="3492000" y="3645000"/>
            <a:ext cx="3527640" cy="21362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Every library member ENTITY has a Phone Number ATTRIBUTE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13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4" name="Left Arrow 4"/>
          <p:cNvSpPr/>
          <p:nvPr/>
        </p:nvSpPr>
        <p:spPr>
          <a:xfrm>
            <a:off x="1979640" y="1258560"/>
            <a:ext cx="3527640" cy="21362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MemberID is the primary key for the MEMBERS entity.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16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7" name="Left Arrow 4"/>
          <p:cNvSpPr/>
          <p:nvPr/>
        </p:nvSpPr>
        <p:spPr>
          <a:xfrm rot="8687400">
            <a:off x="4065120" y="3701160"/>
            <a:ext cx="4247640" cy="2126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000" rIns="45000" tIns="90000" bIns="90000" anchor="ctr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 is the primary key for the BOOKS entity (table)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New!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Unlike the old study design, the VCAA sample ERD has CARDINALITY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i.e. indications of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1:1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1:many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many:1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many:many relationships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21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2" name="Left Arrow 4"/>
          <p:cNvSpPr/>
          <p:nvPr/>
        </p:nvSpPr>
        <p:spPr>
          <a:xfrm rot="5400000">
            <a:off x="2482560" y="3324960"/>
            <a:ext cx="2522880" cy="2663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000" rIns="45000" tIns="90000" bIns="90000" anchor="ctr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1 end of the relationship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24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5" name="Left Arrow 4"/>
          <p:cNvSpPr/>
          <p:nvPr/>
        </p:nvSpPr>
        <p:spPr>
          <a:xfrm rot="5400000">
            <a:off x="3850920" y="3343320"/>
            <a:ext cx="2522880" cy="2663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000" rIns="45000" tIns="90000" bIns="90000" anchor="ctr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‘many’ end of the relationship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27" name="TextBox 1"/>
          <p:cNvSpPr/>
          <p:nvPr/>
        </p:nvSpPr>
        <p:spPr>
          <a:xfrm>
            <a:off x="107640" y="188640"/>
            <a:ext cx="896760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But of course the example is unrealistic because it says that </a:t>
            </a:r>
            <a:r>
              <a:rPr b="1" i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one</a:t>
            </a: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 member can borrow </a:t>
            </a:r>
            <a:r>
              <a:rPr b="1" i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many</a:t>
            </a: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 books, but each book can only ever be borrowed by </a:t>
            </a:r>
            <a:r>
              <a:rPr b="1" i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one</a:t>
            </a: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 member!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280" y="260640"/>
            <a:ext cx="8424360" cy="597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This is based on the the VCAA ERD conventions, published April 2016</a:t>
            </a:r>
            <a:br/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Informatics.</a:t>
            </a:r>
            <a:br/>
            <a:br/>
            <a:br/>
            <a:br/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WARNING – the version published in April has a serious error in the description of cardinality. This slideshow uses the corrected version.</a:t>
            </a:r>
            <a:br/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"/>
          <p:cNvSpPr/>
          <p:nvPr/>
        </p:nvSpPr>
        <p:spPr>
          <a:xfrm>
            <a:off x="107640" y="188640"/>
            <a:ext cx="8967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How would you fix this ERD?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"/>
          <p:cNvSpPr/>
          <p:nvPr/>
        </p:nvSpPr>
        <p:spPr>
          <a:xfrm>
            <a:off x="107640" y="188640"/>
            <a:ext cx="89676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VCAA also included a “high-level entities only” version of Chen notation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395640" y="1628640"/>
            <a:ext cx="835236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"/>
          <p:cNvSpPr/>
          <p:nvPr/>
        </p:nvSpPr>
        <p:spPr>
          <a:xfrm>
            <a:off x="107640" y="188640"/>
            <a:ext cx="89676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Notice the confusing use of “N” to represent “many” in this example. VCAA likes to complicate things unnecessarily.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395640" y="1628640"/>
            <a:ext cx="8352360" cy="3599640"/>
          </a:xfrm>
          <a:prstGeom prst="rect">
            <a:avLst/>
          </a:prstGeom>
          <a:ln w="0">
            <a:noFill/>
          </a:ln>
        </p:spPr>
      </p:pic>
      <p:sp>
        <p:nvSpPr>
          <p:cNvPr id="134" name="Left Arrow 4"/>
          <p:cNvSpPr/>
          <p:nvPr/>
        </p:nvSpPr>
        <p:spPr>
          <a:xfrm rot="5400000">
            <a:off x="4354920" y="3358440"/>
            <a:ext cx="2522880" cy="2663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000" rIns="45000" tIns="90000" bIns="90000" anchor="ctr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Confusing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39" name="Left Arrow 1"/>
          <p:cNvSpPr/>
          <p:nvPr/>
        </p:nvSpPr>
        <p:spPr>
          <a:xfrm rot="19620000">
            <a:off x="2882520" y="135432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42" name="Left Arrow 1"/>
          <p:cNvSpPr/>
          <p:nvPr/>
        </p:nvSpPr>
        <p:spPr>
          <a:xfrm rot="19620000">
            <a:off x="6909840" y="150264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45" name="Left Arrow 1"/>
          <p:cNvSpPr/>
          <p:nvPr/>
        </p:nvSpPr>
        <p:spPr>
          <a:xfrm rot="3358800">
            <a:off x="1311840" y="380160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ATTRIBUTE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48" name="Left Arrow 1"/>
          <p:cNvSpPr/>
          <p:nvPr/>
        </p:nvSpPr>
        <p:spPr>
          <a:xfrm rot="3358800">
            <a:off x="4264200" y="344160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RELATIONSHIP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51" name="Left Arrow 1"/>
          <p:cNvSpPr/>
          <p:nvPr/>
        </p:nvSpPr>
        <p:spPr>
          <a:xfrm rot="3358800">
            <a:off x="2400120" y="4170600"/>
            <a:ext cx="354384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 “1” end of the relationship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54" name="Left Arrow 1"/>
          <p:cNvSpPr/>
          <p:nvPr/>
        </p:nvSpPr>
        <p:spPr>
          <a:xfrm rot="3358800">
            <a:off x="5278680" y="3980880"/>
            <a:ext cx="289764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 “many” end of the relationship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"/>
          <p:cNvSpPr/>
          <p:nvPr/>
        </p:nvSpPr>
        <p:spPr>
          <a:xfrm>
            <a:off x="1115640" y="260640"/>
            <a:ext cx="7128000" cy="55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VCAA is acknowledging two forms of ERD – Chen style and Crow’s foot notation.</a:t>
            </a:r>
            <a:endParaRPr b="0" lang="en-AU" sz="3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Each form conveys the same information.</a:t>
            </a:r>
            <a:endParaRPr b="0" lang="en-AU" sz="3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Both forms now include </a:t>
            </a:r>
            <a:r>
              <a:rPr b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cardinality </a:t>
            </a: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markers (e.g. 1:many)</a:t>
            </a:r>
            <a:endParaRPr b="0" lang="en-AU" sz="3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be examined on either or both methods.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you see where CROW’S FOOT notation got its name now?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 descr="http://farm4.staticflickr.com/3090/3648168198_c991cc405b_z.jpg?zz=1"/>
          <p:cNvPicPr/>
          <p:nvPr/>
        </p:nvPicPr>
        <p:blipFill>
          <a:blip r:embed="rId2"/>
          <a:stretch/>
        </p:blipFill>
        <p:spPr>
          <a:xfrm>
            <a:off x="2650680" y="4001400"/>
            <a:ext cx="3841920" cy="24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CROW’S FOOT NOTATION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177120" y="2277000"/>
            <a:ext cx="8789400" cy="1723680"/>
          </a:xfrm>
          <a:prstGeom prst="rect">
            <a:avLst/>
          </a:prstGeom>
          <a:ln w="0">
            <a:noFill/>
          </a:ln>
        </p:spPr>
      </p:pic>
      <p:sp>
        <p:nvSpPr>
          <p:cNvPr id="160" name="Left Arrow 1"/>
          <p:cNvSpPr/>
          <p:nvPr/>
        </p:nvSpPr>
        <p:spPr>
          <a:xfrm rot="3358800">
            <a:off x="-121320" y="3620880"/>
            <a:ext cx="289764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Key field marker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for the sake of being complete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VCAA also specified these conventions…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76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VCAA ERD CONVENTIONS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64" name="Picture 5" descr=""/>
          <p:cNvPicPr/>
          <p:nvPr/>
        </p:nvPicPr>
        <p:blipFill>
          <a:blip r:embed="rId1"/>
          <a:stretch/>
        </p:blipFill>
        <p:spPr>
          <a:xfrm>
            <a:off x="107640" y="2061000"/>
            <a:ext cx="8856360" cy="263808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6"/>
          <p:cNvSpPr/>
          <p:nvPr/>
        </p:nvSpPr>
        <p:spPr>
          <a:xfrm>
            <a:off x="3129480" y="1556640"/>
            <a:ext cx="5834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CHEN notation                           Crow’s foot notation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76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VCAA ERD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7" name="Rectangle 6"/>
          <p:cNvSpPr/>
          <p:nvPr/>
        </p:nvSpPr>
        <p:spPr>
          <a:xfrm>
            <a:off x="3129480" y="1556640"/>
            <a:ext cx="5834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CHEN notation                           Crow’s foot notation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-720" y="2295360"/>
            <a:ext cx="9144720" cy="22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76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VCAA ERD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0" name="Rectangle 6"/>
          <p:cNvSpPr/>
          <p:nvPr/>
        </p:nvSpPr>
        <p:spPr>
          <a:xfrm>
            <a:off x="3129480" y="1556640"/>
            <a:ext cx="5834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CHEN notation                           Crow’s foot notation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-24480" y="2314440"/>
            <a:ext cx="9192240" cy="222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76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VCAA ERD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3" name="Rectangle 6"/>
          <p:cNvSpPr/>
          <p:nvPr/>
        </p:nvSpPr>
        <p:spPr>
          <a:xfrm>
            <a:off x="3129480" y="1556640"/>
            <a:ext cx="5834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CHEN notation                           Crow’s foot notation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-29880" y="2133000"/>
            <a:ext cx="9173160" cy="9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76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VCAA ERD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6" name="Rectangle 6"/>
          <p:cNvSpPr/>
          <p:nvPr/>
        </p:nvSpPr>
        <p:spPr>
          <a:xfrm>
            <a:off x="3129480" y="1556640"/>
            <a:ext cx="5834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CHEN notation                           Crow’s foot notation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7" name="Picture 5" descr=""/>
          <p:cNvPicPr/>
          <p:nvPr/>
        </p:nvPicPr>
        <p:blipFill>
          <a:blip r:embed="rId1"/>
          <a:stretch/>
        </p:blipFill>
        <p:spPr>
          <a:xfrm>
            <a:off x="10080" y="1989000"/>
            <a:ext cx="8994240" cy="3743640"/>
          </a:xfrm>
          <a:prstGeom prst="rect">
            <a:avLst/>
          </a:prstGeom>
          <a:ln w="0">
            <a:noFill/>
          </a:ln>
        </p:spPr>
      </p:pic>
      <p:sp>
        <p:nvSpPr>
          <p:cNvPr id="178" name="TextBox 2"/>
          <p:cNvSpPr/>
          <p:nvPr/>
        </p:nvSpPr>
        <p:spPr>
          <a:xfrm>
            <a:off x="586800" y="5877360"/>
            <a:ext cx="83523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Note – if you got a very early (18 April 2016) version of the document from the VCAA site, check it because this section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be incorrect in your copy. It should look like the image above.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76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Think about it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0" name="Rectangle 6"/>
          <p:cNvSpPr/>
          <p:nvPr/>
        </p:nvSpPr>
        <p:spPr>
          <a:xfrm>
            <a:off x="827640" y="908640"/>
            <a:ext cx="799200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Of course, you need to keep in mind that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only relationships you will see in real-life databases are 1:many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- 1:1 relationships are just basic lookup tables and are rarely if ever used. Such fields should and would be in the original table.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many:many relationships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cannot be created in real databases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Try it. I dare you. You need a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third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table (a “line table”) to join fields between two other tables.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89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As a treat because you’ve been good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82" name="Picture 3" descr=""/>
          <p:cNvPicPr/>
          <p:nvPr/>
        </p:nvPicPr>
        <p:blipFill>
          <a:blip r:embed="rId1"/>
          <a:stretch/>
        </p:blipFill>
        <p:spPr>
          <a:xfrm>
            <a:off x="2359440" y="836640"/>
            <a:ext cx="4424400" cy="59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179640" y="148464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82" name="TextBox 1"/>
          <p:cNvSpPr/>
          <p:nvPr/>
        </p:nvSpPr>
        <p:spPr>
          <a:xfrm>
            <a:off x="1115640" y="260640"/>
            <a:ext cx="71280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CHEN STYLE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60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eft Arrow 1"/>
          <p:cNvSpPr/>
          <p:nvPr/>
        </p:nvSpPr>
        <p:spPr>
          <a:xfrm rot="19620000">
            <a:off x="2810520" y="164664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279360" y="1628640"/>
            <a:ext cx="8864280" cy="310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eft Arrow 1"/>
          <p:cNvSpPr/>
          <p:nvPr/>
        </p:nvSpPr>
        <p:spPr>
          <a:xfrm rot="19620000">
            <a:off x="2586600" y="186156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6" name="Left Arrow 5"/>
          <p:cNvSpPr/>
          <p:nvPr/>
        </p:nvSpPr>
        <p:spPr>
          <a:xfrm rot="4470000">
            <a:off x="3831120" y="4321080"/>
            <a:ext cx="194256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RELATIONSHIP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eft Arrow 1"/>
          <p:cNvSpPr/>
          <p:nvPr/>
        </p:nvSpPr>
        <p:spPr>
          <a:xfrm rot="19620000">
            <a:off x="2586600" y="186156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9" name="Left Arrow 5"/>
          <p:cNvSpPr/>
          <p:nvPr/>
        </p:nvSpPr>
        <p:spPr>
          <a:xfrm rot="4470000">
            <a:off x="3903120" y="4219560"/>
            <a:ext cx="194256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RELATIONSHIP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91" name="Left Arrow 5"/>
          <p:cNvSpPr/>
          <p:nvPr/>
        </p:nvSpPr>
        <p:spPr>
          <a:xfrm rot="4470000">
            <a:off x="7369560" y="4866480"/>
            <a:ext cx="194256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ATTRIBUTE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eft Arrow 1"/>
          <p:cNvSpPr/>
          <p:nvPr/>
        </p:nvSpPr>
        <p:spPr>
          <a:xfrm rot="19620000">
            <a:off x="2586600" y="1861560"/>
            <a:ext cx="194400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Left Arrow 5"/>
          <p:cNvSpPr/>
          <p:nvPr/>
        </p:nvSpPr>
        <p:spPr>
          <a:xfrm rot="4470000">
            <a:off x="3903120" y="4219560"/>
            <a:ext cx="194256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RELATIONSHIP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95" name="Left Arrow 5"/>
          <p:cNvSpPr/>
          <p:nvPr/>
        </p:nvSpPr>
        <p:spPr>
          <a:xfrm rot="4470000">
            <a:off x="7369560" y="4866480"/>
            <a:ext cx="1942560" cy="984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ATTRIBUTE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6" name="Left Arrow 6"/>
          <p:cNvSpPr/>
          <p:nvPr/>
        </p:nvSpPr>
        <p:spPr>
          <a:xfrm rot="18189600">
            <a:off x="1374480" y="606600"/>
            <a:ext cx="1944000" cy="983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KEY FIELD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210960" y="1845000"/>
            <a:ext cx="8864280" cy="3100680"/>
          </a:xfrm>
          <a:prstGeom prst="rect">
            <a:avLst/>
          </a:prstGeom>
          <a:ln w="0">
            <a:noFill/>
          </a:ln>
        </p:spPr>
      </p:pic>
      <p:sp>
        <p:nvSpPr>
          <p:cNvPr id="98" name="TextBox 1"/>
          <p:cNvSpPr/>
          <p:nvPr/>
        </p:nvSpPr>
        <p:spPr>
          <a:xfrm>
            <a:off x="4643280" y="52920"/>
            <a:ext cx="30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Reading the ERD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9" name="Left Arrow 4"/>
          <p:cNvSpPr/>
          <p:nvPr/>
        </p:nvSpPr>
        <p:spPr>
          <a:xfrm rot="19315200">
            <a:off x="2891160" y="1775160"/>
            <a:ext cx="2400480" cy="983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Library member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Application>LibreOffice/7.2.2.2$Windows_X86_64 LibreOffice_project/02b2acce88a210515b4a5bb2e46cbfb63fe97d56</Application>
  <AppVersion>15.0000</AppVersion>
  <Words>563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2022-01-25T10:03:14Z</dcterms:modified>
  <cp:revision>31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40</vt:i4>
  </property>
</Properties>
</file>