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3.jpeg" ContentType="image/jpeg"/>
  <Override PartName="/ppt/media/image9.png" ContentType="image/png"/>
  <Override PartName="/ppt/media/image10.png" ContentType="image/png"/>
  <Override PartName="/ppt/media/image11.png" ContentType="image/pn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24.jpeg" ContentType="image/jpeg"/>
  <Override PartName="/ppt/media/image19.jpeg" ContentType="image/jpeg"/>
  <Override PartName="/ppt/media/image20.jpeg" ContentType="image/jpeg"/>
  <Override PartName="/ppt/media/image21.jpeg" ContentType="image/jpeg"/>
  <Override PartName="/ppt/media/image22.jpeg" ContentType="image/jpeg"/>
  <Override PartName="/ppt/media/image25.png" ContentType="image/png"/>
  <Override PartName="/ppt/media/image26.png" ContentType="image/png"/>
  <Override PartName="/ppt/media/image2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file:///SD-Use-Cases.ppt" TargetMode="External"/><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84360" y="468000"/>
            <a:ext cx="7771320" cy="71316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600" spc="-1" strike="noStrike">
                <a:solidFill>
                  <a:srgbClr val="000000"/>
                </a:solidFill>
                <a:latin typeface="Calibri"/>
              </a:rPr>
              <a:t>Applied Computing Slideshows</a:t>
            </a:r>
            <a:br/>
            <a:r>
              <a:rPr b="0" i="1" lang="en-AU" sz="2600" spc="-1" strike="noStrike">
                <a:solidFill>
                  <a:srgbClr val="000000"/>
                </a:solidFill>
                <a:latin typeface="Calibri"/>
              </a:rPr>
              <a:t>by Mark Kelly</a:t>
            </a:r>
            <a:br/>
            <a:r>
              <a:rPr b="0" i="1" lang="en-AU" sz="2600" spc="-1" strike="noStrike">
                <a:solidFill>
                  <a:srgbClr val="000000"/>
                </a:solidFill>
                <a:latin typeface="Calibri"/>
              </a:rPr>
              <a:t>vcedata.com</a:t>
            </a:r>
            <a:br/>
            <a:r>
              <a:rPr b="0" i="1" lang="en-AU" sz="2600" spc="-1" strike="noStrike">
                <a:solidFill>
                  <a:srgbClr val="000000"/>
                </a:solidFill>
                <a:latin typeface="Calibri"/>
              </a:rPr>
              <a:t>mark@vcedata.com</a:t>
            </a:r>
            <a:endParaRPr b="0" lang="en-AU" sz="2600" spc="-1" strike="noStrike">
              <a:latin typeface="Arial"/>
            </a:endParaRPr>
          </a:p>
        </p:txBody>
      </p:sp>
      <p:sp>
        <p:nvSpPr>
          <p:cNvPr id="39" name="Title 1"/>
          <p:cNvSpPr/>
          <p:nvPr/>
        </p:nvSpPr>
        <p:spPr>
          <a:xfrm>
            <a:off x="826920" y="1520640"/>
            <a:ext cx="7771320" cy="1512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ctr">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4800" spc="-1" strike="noStrike">
                <a:solidFill>
                  <a:srgbClr val="c9211e"/>
                </a:solidFill>
                <a:latin typeface="Calibri"/>
                <a:ea typeface="DejaVu Sans"/>
              </a:rPr>
              <a:t>Software Requirements specifications (SRS)</a:t>
            </a:r>
            <a:endParaRPr b="0" lang="en-AU" sz="4800" spc="-1" strike="noStrike">
              <a:latin typeface="Arial"/>
            </a:endParaRPr>
          </a:p>
        </p:txBody>
      </p:sp>
      <p:pic>
        <p:nvPicPr>
          <p:cNvPr id="40" name="Picture 5" descr=""/>
          <p:cNvPicPr/>
          <p:nvPr/>
        </p:nvPicPr>
        <p:blipFill>
          <a:blip r:embed="rId1"/>
          <a:stretch/>
        </p:blipFill>
        <p:spPr>
          <a:xfrm>
            <a:off x="755640" y="3141000"/>
            <a:ext cx="7719120" cy="3744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Definition</a:t>
            </a:r>
            <a:endParaRPr b="0" lang="en-AU" sz="4400" spc="-1" strike="noStrike">
              <a:latin typeface="Arial"/>
            </a:endParaRPr>
          </a:p>
        </p:txBody>
      </p:sp>
      <p:sp>
        <p:nvSpPr>
          <p:cNvPr id="64"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SRS breaks down the problem into component parts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SRS provides input to the PSM </a:t>
            </a:r>
            <a:r>
              <a:rPr b="1" lang="en-AU" sz="3200" spc="-1" strike="noStrike">
                <a:solidFill>
                  <a:srgbClr val="000000"/>
                </a:solidFill>
                <a:latin typeface="Calibri"/>
                <a:ea typeface="DejaVu Sans"/>
              </a:rPr>
              <a:t>design</a:t>
            </a:r>
            <a:r>
              <a:rPr b="0" lang="en-AU" sz="3200" spc="-1" strike="noStrike">
                <a:solidFill>
                  <a:srgbClr val="000000"/>
                </a:solidFill>
                <a:latin typeface="Calibri"/>
                <a:ea typeface="DejaVu Sans"/>
              </a:rPr>
              <a:t> stage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SRS is referred to during later stages of the PSM.</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800" spc="-1" strike="noStrike">
                <a:solidFill>
                  <a:srgbClr val="000000"/>
                </a:solidFill>
                <a:latin typeface="Calibri"/>
                <a:ea typeface="DejaVu Sans"/>
              </a:rPr>
              <a:t>It acts as a blueprint for completing the project with as few re-designs and retrofitting features as possible.</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68360" y="115920"/>
            <a:ext cx="8228520" cy="83700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Wikipedia adds</a:t>
            </a:r>
            <a:endParaRPr b="0" lang="en-AU" sz="4400" spc="-1" strike="noStrike">
              <a:latin typeface="Arial"/>
            </a:endParaRPr>
          </a:p>
        </p:txBody>
      </p:sp>
      <p:sp>
        <p:nvSpPr>
          <p:cNvPr id="66" name=""/>
          <p:cNvSpPr/>
          <p:nvPr/>
        </p:nvSpPr>
        <p:spPr>
          <a:xfrm>
            <a:off x="457200" y="1052280"/>
            <a:ext cx="8228520" cy="507240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An SRS uses </a:t>
            </a:r>
            <a:r>
              <a:rPr b="0" lang="en-AU" sz="3200" spc="-1" strike="noStrike" u="sng">
                <a:solidFill>
                  <a:srgbClr val="0000ff"/>
                </a:solidFill>
                <a:uFillTx/>
                <a:latin typeface="Calibri"/>
                <a:ea typeface="DejaVu Sans"/>
                <a:hlinkClick r:id="rId1"/>
              </a:rPr>
              <a:t>use cases</a:t>
            </a:r>
            <a:r>
              <a:rPr b="0" lang="en-AU" sz="3200" spc="-1" strike="noStrike">
                <a:solidFill>
                  <a:srgbClr val="000000"/>
                </a:solidFill>
                <a:latin typeface="Calibri"/>
                <a:ea typeface="DejaVu Sans"/>
              </a:rPr>
              <a:t> to describe all the interactions the users will have with the software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The SRS does </a:t>
            </a:r>
            <a:r>
              <a:rPr b="1" lang="en-AU" sz="3200" spc="-1" strike="noStrike">
                <a:solidFill>
                  <a:srgbClr val="000000"/>
                </a:solidFill>
                <a:latin typeface="Calibri"/>
                <a:ea typeface="DejaVu Sans"/>
              </a:rPr>
              <a:t>NOT</a:t>
            </a:r>
            <a:r>
              <a:rPr b="0" lang="en-AU" sz="3200" spc="-1" strike="noStrike">
                <a:solidFill>
                  <a:srgbClr val="000000"/>
                </a:solidFill>
                <a:latin typeface="Calibri"/>
                <a:ea typeface="DejaVu Sans"/>
              </a:rPr>
              <a:t> aim to work out </a:t>
            </a:r>
            <a:r>
              <a:rPr b="1" lang="en-AU" sz="3200" spc="-1" strike="noStrike">
                <a:solidFill>
                  <a:srgbClr val="000000"/>
                </a:solidFill>
                <a:latin typeface="Calibri"/>
                <a:ea typeface="DejaVu Sans"/>
              </a:rPr>
              <a:t>how</a:t>
            </a:r>
            <a:r>
              <a:rPr b="0" lang="en-AU" sz="3200" spc="-1" strike="noStrike">
                <a:solidFill>
                  <a:srgbClr val="000000"/>
                </a:solidFill>
                <a:latin typeface="Calibri"/>
                <a:ea typeface="DejaVu Sans"/>
              </a:rPr>
              <a:t> the software will work. (That’s </a:t>
            </a:r>
            <a:r>
              <a:rPr b="0" i="1" lang="en-AU" sz="3200" spc="-1" strike="noStrike">
                <a:solidFill>
                  <a:srgbClr val="000000"/>
                </a:solidFill>
                <a:latin typeface="Calibri"/>
                <a:ea typeface="DejaVu Sans"/>
              </a:rPr>
              <a:t>design.</a:t>
            </a:r>
            <a:r>
              <a:rPr b="0" lang="en-AU" sz="3200" spc="-1" strike="noStrike">
                <a:solidFill>
                  <a:srgbClr val="000000"/>
                </a:solidFill>
                <a:latin typeface="Calibri"/>
                <a:ea typeface="DejaVu Sans"/>
              </a:rPr>
              <a:t>)</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An SRS just describes is what people want the software to </a:t>
            </a:r>
            <a:r>
              <a:rPr b="1" lang="en-AU" sz="3200" spc="-1" strike="noStrike">
                <a:solidFill>
                  <a:srgbClr val="000000"/>
                </a:solidFill>
                <a:latin typeface="Calibri"/>
                <a:ea typeface="DejaVu Sans"/>
              </a:rPr>
              <a:t>do</a:t>
            </a:r>
            <a:r>
              <a:rPr b="0" lang="en-AU" sz="3200" spc="-1" strike="noStrike">
                <a:solidFill>
                  <a:srgbClr val="000000"/>
                </a:solidFill>
                <a:latin typeface="Calibri"/>
                <a:ea typeface="DejaVu Sans"/>
              </a:rPr>
              <a:t>.</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So what’s an SRS for?</a:t>
            </a:r>
            <a:endParaRPr b="0" lang="en-AU" sz="4400" spc="-1" strike="noStrike">
              <a:latin typeface="Arial"/>
            </a:endParaRPr>
          </a:p>
        </p:txBody>
      </p:sp>
      <p:sp>
        <p:nvSpPr>
          <p:cNvPr id="68"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It’s a written understanding of what a client requires of a system.</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Is an insurance policy: the software developer knows exactly:</a:t>
            </a:r>
            <a:endParaRPr b="0" lang="en-AU" sz="3200" spc="-1" strike="noStrike">
              <a:latin typeface="Arial"/>
            </a:endParaRPr>
          </a:p>
        </p:txBody>
      </p:sp>
      <p:pic>
        <p:nvPicPr>
          <p:cNvPr id="69" name="Picture 1" descr=""/>
          <p:cNvPicPr/>
          <p:nvPr/>
        </p:nvPicPr>
        <p:blipFill>
          <a:blip r:embed="rId1"/>
          <a:stretch/>
        </p:blipFill>
        <p:spPr>
          <a:xfrm>
            <a:off x="6323040" y="3286080"/>
            <a:ext cx="2856240" cy="3570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320"/>
            <a:ext cx="8228520" cy="84960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What the SRS defines</a:t>
            </a:r>
            <a:endParaRPr b="0" lang="en-AU" sz="4400" spc="-1" strike="noStrike">
              <a:latin typeface="Arial"/>
            </a:endParaRPr>
          </a:p>
        </p:txBody>
      </p:sp>
      <p:sp>
        <p:nvSpPr>
          <p:cNvPr id="71" name=""/>
          <p:cNvSpPr/>
          <p:nvPr/>
        </p:nvSpPr>
        <p:spPr>
          <a:xfrm>
            <a:off x="468360" y="1268280"/>
            <a:ext cx="8228520" cy="5112360"/>
          </a:xfrm>
          <a:prstGeom prst="rect">
            <a:avLst/>
          </a:prstGeom>
          <a:noFill/>
          <a:ln w="0">
            <a:noFill/>
          </a:ln>
        </p:spPr>
        <p:style>
          <a:lnRef idx="0"/>
          <a:fillRef idx="0"/>
          <a:effectRef idx="0"/>
          <a:fontRef idx="minor"/>
        </p:style>
        <p:txBody>
          <a:bodyPr lIns="90000" rIns="90000" tIns="45000" bIns="45000" anchor="t">
            <a:normAutofit/>
          </a:bodyPr>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 </a:t>
            </a:r>
            <a:r>
              <a:rPr b="0" lang="en-AU" sz="2800" spc="-1" strike="noStrike">
                <a:solidFill>
                  <a:srgbClr val="000000"/>
                </a:solidFill>
                <a:latin typeface="Calibri"/>
                <a:ea typeface="DejaVu Sans"/>
              </a:rPr>
              <a:t>what the product should be able to </a:t>
            </a:r>
            <a:r>
              <a:rPr b="1" lang="en-AU" sz="2800" spc="-1" strike="noStrike">
                <a:solidFill>
                  <a:srgbClr val="000000"/>
                </a:solidFill>
                <a:latin typeface="Calibri"/>
                <a:ea typeface="DejaVu Sans"/>
              </a:rPr>
              <a:t>do</a:t>
            </a:r>
            <a:r>
              <a:rPr b="0" lang="en-AU" sz="2800" spc="-1" strike="noStrike">
                <a:solidFill>
                  <a:srgbClr val="000000"/>
                </a:solidFill>
                <a:latin typeface="Calibri"/>
                <a:ea typeface="DejaVu Sans"/>
              </a:rPr>
              <a:t> (functional requirements)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what </a:t>
            </a:r>
            <a:r>
              <a:rPr b="1" lang="en-AU" sz="2800" spc="-1" strike="noStrike">
                <a:solidFill>
                  <a:srgbClr val="000000"/>
                </a:solidFill>
                <a:latin typeface="Calibri"/>
                <a:ea typeface="DejaVu Sans"/>
              </a:rPr>
              <a:t>features</a:t>
            </a:r>
            <a:r>
              <a:rPr b="0" lang="en-AU" sz="2800" spc="-1" strike="noStrike">
                <a:solidFill>
                  <a:srgbClr val="000000"/>
                </a:solidFill>
                <a:latin typeface="Calibri"/>
                <a:ea typeface="DejaVu Sans"/>
              </a:rPr>
              <a:t> the product should have (non-functional requirements) e.g. Portability, ease of use.</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what  limitations (</a:t>
            </a:r>
            <a:r>
              <a:rPr b="1" lang="en-AU" sz="2800" spc="-1" strike="noStrike">
                <a:solidFill>
                  <a:srgbClr val="000000"/>
                </a:solidFill>
                <a:latin typeface="Calibri"/>
                <a:ea typeface="DejaVu Sans"/>
              </a:rPr>
              <a:t>constraints</a:t>
            </a:r>
            <a:r>
              <a:rPr b="0" lang="en-AU" sz="2800" spc="-1" strike="noStrike">
                <a:solidFill>
                  <a:srgbClr val="000000"/>
                </a:solidFill>
                <a:latin typeface="Calibri"/>
                <a:ea typeface="DejaVu Sans"/>
              </a:rPr>
              <a:t>) there are on the way by which the product must abide (e.g. Must be finished next month, must be suitable for vision-impaired users)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how far the product needs to be developed (its </a:t>
            </a:r>
            <a:r>
              <a:rPr b="1" lang="en-AU" sz="2800" spc="-1" strike="noStrike">
                <a:solidFill>
                  <a:srgbClr val="000000"/>
                </a:solidFill>
                <a:latin typeface="Calibri"/>
                <a:ea typeface="DejaVu Sans"/>
              </a:rPr>
              <a:t>scope</a:t>
            </a:r>
            <a:r>
              <a:rPr b="0" lang="en-AU" sz="2800" spc="-1" strike="noStrike">
                <a:solidFill>
                  <a:srgbClr val="000000"/>
                </a:solidFill>
                <a:latin typeface="Calibri"/>
                <a:ea typeface="DejaVu Sans"/>
              </a:rPr>
              <a:t>)</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FRs and NFRs</a:t>
            </a:r>
            <a:endParaRPr b="0" lang="en-AU" sz="4400" spc="-1" strike="noStrike">
              <a:latin typeface="Arial"/>
            </a:endParaRPr>
          </a:p>
        </p:txBody>
      </p:sp>
      <p:sp>
        <p:nvSpPr>
          <p:cNvPr id="73"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fontScale="96000"/>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Functional </a:t>
            </a:r>
            <a:r>
              <a:rPr b="0" lang="en-AU" sz="3200" spc="-1" strike="noStrike">
                <a:solidFill>
                  <a:srgbClr val="000000"/>
                </a:solidFill>
                <a:latin typeface="Calibri"/>
                <a:ea typeface="DejaVu Sans"/>
              </a:rPr>
              <a:t>requirements – what jobs should the software be able to DO.</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If you can say, “The software needs to be able </a:t>
            </a:r>
            <a:r>
              <a:rPr b="1" lang="en-AU" sz="2800" spc="-1" strike="noStrike">
                <a:solidFill>
                  <a:srgbClr val="000000"/>
                </a:solidFill>
                <a:latin typeface="Calibri"/>
                <a:ea typeface="DejaVu Sans"/>
              </a:rPr>
              <a:t>to</a:t>
            </a:r>
            <a:r>
              <a:rPr b="0" lang="en-AU" sz="2800" spc="-1" strike="noStrike">
                <a:solidFill>
                  <a:srgbClr val="000000"/>
                </a:solidFill>
                <a:latin typeface="Calibri"/>
                <a:ea typeface="DejaVu Sans"/>
              </a:rPr>
              <a:t>…” and then add a </a:t>
            </a:r>
            <a:r>
              <a:rPr b="1" lang="en-AU" sz="2800" spc="-1" strike="noStrike">
                <a:solidFill>
                  <a:srgbClr val="000000"/>
                </a:solidFill>
                <a:latin typeface="Calibri"/>
                <a:ea typeface="DejaVu Sans"/>
              </a:rPr>
              <a:t>verb </a:t>
            </a:r>
            <a:r>
              <a:rPr b="0" lang="en-AU" sz="2800" spc="-1" strike="noStrike">
                <a:solidFill>
                  <a:srgbClr val="000000"/>
                </a:solidFill>
                <a:latin typeface="Calibri"/>
                <a:ea typeface="DejaVu Sans"/>
              </a:rPr>
              <a:t>(e.g. “calculate”), it’s a FR.</a:t>
            </a:r>
            <a:endParaRPr b="0" lang="en-AU" sz="28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Non-function </a:t>
            </a:r>
            <a:r>
              <a:rPr b="0" lang="en-AU" sz="3200" spc="-1" strike="noStrike">
                <a:solidFill>
                  <a:srgbClr val="000000"/>
                </a:solidFill>
                <a:latin typeface="Calibri"/>
                <a:ea typeface="DejaVu Sans"/>
              </a:rPr>
              <a:t>requirements</a:t>
            </a:r>
            <a:r>
              <a:rPr b="1" lang="en-AU" sz="3200" spc="-1" strike="noStrike">
                <a:solidFill>
                  <a:srgbClr val="000000"/>
                </a:solidFill>
                <a:latin typeface="Calibri"/>
                <a:ea typeface="DejaVu Sans"/>
              </a:rPr>
              <a:t> </a:t>
            </a:r>
            <a:r>
              <a:rPr b="0" lang="en-AU" sz="3200" spc="-1" strike="noStrike">
                <a:solidFill>
                  <a:srgbClr val="000000"/>
                </a:solidFill>
                <a:latin typeface="Calibri"/>
                <a:ea typeface="DejaVu Sans"/>
              </a:rPr>
              <a:t>– what qualities or features should distinguish the software.</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If you can say, “The software needs to </a:t>
            </a:r>
            <a:r>
              <a:rPr b="1" lang="en-AU" sz="2800" spc="-1" strike="noStrike">
                <a:solidFill>
                  <a:srgbClr val="000000"/>
                </a:solidFill>
                <a:latin typeface="Calibri"/>
                <a:ea typeface="DejaVu Sans"/>
              </a:rPr>
              <a:t>be…</a:t>
            </a:r>
            <a:r>
              <a:rPr b="0" lang="en-AU" sz="2800" spc="-1" strike="noStrike">
                <a:solidFill>
                  <a:srgbClr val="000000"/>
                </a:solidFill>
                <a:latin typeface="Calibri"/>
                <a:ea typeface="DejaVu Sans"/>
              </a:rPr>
              <a:t>” and then add an </a:t>
            </a:r>
            <a:r>
              <a:rPr b="1" lang="en-AU" sz="2800" spc="-1" strike="noStrike">
                <a:solidFill>
                  <a:srgbClr val="000000"/>
                </a:solidFill>
                <a:latin typeface="Calibri"/>
                <a:ea typeface="DejaVu Sans"/>
              </a:rPr>
              <a:t>adjective</a:t>
            </a:r>
            <a:r>
              <a:rPr b="0" lang="en-AU" sz="2800" spc="-1" strike="noStrike">
                <a:solidFill>
                  <a:srgbClr val="000000"/>
                </a:solidFill>
                <a:latin typeface="Calibri"/>
                <a:ea typeface="DejaVu Sans"/>
              </a:rPr>
              <a:t> (e.g. “easy to use”), it’s a NFR.</a:t>
            </a:r>
            <a:endParaRPr b="0" lang="en-AU" sz="2800" spc="-1" strike="noStrike">
              <a:latin typeface="Arial"/>
            </a:endParaRPr>
          </a:p>
          <a:p>
            <a:pPr>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Some Typical NFRs</a:t>
            </a:r>
            <a:endParaRPr b="0" lang="en-AU" sz="4400" spc="-1" strike="noStrike">
              <a:latin typeface="Arial"/>
            </a:endParaRPr>
          </a:p>
        </p:txBody>
      </p:sp>
      <p:sp>
        <p:nvSpPr>
          <p:cNvPr id="75"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Reliability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Performance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Security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Usability</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NFRs often also form </a:t>
            </a:r>
            <a:r>
              <a:rPr b="1" lang="en-AU" sz="3200" spc="-1" strike="noStrike">
                <a:solidFill>
                  <a:srgbClr val="000000"/>
                </a:solidFill>
                <a:latin typeface="Calibri"/>
                <a:ea typeface="DejaVu Sans"/>
              </a:rPr>
              <a:t>constraints.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490320"/>
            <a:ext cx="8228520" cy="5608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NFR - Reliability</a:t>
            </a:r>
            <a:endParaRPr b="0" lang="en-AU" sz="4400" spc="-1" strike="noStrike">
              <a:latin typeface="Arial"/>
            </a:endParaRPr>
          </a:p>
        </p:txBody>
      </p:sp>
      <p:sp>
        <p:nvSpPr>
          <p:cNvPr id="77" name=""/>
          <p:cNvSpPr/>
          <p:nvPr/>
        </p:nvSpPr>
        <p:spPr>
          <a:xfrm>
            <a:off x="468360" y="1206000"/>
            <a:ext cx="8228520" cy="452520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Can it be trusted to do its job properly? </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like a reliable car </a:t>
            </a:r>
            <a:endParaRPr b="0" lang="en-AU" sz="28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Is it available when needed?</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Does it have a high failure rate?</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NFR - Performance</a:t>
            </a:r>
            <a:endParaRPr b="0" lang="en-AU" sz="4400" spc="-1" strike="noStrike">
              <a:latin typeface="Arial"/>
            </a:endParaRPr>
          </a:p>
        </p:txBody>
      </p:sp>
      <p:sp>
        <p:nvSpPr>
          <p:cNvPr id="79"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Speed of operation</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Responsiveness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Throughput requirements – e.g. “The system </a:t>
            </a:r>
            <a:r>
              <a:rPr b="0" i="1" lang="en-AU" sz="3200" spc="-1" strike="noStrike">
                <a:solidFill>
                  <a:srgbClr val="000000"/>
                </a:solidFill>
                <a:latin typeface="Calibri"/>
                <a:ea typeface="DejaVu Sans"/>
              </a:rPr>
              <a:t>should be able to</a:t>
            </a:r>
            <a:r>
              <a:rPr b="0" lang="en-AU" sz="3200" spc="-1" strike="noStrike">
                <a:solidFill>
                  <a:srgbClr val="000000"/>
                </a:solidFill>
                <a:latin typeface="Calibri"/>
                <a:ea typeface="DejaVu Sans"/>
              </a:rPr>
              <a:t> to be able to process 1000 orders per hour.”</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NFR - Security</a:t>
            </a:r>
            <a:endParaRPr b="0" lang="en-AU" sz="4400" spc="-1" strike="noStrike">
              <a:latin typeface="Arial"/>
            </a:endParaRPr>
          </a:p>
        </p:txBody>
      </p:sp>
      <p:sp>
        <p:nvSpPr>
          <p:cNvPr id="81"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Preventing unauthorised access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Able to protect data from accidental or deliberate loss or damage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E.g. Data </a:t>
            </a:r>
            <a:r>
              <a:rPr b="0" i="1" lang="en-AU" sz="3200" spc="-1" strike="noStrike">
                <a:solidFill>
                  <a:srgbClr val="000000"/>
                </a:solidFill>
                <a:latin typeface="Calibri"/>
                <a:ea typeface="DejaVu Sans"/>
              </a:rPr>
              <a:t>should only be able to be </a:t>
            </a:r>
            <a:r>
              <a:rPr b="0" lang="en-AU" sz="3200" spc="-1" strike="noStrike">
                <a:solidFill>
                  <a:srgbClr val="000000"/>
                </a:solidFill>
                <a:latin typeface="Calibri"/>
                <a:ea typeface="DejaVu Sans"/>
              </a:rPr>
              <a:t>edited by users with level 3 passwords.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NFR - Usability</a:t>
            </a:r>
            <a:endParaRPr b="0" lang="en-AU" sz="4400" spc="-1" strike="noStrike">
              <a:latin typeface="Arial"/>
            </a:endParaRPr>
          </a:p>
        </p:txBody>
      </p:sp>
      <p:sp>
        <p:nvSpPr>
          <p:cNvPr id="83" name=""/>
          <p:cNvSpPr/>
          <p:nvPr/>
        </p:nvSpPr>
        <p:spPr>
          <a:xfrm>
            <a:off x="457200" y="1341000"/>
            <a:ext cx="8228520" cy="4783680"/>
          </a:xfrm>
          <a:prstGeom prst="rect">
            <a:avLst/>
          </a:prstGeom>
          <a:noFill/>
          <a:ln w="0">
            <a:noFill/>
          </a:ln>
        </p:spPr>
        <p:style>
          <a:lnRef idx="0"/>
          <a:fillRef idx="0"/>
          <a:effectRef idx="0"/>
          <a:fontRef idx="minor"/>
        </p:style>
        <p:txBody>
          <a:bodyPr lIns="90000" rIns="90000" tIns="45000" bIns="45000" anchor="t">
            <a:normAutofit fontScale="98000"/>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Able to be used easily</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Easy to learn</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Hard to make mistakes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Forgiving</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Intuitive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Easy to navigate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Anticipates the user’s needs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Compensates for (or auto-fixes) common errors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In general</a:t>
            </a:r>
            <a:endParaRPr b="0" lang="en-AU" sz="4400" spc="-1" strike="noStrike">
              <a:latin typeface="Arial"/>
            </a:endParaRPr>
          </a:p>
        </p:txBody>
      </p:sp>
      <p:sp>
        <p:nvSpPr>
          <p:cNvPr id="42"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An SRS is the art and science of developing an accurate and complete definition of the behaviour of software that can serve as the basis for software development. </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pic>
        <p:nvPicPr>
          <p:cNvPr id="43" name="Picture 2" descr=""/>
          <p:cNvPicPr/>
          <p:nvPr/>
        </p:nvPicPr>
        <p:blipFill>
          <a:blip r:embed="rId1"/>
          <a:stretch/>
        </p:blipFill>
        <p:spPr>
          <a:xfrm>
            <a:off x="4572000" y="3814920"/>
            <a:ext cx="4570920" cy="30420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Scope</a:t>
            </a:r>
            <a:endParaRPr b="0" lang="en-AU" sz="4400" spc="-1" strike="noStrike">
              <a:latin typeface="Arial"/>
            </a:endParaRPr>
          </a:p>
        </p:txBody>
      </p:sp>
      <p:sp>
        <p:nvSpPr>
          <p:cNvPr id="85"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 description of the software in terms of</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major inputs,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processing functionality and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outputs </a:t>
            </a:r>
            <a:endParaRPr b="0" lang="en-AU" sz="2800" spc="-1" strike="noStrike">
              <a:latin typeface="Arial"/>
            </a:endParaRPr>
          </a:p>
          <a:p>
            <a:pPr marL="343080" indent="-343080">
              <a:lnSpc>
                <a:spcPct val="10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The scope defines where a</a:t>
            </a:r>
            <a:br/>
            <a:r>
              <a:rPr b="0" lang="en-AU" sz="3200" spc="-1" strike="noStrike">
                <a:solidFill>
                  <a:srgbClr val="000000"/>
                </a:solidFill>
                <a:latin typeface="Calibri"/>
                <a:ea typeface="DejaVu Sans"/>
              </a:rPr>
              <a:t>solution’s responsibilities end</a:t>
            </a:r>
            <a:br/>
            <a:r>
              <a:rPr b="0" lang="en-AU" sz="2400" spc="-1" strike="noStrike">
                <a:solidFill>
                  <a:srgbClr val="000000"/>
                </a:solidFill>
                <a:latin typeface="Calibri"/>
                <a:ea typeface="DejaVu Sans"/>
              </a:rPr>
              <a:t>(e.g. A toaster should </a:t>
            </a:r>
            <a:r>
              <a:rPr b="0" i="1" lang="en-AU" sz="2400" spc="-1" strike="noStrike">
                <a:solidFill>
                  <a:srgbClr val="000000"/>
                </a:solidFill>
                <a:latin typeface="Calibri"/>
                <a:ea typeface="DejaVu Sans"/>
              </a:rPr>
              <a:t>not</a:t>
            </a:r>
            <a:r>
              <a:rPr b="0" lang="en-AU" sz="2400" spc="-1" strike="noStrike">
                <a:solidFill>
                  <a:srgbClr val="000000"/>
                </a:solidFill>
                <a:latin typeface="Calibri"/>
                <a:ea typeface="DejaVu Sans"/>
              </a:rPr>
              <a:t> be</a:t>
            </a:r>
            <a:br/>
            <a:r>
              <a:rPr b="0" lang="en-AU" sz="2400" spc="-1" strike="noStrike">
                <a:solidFill>
                  <a:srgbClr val="000000"/>
                </a:solidFill>
                <a:latin typeface="Calibri"/>
                <a:ea typeface="DejaVu Sans"/>
              </a:rPr>
              <a:t>expected to make a cup of tea)</a:t>
            </a:r>
            <a:endParaRPr b="0" lang="en-AU" sz="2400" spc="-1" strike="noStrike">
              <a:latin typeface="Arial"/>
            </a:endParaRPr>
          </a:p>
        </p:txBody>
      </p:sp>
      <p:pic>
        <p:nvPicPr>
          <p:cNvPr id="86" name="Picture 2" descr=""/>
          <p:cNvPicPr/>
          <p:nvPr/>
        </p:nvPicPr>
        <p:blipFill>
          <a:blip r:embed="rId1"/>
          <a:stretch/>
        </p:blipFill>
        <p:spPr>
          <a:xfrm>
            <a:off x="5724360" y="3429000"/>
            <a:ext cx="3427920" cy="34279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4" descr=""/>
          <p:cNvPicPr/>
          <p:nvPr/>
        </p:nvPicPr>
        <p:blipFill>
          <a:blip r:embed="rId1"/>
          <a:stretch/>
        </p:blipFill>
        <p:spPr>
          <a:xfrm>
            <a:off x="5796000" y="2276640"/>
            <a:ext cx="3130920" cy="3130920"/>
          </a:xfrm>
          <a:prstGeom prst="rect">
            <a:avLst/>
          </a:prstGeom>
          <a:ln w="0">
            <a:noFill/>
          </a:ln>
        </p:spPr>
      </p:pic>
      <p:sp>
        <p:nvSpPr>
          <p:cNvPr id="88" name="PlaceHolder 1"/>
          <p:cNvSpPr>
            <a:spLocks noGrp="1"/>
          </p:cNvSpPr>
          <p:nvPr>
            <p:ph type="title"/>
          </p:nvPr>
        </p:nvSpPr>
        <p:spPr>
          <a:xfrm>
            <a:off x="468000" y="404280"/>
            <a:ext cx="4823280" cy="1141920"/>
          </a:xfrm>
          <a:prstGeom prst="rect">
            <a:avLst/>
          </a:prstGeom>
          <a:noFill/>
          <a:ln w="0">
            <a:noFill/>
          </a:ln>
        </p:spPr>
        <p:txBody>
          <a:bodyPr lIns="90000" rIns="90000" tIns="46800" bIns="46800" anchor="ctr">
            <a:no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Pwned by SRS</a:t>
            </a:r>
            <a:endParaRPr b="0" lang="en-AU" sz="4400" spc="-1" strike="noStrike">
              <a:latin typeface="Arial"/>
            </a:endParaRPr>
          </a:p>
        </p:txBody>
      </p:sp>
      <p:sp>
        <p:nvSpPr>
          <p:cNvPr id="89" name=""/>
          <p:cNvSpPr/>
          <p:nvPr/>
        </p:nvSpPr>
        <p:spPr>
          <a:xfrm>
            <a:off x="250920" y="155736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All later work is based on the SRS such as:</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 </a:t>
            </a:r>
            <a:r>
              <a:rPr b="0" lang="en-AU" sz="2800" spc="-1" strike="noStrike">
                <a:solidFill>
                  <a:srgbClr val="000000"/>
                </a:solidFill>
                <a:latin typeface="Calibri"/>
                <a:ea typeface="DejaVu Sans"/>
              </a:rPr>
              <a:t>project management,</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design specifications,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software architecture specifications,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testing plans and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user documentation plans</a:t>
            </a:r>
            <a:endParaRPr b="0" lang="en-AU" sz="28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Get the SRS wrong, and the </a:t>
            </a:r>
            <a:br/>
            <a:r>
              <a:rPr b="0" lang="en-AU" sz="3200" spc="-1" strike="noStrike">
                <a:solidFill>
                  <a:srgbClr val="000000"/>
                </a:solidFill>
                <a:latin typeface="Calibri"/>
                <a:ea typeface="DejaVu Sans"/>
              </a:rPr>
              <a:t>whole project goes wrong</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320"/>
            <a:ext cx="8228520" cy="7768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What the SRS does </a:t>
            </a:r>
            <a:r>
              <a:rPr b="0" i="1" lang="en-AU" sz="4400" spc="-1" strike="noStrike">
                <a:solidFill>
                  <a:srgbClr val="000000"/>
                </a:solidFill>
                <a:latin typeface="Calibri"/>
              </a:rPr>
              <a:t>not</a:t>
            </a:r>
            <a:r>
              <a:rPr b="0" lang="en-AU" sz="4400" spc="-1" strike="noStrike">
                <a:solidFill>
                  <a:srgbClr val="000000"/>
                </a:solidFill>
                <a:latin typeface="Calibri"/>
              </a:rPr>
              <a:t> have</a:t>
            </a:r>
            <a:endParaRPr b="0" lang="en-AU" sz="4400" spc="-1" strike="noStrike">
              <a:latin typeface="Arial"/>
            </a:endParaRPr>
          </a:p>
        </p:txBody>
      </p:sp>
      <p:sp>
        <p:nvSpPr>
          <p:cNvPr id="91" name=""/>
          <p:cNvSpPr/>
          <p:nvPr/>
        </p:nvSpPr>
        <p:spPr>
          <a:xfrm>
            <a:off x="457200" y="1341000"/>
            <a:ext cx="8228520" cy="478368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An SRS describes what a solution should be able to achieve.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It does </a:t>
            </a:r>
            <a:r>
              <a:rPr b="1" lang="en-AU" sz="3200" spc="-1" strike="noStrike">
                <a:solidFill>
                  <a:srgbClr val="000000"/>
                </a:solidFill>
                <a:latin typeface="Calibri"/>
                <a:ea typeface="DejaVu Sans"/>
              </a:rPr>
              <a:t>not</a:t>
            </a:r>
            <a:r>
              <a:rPr b="0" lang="en-AU" sz="3200" spc="-1" strike="noStrike">
                <a:solidFill>
                  <a:srgbClr val="000000"/>
                </a:solidFill>
                <a:latin typeface="Calibri"/>
                <a:ea typeface="DejaVu Sans"/>
              </a:rPr>
              <a:t> contain:</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Design suggestions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Ways of solving technology problems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Future software or hardware assumptions</a:t>
            </a:r>
            <a:endParaRPr b="0" lang="en-AU" sz="28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These happen later in the </a:t>
            </a:r>
            <a:r>
              <a:rPr b="0" i="1" lang="en-AU" sz="3200" spc="-1" strike="noStrike">
                <a:solidFill>
                  <a:srgbClr val="000000"/>
                </a:solidFill>
                <a:latin typeface="Calibri"/>
                <a:ea typeface="DejaVu Sans"/>
              </a:rPr>
              <a:t>design</a:t>
            </a:r>
            <a:r>
              <a:rPr b="0" lang="en-AU" sz="3200" spc="-1" strike="noStrike">
                <a:solidFill>
                  <a:srgbClr val="000000"/>
                </a:solidFill>
                <a:latin typeface="Calibri"/>
                <a:ea typeface="DejaVu Sans"/>
              </a:rPr>
              <a:t> phase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SRS is developed during </a:t>
            </a:r>
            <a:r>
              <a:rPr b="0" i="1" lang="en-AU" sz="3200" spc="-1" strike="noStrike">
                <a:solidFill>
                  <a:srgbClr val="000000"/>
                </a:solidFill>
                <a:latin typeface="Calibri"/>
                <a:ea typeface="DejaVu Sans"/>
              </a:rPr>
              <a:t>analysis</a:t>
            </a:r>
            <a:r>
              <a:rPr b="0" lang="en-AU" sz="3200" spc="-1" strike="noStrike">
                <a:solidFill>
                  <a:srgbClr val="000000"/>
                </a:solidFill>
                <a:latin typeface="Calibri"/>
                <a:ea typeface="DejaVu Sans"/>
              </a:rPr>
              <a:t>.</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A good SRS...</a:t>
            </a:r>
            <a:endParaRPr b="0" lang="en-AU" sz="4400" spc="-1" strike="noStrike">
              <a:latin typeface="Arial"/>
            </a:endParaRPr>
          </a:p>
        </p:txBody>
      </p:sp>
      <p:sp>
        <p:nvSpPr>
          <p:cNvPr id="93" name=""/>
          <p:cNvSpPr/>
          <p:nvPr/>
        </p:nvSpPr>
        <p:spPr>
          <a:xfrm>
            <a:off x="1907640" y="1773360"/>
            <a:ext cx="665856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assures the customer that the software developer understands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what the customer wants the software to be able to do, and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what features it should have</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pic>
        <p:nvPicPr>
          <p:cNvPr id="94" name="Picture 4" descr=""/>
          <p:cNvPicPr/>
          <p:nvPr/>
        </p:nvPicPr>
        <p:blipFill>
          <a:blip r:embed="rId1"/>
          <a:stretch/>
        </p:blipFill>
        <p:spPr>
          <a:xfrm>
            <a:off x="-42840" y="1989000"/>
            <a:ext cx="1703880" cy="23518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A good SRS...</a:t>
            </a:r>
            <a:endParaRPr b="0" lang="en-AU" sz="4400" spc="-1" strike="noStrike">
              <a:latin typeface="Arial"/>
            </a:endParaRPr>
          </a:p>
        </p:txBody>
      </p:sp>
      <p:sp>
        <p:nvSpPr>
          <p:cNvPr id="96" name=""/>
          <p:cNvSpPr/>
          <p:nvPr/>
        </p:nvSpPr>
        <p:spPr>
          <a:xfrm>
            <a:off x="1979280" y="1600200"/>
            <a:ext cx="670608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Is written in unambiguous, natural language that cannot be misinterpreted.</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Even defines what words like “shall”, “must”, “will” and “should” mean to avoid later arguments.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Uses charts, tables, DFDs, decision tables etc to keep issues really clear</a:t>
            </a:r>
            <a:endParaRPr b="0" lang="en-AU" sz="28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800" spc="-1" strike="noStrike">
              <a:latin typeface="Arial"/>
            </a:endParaRPr>
          </a:p>
        </p:txBody>
      </p:sp>
      <p:pic>
        <p:nvPicPr>
          <p:cNvPr id="97" name="Picture 4" descr=""/>
          <p:cNvPicPr/>
          <p:nvPr/>
        </p:nvPicPr>
        <p:blipFill>
          <a:blip r:embed="rId1"/>
          <a:stretch/>
        </p:blipFill>
        <p:spPr>
          <a:xfrm>
            <a:off x="-42840" y="1989000"/>
            <a:ext cx="1703880" cy="23518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A good SRS...</a:t>
            </a:r>
            <a:endParaRPr b="0" lang="en-AU" sz="4400" spc="-1" strike="noStrike">
              <a:latin typeface="Arial"/>
            </a:endParaRPr>
          </a:p>
        </p:txBody>
      </p:sp>
      <p:sp>
        <p:nvSpPr>
          <p:cNvPr id="99" name=""/>
          <p:cNvSpPr/>
          <p:nvPr/>
        </p:nvSpPr>
        <p:spPr>
          <a:xfrm>
            <a:off x="1835280" y="1600200"/>
            <a:ext cx="685044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Breaks down the problem into small, organised, manageable component parts</a:t>
            </a:r>
            <a:endParaRPr b="0" lang="en-AU" sz="3200" spc="-1" strike="noStrike">
              <a:latin typeface="Arial"/>
            </a:endParaRPr>
          </a:p>
          <a:p>
            <a:pPr marL="343080" indent="-343080">
              <a:lnSpc>
                <a:spcPct val="100000"/>
              </a:lnSpc>
              <a:spcBef>
                <a:spcPts val="799"/>
              </a:spcBef>
              <a:buNone/>
              <a:tabLst>
                <a:tab algn="l" pos="0"/>
              </a:tabLst>
            </a:pPr>
            <a:endParaRPr b="0" lang="en-AU" sz="3200" spc="-1" strike="noStrike">
              <a:latin typeface="Arial"/>
            </a:endParaRPr>
          </a:p>
        </p:txBody>
      </p:sp>
      <p:pic>
        <p:nvPicPr>
          <p:cNvPr id="100" name="Picture 4" descr=""/>
          <p:cNvPicPr/>
          <p:nvPr/>
        </p:nvPicPr>
        <p:blipFill>
          <a:blip r:embed="rId1"/>
          <a:stretch/>
        </p:blipFill>
        <p:spPr>
          <a:xfrm>
            <a:off x="-42840" y="1989000"/>
            <a:ext cx="1703880" cy="23518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A good SRS...</a:t>
            </a:r>
            <a:endParaRPr b="0" lang="en-AU" sz="4400" spc="-1" strike="noStrike">
              <a:latin typeface="Arial"/>
            </a:endParaRPr>
          </a:p>
        </p:txBody>
      </p:sp>
      <p:sp>
        <p:nvSpPr>
          <p:cNvPr id="102" name=""/>
          <p:cNvSpPr/>
          <p:nvPr/>
        </p:nvSpPr>
        <p:spPr>
          <a:xfrm>
            <a:off x="2484000" y="1600200"/>
            <a:ext cx="620136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Feeds the design phase of the PSM.</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Tells the design and development workers what needs to be achieved and what is not.</a:t>
            </a:r>
            <a:endParaRPr b="0" lang="en-AU" sz="3200" spc="-1" strike="noStrike">
              <a:latin typeface="Arial"/>
            </a:endParaRPr>
          </a:p>
        </p:txBody>
      </p:sp>
      <p:pic>
        <p:nvPicPr>
          <p:cNvPr id="103" name="Picture 4" descr=""/>
          <p:cNvPicPr/>
          <p:nvPr/>
        </p:nvPicPr>
        <p:blipFill>
          <a:blip r:embed="rId1"/>
          <a:stretch/>
        </p:blipFill>
        <p:spPr>
          <a:xfrm>
            <a:off x="-42840" y="1989000"/>
            <a:ext cx="1703880" cy="235188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A good SRS...</a:t>
            </a:r>
            <a:endParaRPr b="0" lang="en-AU" sz="4400" spc="-1" strike="noStrike">
              <a:latin typeface="Arial"/>
            </a:endParaRPr>
          </a:p>
        </p:txBody>
      </p:sp>
      <p:sp>
        <p:nvSpPr>
          <p:cNvPr id="105" name=""/>
          <p:cNvSpPr/>
          <p:nvPr/>
        </p:nvSpPr>
        <p:spPr>
          <a:xfrm>
            <a:off x="2340000" y="1600200"/>
            <a:ext cx="63457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Acts as the final judge during testing and evaluation.</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The SRS defines</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what needs to work,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what conditions need to be met while it works,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how to tell if the product is a success or not.</a:t>
            </a:r>
            <a:endParaRPr b="0" lang="en-AU" sz="2800" spc="-1" strike="noStrike">
              <a:latin typeface="Arial"/>
            </a:endParaRPr>
          </a:p>
        </p:txBody>
      </p:sp>
      <p:pic>
        <p:nvPicPr>
          <p:cNvPr id="106" name="Picture 4" descr=""/>
          <p:cNvPicPr/>
          <p:nvPr/>
        </p:nvPicPr>
        <p:blipFill>
          <a:blip r:embed="rId1"/>
          <a:stretch/>
        </p:blipFill>
        <p:spPr>
          <a:xfrm>
            <a:off x="-42840" y="1989000"/>
            <a:ext cx="1703880" cy="2351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320"/>
            <a:ext cx="8228520" cy="84960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How are requirements discovered?</a:t>
            </a:r>
            <a:endParaRPr b="0" lang="en-AU" sz="4400" spc="-1" strike="noStrike">
              <a:latin typeface="Arial"/>
            </a:endParaRPr>
          </a:p>
        </p:txBody>
      </p:sp>
      <p:sp>
        <p:nvSpPr>
          <p:cNvPr id="108" name=""/>
          <p:cNvSpPr/>
          <p:nvPr/>
        </p:nvSpPr>
        <p:spPr>
          <a:xfrm>
            <a:off x="457200" y="1341000"/>
            <a:ext cx="8228520" cy="478368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onsite visits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questionnaires, surveys, interviews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perhaps a return-on-investment (ROI) analysis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 needs analysis of the client's business environment</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observation of the current system</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data gathering on the current system</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320"/>
            <a:ext cx="8228520" cy="7768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What’s in an SRS?</a:t>
            </a:r>
            <a:endParaRPr b="0" lang="en-AU" sz="4400" spc="-1" strike="noStrike">
              <a:latin typeface="Arial"/>
            </a:endParaRPr>
          </a:p>
        </p:txBody>
      </p:sp>
      <p:sp>
        <p:nvSpPr>
          <p:cNvPr id="110" name=""/>
          <p:cNvSpPr/>
          <p:nvPr/>
        </p:nvSpPr>
        <p:spPr>
          <a:xfrm>
            <a:off x="457200" y="1413000"/>
            <a:ext cx="8228520" cy="47120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International standards (like the IEEE) identify what must be in an SRS</a:t>
            </a:r>
            <a:endParaRPr b="0" lang="en-AU" sz="32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Interfaces</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Functional Capabilities</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Performance Levels</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Data Structures/Elements</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Safety</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Reliability</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Security/Privacy</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Quality</a:t>
            </a:r>
            <a:endParaRPr b="0" lang="en-AU" sz="2000" spc="-1" strike="noStrike">
              <a:latin typeface="Arial"/>
            </a:endParaRPr>
          </a:p>
          <a:p>
            <a:pPr lvl="1" marL="743040" indent="-28584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Constraints and Limitations</a:t>
            </a:r>
            <a:endParaRPr b="0" lang="en-AU" sz="2000" spc="-1" strike="noStrike">
              <a:latin typeface="Arial"/>
            </a:endParaRPr>
          </a:p>
        </p:txBody>
      </p:sp>
      <p:pic>
        <p:nvPicPr>
          <p:cNvPr id="111" name="Picture 1" descr=""/>
          <p:cNvPicPr/>
          <p:nvPr/>
        </p:nvPicPr>
        <p:blipFill>
          <a:blip r:embed="rId1"/>
          <a:stretch/>
        </p:blipFill>
        <p:spPr>
          <a:xfrm>
            <a:off x="5364000" y="3284640"/>
            <a:ext cx="3589920" cy="1275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
          <p:cNvSpPr txBox="1"/>
          <p:nvPr/>
        </p:nvSpPr>
        <p:spPr>
          <a:xfrm>
            <a:off x="720000" y="360000"/>
            <a:ext cx="7380000" cy="3929760"/>
          </a:xfrm>
          <a:prstGeom prst="rect">
            <a:avLst/>
          </a:prstGeom>
          <a:noFill/>
          <a:ln w="0">
            <a:noFill/>
          </a:ln>
        </p:spPr>
        <p:txBody>
          <a:bodyPr lIns="90000" rIns="90000" tIns="45000" bIns="45000" anchor="t">
            <a:noAutofit/>
          </a:bodyPr>
          <a:p>
            <a:r>
              <a:rPr b="1" lang="en-AU" sz="1800" spc="-1" strike="noStrike">
                <a:latin typeface="Arial"/>
              </a:rPr>
              <a:t>Housekeeping note:</a:t>
            </a:r>
            <a:endParaRPr b="0" lang="en-AU" sz="1800" spc="-1" strike="noStrike">
              <a:latin typeface="Arial"/>
            </a:endParaRPr>
          </a:p>
          <a:p>
            <a:endParaRPr b="0" lang="en-AU" sz="1800" spc="-1" strike="noStrike">
              <a:latin typeface="Arial"/>
            </a:endParaRPr>
          </a:p>
          <a:p>
            <a:r>
              <a:rPr b="0" lang="en-AU" sz="1800" spc="-1" strike="noStrike">
                <a:latin typeface="Arial"/>
              </a:rPr>
              <a:t>Please ignore the </a:t>
            </a:r>
            <a:r>
              <a:rPr b="0" i="1" lang="en-AU" sz="1800" spc="-1" strike="noStrike">
                <a:latin typeface="Arial"/>
              </a:rPr>
              <a:t>file name</a:t>
            </a:r>
            <a:r>
              <a:rPr b="0" lang="en-AU" sz="1800" spc="-1" strike="noStrike">
                <a:latin typeface="Arial"/>
              </a:rPr>
              <a:t> of this slideshow : “DesignTools-SRS”</a:t>
            </a:r>
            <a:endParaRPr b="0" lang="en-AU" sz="1800" spc="-1" strike="noStrike">
              <a:latin typeface="Arial"/>
            </a:endParaRPr>
          </a:p>
          <a:p>
            <a:endParaRPr b="0" lang="en-AU" sz="1800" spc="-1" strike="noStrike">
              <a:latin typeface="Arial"/>
            </a:endParaRPr>
          </a:p>
          <a:p>
            <a:pPr>
              <a:lnSpc>
                <a:spcPct val="100000"/>
              </a:lnSpc>
              <a:buNone/>
            </a:pPr>
            <a:r>
              <a:rPr b="0" lang="en-AU" sz="1800" spc="-1" strike="noStrike">
                <a:latin typeface="Arial"/>
                <a:ea typeface="Microsoft YaHei"/>
              </a:rPr>
              <a:t>The SRS is an tool to document the </a:t>
            </a:r>
            <a:r>
              <a:rPr b="1" lang="en-AU" sz="1800" spc="-1" strike="noStrike">
                <a:latin typeface="Arial"/>
              </a:rPr>
              <a:t>analysis</a:t>
            </a:r>
            <a:r>
              <a:rPr b="0" lang="en-AU" sz="1800" spc="-1" strike="noStrike">
                <a:latin typeface="Arial"/>
              </a:rPr>
              <a:t> stage of a project, before design begins.</a:t>
            </a:r>
            <a:endParaRPr b="0" lang="en-AU" sz="1800" spc="-1" strike="noStrike">
              <a:latin typeface="Arial"/>
            </a:endParaRPr>
          </a:p>
          <a:p>
            <a:pPr>
              <a:lnSpc>
                <a:spcPct val="100000"/>
              </a:lnSpc>
              <a:buNone/>
            </a:pPr>
            <a:endParaRPr b="0" lang="en-AU" sz="1800" spc="-1" strike="noStrike">
              <a:latin typeface="Arial"/>
            </a:endParaRPr>
          </a:p>
          <a:p>
            <a:pPr>
              <a:lnSpc>
                <a:spcPct val="100000"/>
              </a:lnSpc>
              <a:buNone/>
            </a:pPr>
            <a:r>
              <a:rPr b="0" lang="en-AU" sz="1800" spc="-1" strike="noStrike">
                <a:latin typeface="Arial"/>
              </a:rPr>
              <a:t>It was only named like that for me to keep it grouped with logically-similar slideshows.</a:t>
            </a:r>
            <a:endParaRPr b="0" lang="en-AU" sz="1800" spc="-1" strike="noStrike">
              <a:latin typeface="Arial"/>
            </a:endParaRPr>
          </a:p>
          <a:p>
            <a:pPr>
              <a:lnSpc>
                <a:spcPct val="100000"/>
              </a:lnSpc>
              <a:buNone/>
            </a:pPr>
            <a:endParaRPr b="0" lang="en-AU" sz="1800" spc="-1" strike="noStrike">
              <a:latin typeface="Arial"/>
            </a:endParaRPr>
          </a:p>
          <a:p>
            <a:pPr algn="ctr">
              <a:lnSpc>
                <a:spcPct val="100000"/>
              </a:lnSpc>
              <a:buNone/>
            </a:pPr>
            <a:r>
              <a:rPr b="0" lang="en-AU" sz="1800" spc="-1" strike="noStrike">
                <a:latin typeface="Arial"/>
              </a:rPr>
              <a:t>OK?</a:t>
            </a:r>
            <a:endParaRPr b="0" lang="en-AU" sz="1800" spc="-1" strike="noStrike">
              <a:latin typeface="Arial"/>
            </a:endParaRPr>
          </a:p>
          <a:p>
            <a:pPr algn="ctr">
              <a:lnSpc>
                <a:spcPct val="100000"/>
              </a:lnSpc>
              <a:buNone/>
            </a:pPr>
            <a:endParaRPr b="0" lang="en-AU" sz="1800" spc="-1" strike="noStrike">
              <a:latin typeface="Arial"/>
            </a:endParaRPr>
          </a:p>
          <a:p>
            <a:pPr algn="ctr">
              <a:lnSpc>
                <a:spcPct val="100000"/>
              </a:lnSpc>
              <a:buNone/>
            </a:pPr>
            <a:r>
              <a:rPr b="0" lang="en-AU" sz="1800" spc="-1" strike="noStrike">
                <a:latin typeface="Arial"/>
              </a:rPr>
              <a:t>Good.</a:t>
            </a:r>
            <a:endParaRPr b="0" lang="en-AU" sz="1800" spc="-1" strike="noStrike">
              <a:latin typeface="Arial"/>
            </a:endParaRPr>
          </a:p>
          <a:p>
            <a:pPr algn="ctr">
              <a:lnSpc>
                <a:spcPct val="100000"/>
              </a:lnSpc>
              <a:buNone/>
            </a:pPr>
            <a:endParaRPr b="0" lang="en-AU" sz="1800" spc="-1" strike="noStrike">
              <a:latin typeface="Arial"/>
            </a:endParaRPr>
          </a:p>
          <a:p>
            <a:pPr algn="ctr">
              <a:lnSpc>
                <a:spcPct val="100000"/>
              </a:lnSpc>
              <a:buNone/>
            </a:pPr>
            <a:r>
              <a:rPr b="0" lang="en-AU" sz="1800" spc="-1" strike="noStrike">
                <a:latin typeface="Arial"/>
              </a:rPr>
              <a:t>Let’s move on.</a:t>
            </a:r>
            <a:endParaRPr b="0" lang="en-AU" sz="1800" spc="-1" strike="noStrike">
              <a:latin typeface="Arial"/>
            </a:endParaRPr>
          </a:p>
        </p:txBody>
      </p:sp>
      <p:pic>
        <p:nvPicPr>
          <p:cNvPr id="45" name="" descr=""/>
          <p:cNvPicPr/>
          <p:nvPr/>
        </p:nvPicPr>
        <p:blipFill>
          <a:blip r:embed="rId1"/>
          <a:stretch/>
        </p:blipFill>
        <p:spPr>
          <a:xfrm>
            <a:off x="3832200" y="4500000"/>
            <a:ext cx="1027800" cy="19094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Templates</a:t>
            </a:r>
            <a:endParaRPr b="0" lang="en-AU" sz="4400" spc="-1" strike="noStrike">
              <a:latin typeface="Arial"/>
            </a:endParaRPr>
          </a:p>
        </p:txBody>
      </p:sp>
      <p:sp>
        <p:nvSpPr>
          <p:cNvPr id="113"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Software developers often use an SRS </a:t>
            </a:r>
            <a:r>
              <a:rPr b="1" lang="en-AU" sz="3200" spc="-1" strike="noStrike">
                <a:solidFill>
                  <a:srgbClr val="000000"/>
                </a:solidFill>
                <a:latin typeface="Calibri"/>
                <a:ea typeface="DejaVu Sans"/>
              </a:rPr>
              <a:t>template</a:t>
            </a:r>
            <a:r>
              <a:rPr b="0" lang="en-AU" sz="3200" spc="-1" strike="noStrike">
                <a:solidFill>
                  <a:srgbClr val="000000"/>
                </a:solidFill>
                <a:latin typeface="Calibri"/>
                <a:ea typeface="DejaVu Sans"/>
              </a:rPr>
              <a:t> that gives a new SRS its content requirements and structure.</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For each SRS, fill in the gaps in the template.</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Sample Template</a:t>
            </a:r>
            <a:endParaRPr b="0" lang="en-AU" sz="4400" spc="-1" strike="noStrike">
              <a:latin typeface="Arial"/>
            </a:endParaRPr>
          </a:p>
        </p:txBody>
      </p:sp>
      <p:sp>
        <p:nvSpPr>
          <p:cNvPr id="115"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1. Introduction</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2. Overall Description</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3. External Interface Requirements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4. System Features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5. Other Nonfunctional Requirements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000000"/>
                </a:solidFill>
                <a:latin typeface="Calibri"/>
                <a:ea typeface="DejaVu Sans"/>
              </a:rPr>
              <a:t>6. Other Requirements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ea typeface="Times New Roman"/>
              </a:rPr>
              <a:t>1. Introduction</a:t>
            </a:r>
            <a:endParaRPr b="0" lang="en-AU" sz="4400" spc="-1" strike="noStrike">
              <a:latin typeface="Arial"/>
            </a:endParaRPr>
          </a:p>
        </p:txBody>
      </p:sp>
      <p:sp>
        <p:nvSpPr>
          <p:cNvPr id="117"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1.1 Purpose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1.2 Document conventions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1.3 Intended audience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1.4 Additional information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1.5 Contact information/SRS team members </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1.6 References</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ea typeface="Times New Roman"/>
              </a:rPr>
              <a:t>2. Overall Description</a:t>
            </a:r>
            <a:endParaRPr b="0" lang="en-AU" sz="4400" spc="-1" strike="noStrike">
              <a:latin typeface="Arial"/>
            </a:endParaRPr>
          </a:p>
        </p:txBody>
      </p:sp>
      <p:sp>
        <p:nvSpPr>
          <p:cNvPr id="119"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2.1 Product perspective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2.2 Product functions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2.3 User classes and characteristics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2.4 Operating environment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2.5 User environment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2.6 Design/implementation constraints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2.7 Assumptions and dependencies</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ea typeface="Times New Roman"/>
              </a:rPr>
              <a:t>3. External Interface Requirements</a:t>
            </a:r>
            <a:endParaRPr b="0" lang="en-AU" sz="4400" spc="-1" strike="noStrike">
              <a:latin typeface="Arial"/>
            </a:endParaRPr>
          </a:p>
        </p:txBody>
      </p:sp>
      <p:sp>
        <p:nvSpPr>
          <p:cNvPr id="121"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3.1 User interfaces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3.2 Hardware interfaces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3.3 Software interfaces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3.4 Communication protocols and interfaces</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ea typeface="Times New Roman"/>
              </a:rPr>
              <a:t>4. System Features</a:t>
            </a:r>
            <a:endParaRPr b="0" lang="en-AU" sz="4400" spc="-1" strike="noStrike">
              <a:latin typeface="Arial"/>
            </a:endParaRPr>
          </a:p>
        </p:txBody>
      </p:sp>
      <p:sp>
        <p:nvSpPr>
          <p:cNvPr id="123"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fontScale="98000"/>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4.1 System feature ‘A’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	</a:t>
            </a:r>
            <a:r>
              <a:rPr b="0" lang="en-AU" sz="3200" spc="-1" strike="noStrike">
                <a:solidFill>
                  <a:srgbClr val="000000"/>
                </a:solidFill>
                <a:latin typeface="Calibri"/>
                <a:ea typeface="Times New Roman"/>
              </a:rPr>
              <a:t>4.1.1 Description and priority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	</a:t>
            </a:r>
            <a:r>
              <a:rPr b="0" lang="en-AU" sz="3200" spc="-1" strike="noStrike">
                <a:solidFill>
                  <a:srgbClr val="000000"/>
                </a:solidFill>
                <a:latin typeface="Calibri"/>
                <a:ea typeface="Times New Roman"/>
              </a:rPr>
              <a:t>4.1.2 Action/result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	</a:t>
            </a:r>
            <a:r>
              <a:rPr b="0" lang="en-AU" sz="3200" spc="-1" strike="noStrike">
                <a:solidFill>
                  <a:srgbClr val="000000"/>
                </a:solidFill>
                <a:latin typeface="Calibri"/>
                <a:ea typeface="Times New Roman"/>
              </a:rPr>
              <a:t>4.1.3 Functional requirements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4.2 System feature ‘B’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	</a:t>
            </a:r>
            <a:r>
              <a:rPr b="0" lang="en-AU" sz="3200" spc="-1" strike="noStrike">
                <a:solidFill>
                  <a:srgbClr val="000000"/>
                </a:solidFill>
                <a:latin typeface="Calibri"/>
                <a:ea typeface="Times New Roman"/>
              </a:rPr>
              <a:t>4.2.1 Description and priority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	</a:t>
            </a:r>
            <a:r>
              <a:rPr b="0" lang="en-AU" sz="3200" spc="-1" strike="noStrike">
                <a:solidFill>
                  <a:srgbClr val="000000"/>
                </a:solidFill>
                <a:latin typeface="Calibri"/>
                <a:ea typeface="Times New Roman"/>
              </a:rPr>
              <a:t>4.2.2 Action/result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	</a:t>
            </a:r>
            <a:r>
              <a:rPr b="0" lang="en-AU" sz="3200" spc="-1" strike="noStrike">
                <a:solidFill>
                  <a:srgbClr val="000000"/>
                </a:solidFill>
                <a:latin typeface="Calibri"/>
                <a:ea typeface="Times New Roman"/>
              </a:rPr>
              <a:t>4.2.3 Functional requirements </a:t>
            </a:r>
            <a:endParaRPr b="0" lang="en-AU" sz="3200" spc="-1" strike="noStrike">
              <a:latin typeface="Arial"/>
            </a:endParaRPr>
          </a:p>
          <a:p>
            <a:pPr marL="216000" indent="-21600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etc</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0" y="274320"/>
            <a:ext cx="90349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Calibri"/>
                <a:ea typeface="Times New Roman"/>
              </a:rPr>
              <a:t>5. Other Nonfunctional Requirements</a:t>
            </a:r>
            <a:endParaRPr b="0" lang="en-AU" sz="4400" spc="-1" strike="noStrike">
              <a:latin typeface="Arial"/>
            </a:endParaRPr>
          </a:p>
        </p:txBody>
      </p:sp>
      <p:sp>
        <p:nvSpPr>
          <p:cNvPr id="125"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5.1 Performance requirements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5.2 Safety requirements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5.3 Security requirements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5.4 Software quality attributes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5.5 Project documentation </a:t>
            </a:r>
            <a:endParaRPr b="0" lang="en-AU" sz="32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Times New Roman"/>
              </a:rPr>
              <a:t>5.6 User documentation</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31000"/>
          </a:blip>
          <a:tile/>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4400" spc="-1" strike="noStrike">
                <a:solidFill>
                  <a:srgbClr val="000000"/>
                </a:solidFill>
                <a:latin typeface="Arial"/>
                <a:ea typeface="Times New Roman"/>
              </a:rPr>
              <a:t>6. Other Requirements</a:t>
            </a:r>
            <a:endParaRPr b="0" lang="en-AU" sz="4400" spc="-1" strike="noStrike">
              <a:latin typeface="Arial"/>
            </a:endParaRPr>
          </a:p>
        </p:txBody>
      </p:sp>
      <p:sp>
        <p:nvSpPr>
          <p:cNvPr id="127"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Times New Roman"/>
              </a:rPr>
              <a:t>Appendix A:</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ea typeface="Times New Roman"/>
              </a:rPr>
              <a:t>Terminology/Glossary/Definitions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ea typeface="Times New Roman"/>
              </a:rPr>
              <a:t>Abbreviations used in the SRS</a:t>
            </a:r>
            <a:endParaRPr b="0" lang="en-AU" sz="2800" spc="-1" strike="noStrike">
              <a:latin typeface="Arial"/>
            </a:endParaRPr>
          </a:p>
          <a:p>
            <a:pPr>
              <a:lnSpc>
                <a:spcPct val="10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8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Times New Roman"/>
              </a:rPr>
              <a:t>Appendix B:</a:t>
            </a:r>
            <a:endParaRPr b="0" lang="en-AU" sz="3200" spc="-1" strike="noStrike">
              <a:latin typeface="Arial"/>
            </a:endParaRPr>
          </a:p>
          <a:p>
            <a:pPr lvl="1" marL="743040" indent="-285840">
              <a:lnSpc>
                <a:spcPct val="100000"/>
              </a:lnSpc>
              <a:spcBef>
                <a:spcPts val="3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ea typeface="Times New Roman"/>
              </a:rPr>
              <a:t>To be determined</a:t>
            </a:r>
            <a:r>
              <a:rPr b="0" lang="en-AU" sz="1200" spc="-1" strike="noStrike">
                <a:solidFill>
                  <a:srgbClr val="000000"/>
                </a:solidFill>
                <a:latin typeface="Arial"/>
                <a:ea typeface="Arial"/>
              </a:rPr>
              <a:t> </a:t>
            </a:r>
            <a:endParaRPr b="0" lang="en-AU" sz="1200" spc="-1" strike="noStrike">
              <a:latin typeface="Arial"/>
            </a:endParaRPr>
          </a:p>
          <a:p>
            <a:pPr>
              <a:lnSpc>
                <a:spcPct val="100000"/>
              </a:lnSpc>
              <a:spcBef>
                <a:spcPts val="3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6dcac">
                <a:alpha val="31372"/>
              </a:srgbClr>
            </a:gs>
            <a:gs pos="50000">
              <a:srgbClr val="e6dcac">
                <a:alpha val="31372"/>
              </a:srgbClr>
            </a:gs>
            <a:gs pos="100000">
              <a:srgbClr val="e6dcac">
                <a:alpha val="31372"/>
              </a:srgbClr>
            </a:gs>
          </a:gsLst>
          <a:lin ang="5400000"/>
        </a:gra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468360" y="188640"/>
            <a:ext cx="8228520" cy="56088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ff0000"/>
                </a:solidFill>
                <a:latin typeface="Calibri"/>
              </a:rPr>
              <a:t>An example SRS</a:t>
            </a:r>
            <a:endParaRPr b="0" lang="en-AU" sz="4400" spc="-1" strike="noStrike">
              <a:latin typeface="Arial"/>
            </a:endParaRPr>
          </a:p>
        </p:txBody>
      </p:sp>
      <p:sp>
        <p:nvSpPr>
          <p:cNvPr id="129" name=""/>
          <p:cNvSpPr/>
          <p:nvPr/>
        </p:nvSpPr>
        <p:spPr>
          <a:xfrm>
            <a:off x="457200" y="1341000"/>
            <a:ext cx="8228520" cy="431856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1001"/>
              </a:spcBef>
              <a:buNone/>
              <a:tabLst>
                <a:tab algn="l" pos="0"/>
              </a:tabLst>
            </a:pPr>
            <a:r>
              <a:rPr b="0" lang="en-AU" sz="4000" spc="-1" strike="noStrike">
                <a:solidFill>
                  <a:srgbClr val="000000"/>
                </a:solidFill>
                <a:latin typeface="Calibri"/>
                <a:ea typeface="DejaVu Sans"/>
              </a:rPr>
              <a:t>Smart Internet Cafe </a:t>
            </a:r>
            <a:endParaRPr b="0" lang="en-AU" sz="4000" spc="-1" strike="noStrike">
              <a:latin typeface="Arial"/>
            </a:endParaRPr>
          </a:p>
          <a:p>
            <a:pPr marL="343080" indent="-343080">
              <a:lnSpc>
                <a:spcPct val="100000"/>
              </a:lnSpc>
              <a:spcBef>
                <a:spcPts val="700"/>
              </a:spcBef>
              <a:buNone/>
              <a:tabLst>
                <a:tab algn="l" pos="0"/>
              </a:tabLst>
            </a:pPr>
            <a:r>
              <a:rPr b="1" lang="en-AU" sz="2800" spc="-1" strike="noStrike">
                <a:solidFill>
                  <a:srgbClr val="000000"/>
                </a:solidFill>
                <a:latin typeface="Calibri"/>
                <a:ea typeface="DejaVu Sans"/>
              </a:rPr>
              <a:t>SOFTWARE REQUIREMENTS SPECIFICATION </a:t>
            </a:r>
            <a:endParaRPr b="0" lang="en-AU" sz="2800" spc="-1" strike="noStrike">
              <a:latin typeface="Arial"/>
            </a:endParaRPr>
          </a:p>
          <a:p>
            <a:pPr marL="343080" indent="-343080">
              <a:lnSpc>
                <a:spcPct val="100000"/>
              </a:lnSpc>
              <a:spcBef>
                <a:spcPts val="700"/>
              </a:spcBef>
              <a:buNone/>
              <a:tabLst>
                <a:tab algn="l" pos="0"/>
              </a:tabLst>
            </a:pPr>
            <a:r>
              <a:rPr b="0" lang="en-AU" sz="2800" spc="-1" strike="noStrike">
                <a:solidFill>
                  <a:srgbClr val="000000"/>
                </a:solidFill>
                <a:latin typeface="Calibri"/>
                <a:ea typeface="DejaVu Sans"/>
              </a:rPr>
              <a:t>Prepared for: November 2nd 2005.</a:t>
            </a:r>
            <a:endParaRPr b="0" lang="en-AU" sz="2800" spc="-1" strike="noStrike">
              <a:latin typeface="Arial"/>
            </a:endParaRPr>
          </a:p>
          <a:p>
            <a:pPr marL="343080" indent="-343080">
              <a:lnSpc>
                <a:spcPct val="100000"/>
              </a:lnSpc>
              <a:spcBef>
                <a:spcPts val="700"/>
              </a:spcBef>
              <a:buNone/>
              <a:tabLst>
                <a:tab algn="l" pos="0"/>
              </a:tabLst>
            </a:pPr>
            <a:r>
              <a:rPr b="0" lang="en-AU" sz="2800" spc="-1" strike="noStrike">
                <a:solidFill>
                  <a:srgbClr val="000000"/>
                </a:solidFill>
                <a:latin typeface="Calibri"/>
                <a:ea typeface="DejaVu Sans"/>
              </a:rPr>
              <a:t>Prepared by: Anoop.K.S, M.A.Harikrishnan, N.S.Jeyendran, R.Pattabiraman, M.Naveen.</a:t>
            </a:r>
            <a:endParaRPr b="0" lang="en-AU" sz="2800" spc="-1" strike="noStrike">
              <a:latin typeface="Arial"/>
            </a:endParaRPr>
          </a:p>
          <a:p>
            <a:pPr marL="343080" indent="-343080">
              <a:lnSpc>
                <a:spcPct val="100000"/>
              </a:lnSpc>
              <a:spcBef>
                <a:spcPts val="700"/>
              </a:spcBef>
              <a:buNone/>
              <a:tabLst>
                <a:tab algn="l" pos="0"/>
              </a:tabLst>
            </a:pPr>
            <a:r>
              <a:rPr b="0" lang="en-AU" sz="2800" spc="-1" strike="noStrike">
                <a:solidFill>
                  <a:srgbClr val="000000"/>
                </a:solidFill>
                <a:latin typeface="Calibri"/>
                <a:ea typeface="DejaVu Sans"/>
              </a:rPr>
              <a:t>(TEAM CODE: RHS051195)</a:t>
            </a:r>
            <a:endParaRPr b="0" lang="en-AU" sz="2800" spc="-1" strike="noStrike">
              <a:latin typeface="Arial"/>
            </a:endParaRPr>
          </a:p>
          <a:p>
            <a:pPr marL="343080" indent="-343080">
              <a:lnSpc>
                <a:spcPct val="100000"/>
              </a:lnSpc>
              <a:spcBef>
                <a:spcPts val="700"/>
              </a:spcBef>
              <a:buNone/>
              <a:tabLst>
                <a:tab algn="l" pos="0"/>
              </a:tabLst>
            </a:pPr>
            <a:r>
              <a:rPr b="1" lang="en-AU" sz="2800" spc="-1" strike="noStrike">
                <a:solidFill>
                  <a:srgbClr val="000000"/>
                </a:solidFill>
                <a:latin typeface="Calibri"/>
                <a:ea typeface="DejaVu Sans"/>
              </a:rPr>
              <a:t>Contents: </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Rectangle 3"/>
          <p:cNvSpPr/>
          <p:nvPr/>
        </p:nvSpPr>
        <p:spPr>
          <a:xfrm>
            <a:off x="468360" y="189000"/>
            <a:ext cx="8206200" cy="64026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1.Introduction.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1.1.Purpose of Requirements Document</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1.2. Document conventions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1.3. Intended audience and reading suggestions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1.4. Scope of development project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1.5. Definitions, Acronyms, and Abbreviations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1.6. References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1.7.Document overview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2.Overall Descriptions</a:t>
            </a:r>
            <a:r>
              <a:rPr b="0" lang="en-AU" sz="1800" spc="-1" strike="noStrike">
                <a:solidFill>
                  <a:srgbClr val="000000"/>
                </a:solidFill>
                <a:latin typeface="Arial"/>
                <a:ea typeface="DejaVu Sans"/>
              </a:rPr>
              <a:t>.</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2.1.Product Perspective</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2.2.Product Function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2.3.User classes and Characteristics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2.4.Operating environment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2.5. Design and Implementation constraints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2.6. User documentation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2.7. Assumptions and dependencies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2.8. Overview of data requirements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2.9.General constraints, assumptions, dependencies, guidelines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2.10. User view of product use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In general</a:t>
            </a:r>
            <a:endParaRPr b="0" lang="en-AU" sz="4400" spc="-1" strike="noStrike">
              <a:latin typeface="Arial"/>
            </a:endParaRPr>
          </a:p>
        </p:txBody>
      </p:sp>
      <p:sp>
        <p:nvSpPr>
          <p:cNvPr id="47"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An SRS is produced during the analysis phase of the PSM and guides the rest of the software’s life cycle</a:t>
            </a:r>
            <a:endParaRPr b="0" lang="en-AU" sz="32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pic>
        <p:nvPicPr>
          <p:cNvPr id="48" name="Picture 2" descr=""/>
          <p:cNvPicPr/>
          <p:nvPr/>
        </p:nvPicPr>
        <p:blipFill>
          <a:blip r:embed="rId1"/>
          <a:stretch/>
        </p:blipFill>
        <p:spPr>
          <a:xfrm>
            <a:off x="4572000" y="3814920"/>
            <a:ext cx="4570920" cy="304200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Rectangle 3"/>
          <p:cNvSpPr/>
          <p:nvPr/>
        </p:nvSpPr>
        <p:spPr>
          <a:xfrm>
            <a:off x="826920" y="404640"/>
            <a:ext cx="6174360" cy="521388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3. External interface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3.1. User interface</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3.2. Hardware interfaces</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3.3. Software interfaces</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3.4. Communication interfaces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4. System features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4.1. System features 1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4.1.1. Description and Priority</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4.1.2. Stimulus/response sequences </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4.1.3.Functional requirements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Rectangle 1"/>
          <p:cNvSpPr/>
          <p:nvPr/>
        </p:nvSpPr>
        <p:spPr>
          <a:xfrm>
            <a:off x="539640" y="189000"/>
            <a:ext cx="7776360" cy="618876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5. Other non-functional requirements</a:t>
            </a:r>
            <a:r>
              <a:rPr b="0" lang="en-AU" sz="2400" spc="-1" strike="noStrike">
                <a:solidFill>
                  <a:srgbClr val="000000"/>
                </a:solidFill>
                <a:latin typeface="Arial"/>
                <a:ea typeface="DejaVu Sans"/>
              </a:rPr>
              <a:t>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5.1. Performance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5.2. Safety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5.3. Security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5.4. Software quality attributes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5.5. Business rules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5.6. Special user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5.6.1.Backup and recovery</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5.6.2.Data migration</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5.6.3.Data retention </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5.6.4. User training </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Arial"/>
              </a:rPr>
              <a:t>5.6.5. Installation </a:t>
            </a: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marL="45720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6. Other Requirements </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1"/>
          <p:cNvSpPr/>
          <p:nvPr/>
        </p:nvSpPr>
        <p:spPr>
          <a:xfrm>
            <a:off x="250920" y="1582560"/>
            <a:ext cx="8352360" cy="37508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1.Introduction.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1.1. Purpose of Requirements Document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This Software Requirements Specification (SRS) specifies the requirements of the SMART INTERNET CAFÉ (SIC), which will be used in College Internet Laboratories or Internet cafes. This document will be useful for the clients to ensure all specifications and requirements are conducive as mentioned by the software engineer to design the system.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1"/>
          <p:cNvSpPr/>
          <p:nvPr/>
        </p:nvSpPr>
        <p:spPr>
          <a:xfrm>
            <a:off x="684360" y="1341360"/>
            <a:ext cx="7558560" cy="484812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1.2. Document conventions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Arial"/>
                <a:ea typeface="DejaVu Sans"/>
              </a:rPr>
              <a:t>Main Section Titles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Font: Times New Roman , Face: Bold , Size: 14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Arial"/>
                <a:ea typeface="DejaVu Sans"/>
              </a:rPr>
              <a:t>Sub Section Titles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Font: Times New Roman , Face: Bold , Size: 12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Arial"/>
                <a:ea typeface="DejaVu Sans"/>
              </a:rPr>
              <a:t>Other Text Explanations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Font: Times New Roman, Face: Normal, Size: 12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angle 1"/>
          <p:cNvSpPr/>
          <p:nvPr/>
        </p:nvSpPr>
        <p:spPr>
          <a:xfrm>
            <a:off x="0" y="333360"/>
            <a:ext cx="9142920" cy="530532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1.3. Intended audience and reading suggestions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Clients</a:t>
            </a:r>
            <a:r>
              <a:rPr b="0" lang="en-AU" sz="1800" spc="-1" strike="noStrike">
                <a:solidFill>
                  <a:srgbClr val="000000"/>
                </a:solidFill>
                <a:latin typeface="Arial"/>
                <a:ea typeface="DejaVu Sans"/>
              </a:rPr>
              <a:t>: The users of the system will get a clear idea of the software and hardware requirements to be engaged.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Lab Technicians: </a:t>
            </a:r>
            <a:r>
              <a:rPr b="0" lang="en-AU" sz="1800" spc="-1" strike="noStrike">
                <a:solidFill>
                  <a:srgbClr val="000000"/>
                </a:solidFill>
                <a:latin typeface="Arial"/>
                <a:ea typeface="DejaVu Sans"/>
              </a:rPr>
              <a:t>They will be in a position to attain the various features that are enabled in the software there by inducing a new definition for security.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Developers</a:t>
            </a:r>
            <a:r>
              <a:rPr b="0" lang="en-AU" sz="1800" spc="-1" strike="noStrike">
                <a:solidFill>
                  <a:srgbClr val="000000"/>
                </a:solidFill>
                <a:latin typeface="Arial"/>
                <a:ea typeface="DejaVu Sans"/>
              </a:rPr>
              <a:t>: Project developers have an advantage of quickly understanding the methodology enabled and personalizing the product.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Students</a:t>
            </a:r>
            <a:r>
              <a:rPr b="0" lang="en-AU" sz="1800" spc="-1" strike="noStrike">
                <a:solidFill>
                  <a:srgbClr val="000000"/>
                </a:solidFill>
                <a:latin typeface="Arial"/>
                <a:ea typeface="DejaVu Sans"/>
              </a:rPr>
              <a:t>: The project shows an infinite path in the field of security in Internet labs. There is always a perspective of development.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authors would suggest clients to go through the requirement section thoroughly before installing the software. The lab technicians are expected to have certain knowledge in the terms used and hence can go for the security issues directly. Students and Developers can utilize the documentation as a resource in developing the project to a new product.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Rectangle 1"/>
          <p:cNvSpPr/>
          <p:nvPr/>
        </p:nvSpPr>
        <p:spPr>
          <a:xfrm>
            <a:off x="395280" y="1028880"/>
            <a:ext cx="8352360" cy="521388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1.4.Scope of development project</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modern colleges have Internet facilities that are not secure and are based on costly Softwares for maintaining users. Security system is not that efficient also. Many firewalls and tracking Softwares are used for security purposes that reduce the total efficiency of the Internet system.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SIC software will deliver an open source operating system with inbuilt features for accessing secure Internet. The software also has an accounting and monitoring module to trace and keep track of various Internet activities. The targeted users are Internet labs in colleges and Internet Cafes.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Rectangle 1"/>
          <p:cNvSpPr/>
          <p:nvPr/>
        </p:nvSpPr>
        <p:spPr>
          <a:xfrm>
            <a:off x="324000" y="549360"/>
            <a:ext cx="8494920" cy="530532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1.5. Definitions, Acronyms, and Abbreviations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 SRS: Software Requirement Specification</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 SIC: SMART INTERNET CAFE</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3) Client/User: Internet user at the Internet access point</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4) Server: A system that runs in Linux always monitoring the actions.</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5) RAM: Random Access Memory</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6) SQL: Structured Query Language</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7) HTTP: Hyper Text Transfer Protocol</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8) UserID: Unique username issued to each user on login</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9) Password: Unique word given to each user as a secret code.</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Rectangle 1"/>
          <p:cNvSpPr/>
          <p:nvPr/>
        </p:nvSpPr>
        <p:spPr>
          <a:xfrm>
            <a:off x="539640" y="612720"/>
            <a:ext cx="7776360" cy="50310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1.6.References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1800" spc="-1" strike="noStrike">
                <a:solidFill>
                  <a:srgbClr val="000000"/>
                </a:solidFill>
                <a:latin typeface="Arial"/>
                <a:ea typeface="DejaVu Sans"/>
              </a:rPr>
              <a:t>Books: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HACKING LINUX EXPOSED By Brian Hatch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LINUX BIBLE By Cristopher Negus.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1800" spc="-1" strike="noStrike">
                <a:solidFill>
                  <a:srgbClr val="000000"/>
                </a:solidFill>
                <a:latin typeface="Arial"/>
                <a:ea typeface="DejaVu Sans"/>
              </a:rPr>
              <a:t>Websites: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http://www.linuxlinks.com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http://www.tldp.org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http://www.reallylinux.com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http://www.linuxquestions.org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Rectangle 3"/>
          <p:cNvSpPr/>
          <p:nvPr/>
        </p:nvSpPr>
        <p:spPr>
          <a:xfrm>
            <a:off x="468360" y="333360"/>
            <a:ext cx="8206200" cy="55796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1.7. Document overview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first section of SRS builds a brief idea what the proposed System of SIC is and what is the need behind having it. Along with this background information it also provides the reference information for further study, design and implementation.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second section shows the way to overall description of application, functions, perspective, operating environment, design and implementation constraints, data inputs required.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third section explores the various descriptions of external interfaces such as user interface, hardware interface, communication interface and software interface.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fourth section is written with a goal to show the various system features in detail. The subsections give an elaborate description of individual features.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fifth section focuses on details of non-functional requirements such as security requirements, safety requirements etc.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Rectangle 3"/>
          <p:cNvSpPr/>
          <p:nvPr/>
        </p:nvSpPr>
        <p:spPr>
          <a:xfrm>
            <a:off x="1403280" y="189000"/>
            <a:ext cx="4570920" cy="119052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2.Overall Descriptions.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2.1. Product Perspective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p:txBody>
      </p:sp>
      <p:pic>
        <p:nvPicPr>
          <p:cNvPr id="141" name="Picture 4" descr="SRS1.gif"/>
          <p:cNvPicPr/>
          <p:nvPr/>
        </p:nvPicPr>
        <p:blipFill>
          <a:blip r:embed="rId1"/>
          <a:stretch/>
        </p:blipFill>
        <p:spPr>
          <a:xfrm>
            <a:off x="1258920" y="1125360"/>
            <a:ext cx="6849000" cy="3886920"/>
          </a:xfrm>
          <a:prstGeom prst="rect">
            <a:avLst/>
          </a:prstGeom>
          <a:ln w="0">
            <a:noFill/>
          </a:ln>
        </p:spPr>
      </p:pic>
      <p:sp>
        <p:nvSpPr>
          <p:cNvPr id="142" name="Rectangle 5"/>
          <p:cNvSpPr/>
          <p:nvPr/>
        </p:nvSpPr>
        <p:spPr>
          <a:xfrm>
            <a:off x="1116000" y="5157720"/>
            <a:ext cx="7126920" cy="119052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client will be given Internet access only by the knowledge of the server. When a client is accessing Internet the server will be tracking the user name and the account details of the user logged in. There is also an option for the user to view the account details of the user.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320"/>
            <a:ext cx="8228520" cy="63216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In general</a:t>
            </a:r>
            <a:endParaRPr b="0" lang="en-AU" sz="4400" spc="-1" strike="noStrike">
              <a:latin typeface="Arial"/>
            </a:endParaRPr>
          </a:p>
        </p:txBody>
      </p:sp>
      <p:sp>
        <p:nvSpPr>
          <p:cNvPr id="50" name=""/>
          <p:cNvSpPr/>
          <p:nvPr/>
        </p:nvSpPr>
        <p:spPr>
          <a:xfrm>
            <a:off x="395280" y="1844640"/>
            <a:ext cx="4246920" cy="472500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Many projects are delayed or fail completely because development begins before anyone on the project team really understands how the software should behave. </a:t>
            </a:r>
            <a:endParaRPr b="0" lang="en-AU" sz="3200" spc="-1" strike="noStrike">
              <a:latin typeface="Arial"/>
            </a:endParaRPr>
          </a:p>
        </p:txBody>
      </p:sp>
      <p:pic>
        <p:nvPicPr>
          <p:cNvPr id="51" name="Picture 2" descr=""/>
          <p:cNvPicPr/>
          <p:nvPr/>
        </p:nvPicPr>
        <p:blipFill>
          <a:blip r:embed="rId1"/>
          <a:stretch/>
        </p:blipFill>
        <p:spPr>
          <a:xfrm>
            <a:off x="4643280" y="1844640"/>
            <a:ext cx="4499640" cy="365832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Rectangle 1"/>
          <p:cNvSpPr/>
          <p:nvPr/>
        </p:nvSpPr>
        <p:spPr>
          <a:xfrm>
            <a:off x="1270800" y="333360"/>
            <a:ext cx="2584440" cy="3675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2.2. Product Function </a:t>
            </a:r>
            <a:endParaRPr b="0" lang="en-AU" sz="1800" spc="-1" strike="noStrike">
              <a:latin typeface="Arial"/>
            </a:endParaRPr>
          </a:p>
        </p:txBody>
      </p:sp>
      <p:pic>
        <p:nvPicPr>
          <p:cNvPr id="144" name="Picture 2" descr="SRS2.gif"/>
          <p:cNvPicPr/>
          <p:nvPr/>
        </p:nvPicPr>
        <p:blipFill>
          <a:blip r:embed="rId1"/>
          <a:stretch/>
        </p:blipFill>
        <p:spPr>
          <a:xfrm>
            <a:off x="754200" y="1052640"/>
            <a:ext cx="5859720" cy="3646800"/>
          </a:xfrm>
          <a:prstGeom prst="rect">
            <a:avLst/>
          </a:prstGeom>
          <a:ln w="0">
            <a:noFill/>
          </a:ln>
        </p:spPr>
      </p:pic>
      <p:sp>
        <p:nvSpPr>
          <p:cNvPr id="145" name="Rectangle 3"/>
          <p:cNvSpPr/>
          <p:nvPr/>
        </p:nvSpPr>
        <p:spPr>
          <a:xfrm>
            <a:off x="1042920" y="4869000"/>
            <a:ext cx="6552360" cy="9162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SIC client should be running on the client system so as to track the account details of the user. The server will only respond to those systems where the client is running.</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
          <p:cNvSpPr/>
          <p:nvPr/>
        </p:nvSpPr>
        <p:spPr>
          <a:xfrm>
            <a:off x="395280" y="890640"/>
            <a:ext cx="8496720" cy="40572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2.3. User classes and Characteristics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000" spc="-1" strike="noStrike">
                <a:solidFill>
                  <a:srgbClr val="000000"/>
                </a:solidFill>
                <a:latin typeface="Arial"/>
                <a:ea typeface="DejaVu Sans"/>
              </a:rPr>
              <a:t>General Users</a:t>
            </a:r>
            <a:r>
              <a:rPr b="0" lang="en-AU" sz="2000" spc="-1" strike="noStrike">
                <a:solidFill>
                  <a:srgbClr val="000000"/>
                </a:solidFill>
                <a:latin typeface="Arial"/>
                <a:ea typeface="DejaVu Sans"/>
              </a:rPr>
              <a:t>: They will be in a position to permit access to the users in the Internet and acknowledge their account status.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000" spc="-1" strike="noStrike">
                <a:solidFill>
                  <a:srgbClr val="000000"/>
                </a:solidFill>
                <a:latin typeface="Arial"/>
                <a:ea typeface="DejaVu Sans"/>
              </a:rPr>
              <a:t>Administrators</a:t>
            </a:r>
            <a:r>
              <a:rPr b="0" lang="en-AU" sz="2000" spc="-1" strike="noStrike">
                <a:solidFill>
                  <a:srgbClr val="000000"/>
                </a:solidFill>
                <a:latin typeface="Arial"/>
                <a:ea typeface="DejaVu Sans"/>
              </a:rPr>
              <a:t>: They are the core users and are able to add new users to the system and permit them to access the Internet resources. They can also view in real time what a user is performing right now. They can also get the overall report of the user sessions.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000" spc="-1" strike="noStrike">
                <a:solidFill>
                  <a:srgbClr val="000000"/>
                </a:solidFill>
                <a:latin typeface="Arial"/>
                <a:ea typeface="DejaVu Sans"/>
              </a:rPr>
              <a:t>Client Users</a:t>
            </a:r>
            <a:r>
              <a:rPr b="0" lang="en-AU" sz="2000" spc="-1" strike="noStrike">
                <a:solidFill>
                  <a:srgbClr val="000000"/>
                </a:solidFill>
                <a:latin typeface="Arial"/>
                <a:ea typeface="DejaVu Sans"/>
              </a:rPr>
              <a:t>: They login at the client level and this is to get access to the Internet at the client level. They can also view their account status in the client system. </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Rectangle 1"/>
          <p:cNvSpPr/>
          <p:nvPr/>
        </p:nvSpPr>
        <p:spPr>
          <a:xfrm>
            <a:off x="1058400" y="549360"/>
            <a:ext cx="3204720" cy="3675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2.4. Operating environment </a:t>
            </a:r>
            <a:endParaRPr b="0" lang="en-AU" sz="1800" spc="-1" strike="noStrike">
              <a:latin typeface="Arial"/>
            </a:endParaRPr>
          </a:p>
        </p:txBody>
      </p:sp>
      <p:pic>
        <p:nvPicPr>
          <p:cNvPr id="148" name="Picture 2" descr="SRS3.gif"/>
          <p:cNvPicPr/>
          <p:nvPr/>
        </p:nvPicPr>
        <p:blipFill>
          <a:blip r:embed="rId1"/>
          <a:stretch/>
        </p:blipFill>
        <p:spPr>
          <a:xfrm>
            <a:off x="250920" y="1773360"/>
            <a:ext cx="8641080" cy="242280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Rectangle 1"/>
          <p:cNvSpPr/>
          <p:nvPr/>
        </p:nvSpPr>
        <p:spPr>
          <a:xfrm>
            <a:off x="324000" y="612720"/>
            <a:ext cx="8568000" cy="436212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2.5. Design and Implementation constraints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Each user must keep their password as confidential. More over the user must have individual ID for creating a login in the SIC system.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Only Administrator can control user addition and deletion in the SIC system. Also this group could only create reports</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2.6. User documentation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The product is under development stage and requires a complete implemented prototype to explain the user documentation. Once the prototype is designed and implemented online manuals, user manuals can be provided. </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1"/>
          <p:cNvSpPr/>
          <p:nvPr/>
        </p:nvSpPr>
        <p:spPr>
          <a:xfrm>
            <a:off x="539640" y="549360"/>
            <a:ext cx="7847640" cy="55818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2.7. Assumptions and dependencies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Initially only two locations are connected to the SIC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Each location is always connected, whether an operator is logged on at the remote location or not</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Each User must have a UserID and password</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There is only one Administrator.</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Server must always run under Linux system</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Internet connection is a must.</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Proper browsers should be installed</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Text readers should be installed to view the help files.</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Rectangle 1"/>
          <p:cNvSpPr/>
          <p:nvPr/>
        </p:nvSpPr>
        <p:spPr>
          <a:xfrm>
            <a:off x="468360" y="58680"/>
            <a:ext cx="8206200" cy="55818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2.8. Overview of data requirements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000" spc="-1" strike="noStrike">
                <a:solidFill>
                  <a:srgbClr val="000000"/>
                </a:solidFill>
                <a:latin typeface="Arial"/>
                <a:ea typeface="DejaVu Sans"/>
              </a:rPr>
              <a:t>Inputs: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User must give his ID and password to access the Internet.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Request from the user to view his account details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000" spc="-1" strike="noStrike">
                <a:solidFill>
                  <a:srgbClr val="000000"/>
                </a:solidFill>
                <a:latin typeface="Arial"/>
                <a:ea typeface="DejaVu Sans"/>
              </a:rPr>
              <a:t>Output: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User account details from the server.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Details of various logins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2.9.General constraints, assumptions, dependencies, guidelines</a:t>
            </a:r>
            <a:r>
              <a:rPr b="0" lang="en-AU" sz="2000" spc="-1" strike="noStrike">
                <a:solidFill>
                  <a:srgbClr val="000000"/>
                </a:solidFill>
                <a:latin typeface="Arial"/>
                <a:ea typeface="DejaVu Sans"/>
              </a:rPr>
              <a:t>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 NOT APPLICABLE --- </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angle 1"/>
          <p:cNvSpPr/>
          <p:nvPr/>
        </p:nvSpPr>
        <p:spPr>
          <a:xfrm>
            <a:off x="684360" y="1844640"/>
            <a:ext cx="7702920" cy="30794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800" spc="-1" strike="noStrike">
                <a:solidFill>
                  <a:srgbClr val="000000"/>
                </a:solidFill>
                <a:latin typeface="Arial"/>
                <a:ea typeface="DejaVu Sans"/>
              </a:rPr>
              <a:t>2.10. User view of product use </a:t>
            </a:r>
            <a:endParaRPr b="0" lang="en-AU" sz="2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ea typeface="DejaVu Sans"/>
              </a:rPr>
              <a:t>The user screens that the user would finally be seeing could only be displayed at the end of the whole project. Once the project is implemented the samples of data used and the dramatic sceneries can be depicted. </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1"/>
          <p:cNvSpPr/>
          <p:nvPr/>
        </p:nvSpPr>
        <p:spPr>
          <a:xfrm>
            <a:off x="395280" y="333360"/>
            <a:ext cx="8388720" cy="680148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3.External interface requirements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3.1. User interface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Login Screen: This is for the Administrator to get into the software. It requires a user name and password.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Account Details: This shows the account status of various users with their login times.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New Registrations: This utility is to create new users or clients in the SIC.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Reports: This utility is used to generate reports of the login and account details of the users.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User Login (Client Side): The user has to give a username and password by which he or she can access the Internet.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User Account: This enables the user to view the account status of their account.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angle 1"/>
          <p:cNvSpPr/>
          <p:nvPr/>
        </p:nvSpPr>
        <p:spPr>
          <a:xfrm>
            <a:off x="179280" y="476280"/>
            <a:ext cx="8495280" cy="59454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3.2.Hardware interfaces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server is directly connected to the client systems. Also the client has the access to the database for accessing the account details and storing the login time.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client access to the database in the server is only read only.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3.3. Software interfaces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SIC is a multi-user, multi-tasking environment. It enables the user to interact with the server and attain access to the Internet and also leaves a record in the inbuilt database. It uses java servlets as the front end programming tool and SQL as the backend application tool.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Rectangle 1"/>
          <p:cNvSpPr/>
          <p:nvPr/>
        </p:nvSpPr>
        <p:spPr>
          <a:xfrm>
            <a:off x="250920" y="549360"/>
            <a:ext cx="8423640" cy="55796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3.4. Communication interfaces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SIC uses java servlets and hence require HTTP for transmission of data. More over this allows easy interact5ion between the various clients and the server.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4.System features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4.1. Authentication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4.1.1. Description and Priority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system offers access to Internet at client level and access to server resources at server level only by validating the user with the unique username and password.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The SRS document</a:t>
            </a:r>
            <a:endParaRPr b="0" lang="en-AU" sz="4400" spc="-1" strike="noStrike">
              <a:latin typeface="Arial"/>
            </a:endParaRPr>
          </a:p>
        </p:txBody>
      </p:sp>
      <p:sp>
        <p:nvSpPr>
          <p:cNvPr id="53" name=""/>
          <p:cNvSpPr/>
          <p:nvPr/>
        </p:nvSpPr>
        <p:spPr>
          <a:xfrm>
            <a:off x="457200" y="1600200"/>
            <a:ext cx="38977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Gathers about the software’s aims </a:t>
            </a:r>
            <a:r>
              <a:rPr b="0" i="1" lang="en-AU" sz="3200" spc="-1" strike="noStrike">
                <a:solidFill>
                  <a:srgbClr val="000000"/>
                </a:solidFill>
                <a:latin typeface="Calibri"/>
                <a:ea typeface="DejaVu Sans"/>
              </a:rPr>
              <a:t>before </a:t>
            </a:r>
            <a:r>
              <a:rPr b="0" lang="en-AU" sz="3200" spc="-1" strike="noStrike">
                <a:solidFill>
                  <a:srgbClr val="000000"/>
                </a:solidFill>
                <a:latin typeface="Calibri"/>
                <a:ea typeface="DejaVu Sans"/>
              </a:rPr>
              <a:t>the software is designed and produced.</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Look before you leap.</a:t>
            </a:r>
            <a:endParaRPr b="0" lang="en-AU" sz="3200" spc="-1" strike="noStrike">
              <a:latin typeface="Arial"/>
            </a:endParaRPr>
          </a:p>
        </p:txBody>
      </p:sp>
      <p:pic>
        <p:nvPicPr>
          <p:cNvPr id="54" name="Picture 2" descr=""/>
          <p:cNvPicPr/>
          <p:nvPr/>
        </p:nvPicPr>
        <p:blipFill>
          <a:blip r:embed="rId1"/>
          <a:stretch/>
        </p:blipFill>
        <p:spPr>
          <a:xfrm>
            <a:off x="4381560" y="1773360"/>
            <a:ext cx="4761360" cy="4285080"/>
          </a:xfrm>
          <a:prstGeom prst="rect">
            <a:avLst/>
          </a:prstGeom>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1"/>
          <p:cNvSpPr/>
          <p:nvPr/>
        </p:nvSpPr>
        <p:spPr>
          <a:xfrm>
            <a:off x="468360" y="336600"/>
            <a:ext cx="8495280" cy="527688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4.1.2.Stimulus/response sequences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The response/stimulus for the different classes of users are: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1) Users: - Login.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2) Administrator: Adding new accounts, giving account status, getting &amp; sending reports.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4.1.3. Functional requirements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All system should have the client for program running. The server should identify individual systems by their name.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Input: User name and password, Account number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Output: Access to Internet, Available balance, Account Details.</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angle 1"/>
          <p:cNvSpPr/>
          <p:nvPr/>
        </p:nvSpPr>
        <p:spPr>
          <a:xfrm>
            <a:off x="468360" y="620640"/>
            <a:ext cx="8206200" cy="55796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4.2. Monitoring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4.2.1.Description and Priority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This utility is used to monitor the user status of the various users using the system. More over it provides real time reporting.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4.2.2.Stimulus/response sequences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response/stimulus for the different classes of users are: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1) Administrator: Login, View Accounts, View real time users.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Rectangle 1"/>
          <p:cNvSpPr/>
          <p:nvPr/>
        </p:nvSpPr>
        <p:spPr>
          <a:xfrm>
            <a:off x="179280" y="750960"/>
            <a:ext cx="8639640" cy="55796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4.2.3. Functional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All system should have the client for program running. The server should identify individual systems by their name.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Input: User name and password, Account number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Output: Available balance, Account Details, Real time users.</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4.3. Accountability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4.3.1. Description and Priority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This module is designed to support the user accounts in the SIC software. Only the administrators could access this.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1"/>
          <p:cNvSpPr/>
          <p:nvPr/>
        </p:nvSpPr>
        <p:spPr>
          <a:xfrm>
            <a:off x="539640" y="189000"/>
            <a:ext cx="7918920" cy="631116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4.3.2. Stimulus/response sequences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response/stimulus for the different classes of users are: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1) Administrator: Login, View and calculate Accounts, Create real time reports.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4.3.3. Functional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All system should have the client for program running. The server should identify individual systems by their name.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Input: User name and password, Account number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Output: Available balance, Account Details, Report.</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Rectangle 1"/>
          <p:cNvSpPr/>
          <p:nvPr/>
        </p:nvSpPr>
        <p:spPr>
          <a:xfrm>
            <a:off x="324000" y="333360"/>
            <a:ext cx="8568000" cy="585396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5.Other non-functional requirements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5.1.Performance requirements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important aspects of SIC software is time constrain. SIC software system is real time and hence should be performed in minimum requirements. The accountability is a vital feature and this could only be assured if the system is working in full capability. So uninterrupted power supply is needed.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5.2. Safety requirements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data handled in the SIC system is very vital. The server should always be confirmed to run properly and the data are saved to the database at consecutive intervals. Power is a significant feature and the power supply should be always taken care of. An Uninterrupted Power Supply is always recommended.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5.3.Security requirements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security system features from having a login for all the users to access the software. The login details will be used in the system also. So the chances of the software getting intruded are very less. </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Rectangle 1"/>
          <p:cNvSpPr/>
          <p:nvPr/>
        </p:nvSpPr>
        <p:spPr>
          <a:xfrm>
            <a:off x="611280" y="1268280"/>
            <a:ext cx="7992000" cy="411660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5.4.Software quality attributes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source code of the product is going to be open as this is going to be open source software. It will be free for further modifications and improvements.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5.5. Business rules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Illegal duplication of the reports should be strictly dealt with. The administrator should have full details of the user while a user is getting registered to the system.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1"/>
          <p:cNvSpPr/>
          <p:nvPr/>
        </p:nvSpPr>
        <p:spPr>
          <a:xfrm>
            <a:off x="250920" y="1028880"/>
            <a:ext cx="8496720" cy="521388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5.6.Special user requirements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5.6.1.Backup and recovery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a. Keep backups of all data files in a separate directory/drive.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b. Frequently auto-save information, in the case of a lost network connection, the browser or the system crashing, etc.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5.6.2. Data migration </a:t>
            </a: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concept of data migration is important to ensure that the data that is being entered and stored today could be accessed after even several years.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Rectangle 1"/>
          <p:cNvSpPr/>
          <p:nvPr/>
        </p:nvSpPr>
        <p:spPr>
          <a:xfrm>
            <a:off x="179280" y="260280"/>
            <a:ext cx="8712720" cy="6191640"/>
          </a:xfrm>
          <a:prstGeom prst="rect">
            <a:avLst/>
          </a:pr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5.6.3. Data retention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Maintaining a log file for each user logging in and also maintaining the account details of the users who have finished the accounts could be obtained from SIC reports.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5.6.4. User training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Clients must be trained to operate the SIC software in creating new accounts and performing report operations.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5.6.5. Installation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A conducive environment for the efficient running of the SIC is always recommended. The server should be handled with great care and all unauthorised access should be restricted.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6.Other Requirements </a:t>
            </a: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 NOT APPLICABLE --- </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References</a:t>
            </a:r>
            <a:endParaRPr b="0" lang="en-AU" sz="4400" spc="-1" strike="noStrike">
              <a:latin typeface="Arial"/>
            </a:endParaRPr>
          </a:p>
        </p:txBody>
      </p:sp>
      <p:sp>
        <p:nvSpPr>
          <p:cNvPr id="165"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VCE Study Design glossary</a:t>
            </a:r>
            <a:endParaRPr b="0" lang="en-AU" sz="2000" spc="-1" strike="noStrike">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http://www.techwr-l.com/techwhirl/magazine/writing/softwarerequirementspecs.html</a:t>
            </a:r>
            <a:endParaRPr b="0" lang="en-AU" sz="2000" spc="-1" strike="noStrike">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Calibri"/>
                <a:ea typeface="DejaVu Sans"/>
              </a:rPr>
              <a:t>Wikipedia</a:t>
            </a:r>
            <a:endParaRPr b="0" lang="en-AU" sz="2000" spc="-1" strike="noStrike">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000" spc="-1" strike="noStrike">
                <a:solidFill>
                  <a:srgbClr val="000000"/>
                </a:solidFill>
                <a:latin typeface="Calibri"/>
                <a:ea typeface="DejaVu Sans"/>
              </a:rPr>
              <a:t>Organizational Requirements Engineering </a:t>
            </a:r>
            <a:r>
              <a:rPr b="0" lang="en-AU" sz="2000" spc="-1" strike="noStrike">
                <a:solidFill>
                  <a:srgbClr val="000000"/>
                </a:solidFill>
                <a:latin typeface="Calibri"/>
                <a:ea typeface="DejaVu Sans"/>
              </a:rPr>
              <a:t>by Prof. Dr. Armin B. Cremers &amp; Sascha Alda. </a:t>
            </a:r>
            <a:endParaRPr b="0" lang="en-AU" sz="2000" spc="-1" strike="noStrike">
              <a:latin typeface="Arial"/>
            </a:endParaRPr>
          </a:p>
          <a:p>
            <a:pPr>
              <a:lnSpc>
                <a:spcPct val="100000"/>
              </a:lnSpc>
              <a:spcBef>
                <a:spcPts val="4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a:p>
            <a:pPr>
              <a:lnSpc>
                <a:spcPct val="100000"/>
              </a:lnSpc>
              <a:spcBef>
                <a:spcPts val="4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457200" y="1599840"/>
            <a:ext cx="8228520" cy="1684800"/>
          </a:xfrm>
          <a:prstGeom prst="rect">
            <a:avLst/>
          </a:prstGeom>
          <a:noFill/>
          <a:ln w="0">
            <a:noFill/>
          </a:ln>
        </p:spPr>
        <p:style>
          <a:lnRef idx="0"/>
          <a:fillRef idx="0"/>
          <a:effectRef idx="0"/>
          <a:fontRef idx="minor"/>
        </p:style>
        <p:txBody>
          <a:bodyPr lIns="90000" rIns="90000" tIns="45000" bIns="45000" anchor="t">
            <a:normAutofit fontScale="70000"/>
          </a:bodyPr>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Applied Computing Slideshows</a:t>
            </a:r>
            <a:endParaRPr b="0" lang="en-AU" sz="3200" spc="-1" strike="noStrike">
              <a:latin typeface="Arial"/>
            </a:endParaRPr>
          </a:p>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by Mark Kelly</a:t>
            </a:r>
            <a:endParaRPr b="0" lang="en-AU" sz="3200" spc="-1" strike="noStrike">
              <a:latin typeface="Arial"/>
            </a:endParaRPr>
          </a:p>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vcedata.com</a:t>
            </a:r>
            <a:endParaRPr b="0" lang="en-AU" sz="3200" spc="-1" strike="noStrike">
              <a:latin typeface="Arial"/>
            </a:endParaRPr>
          </a:p>
          <a:p>
            <a:pPr marL="343080" indent="-343080">
              <a:lnSpc>
                <a:spcPct val="100000"/>
              </a:lnSpc>
              <a:spcBef>
                <a:spcPts val="799"/>
              </a:spcBef>
              <a:buNone/>
              <a:tabLst>
                <a:tab algn="l" pos="0"/>
              </a:tabLst>
            </a:pPr>
            <a:r>
              <a:rPr b="0" lang="en-AU" sz="3200" spc="-1" strike="noStrike">
                <a:solidFill>
                  <a:srgbClr val="000000"/>
                </a:solidFill>
                <a:latin typeface="Calibri"/>
                <a:ea typeface="DejaVu Sans"/>
              </a:rPr>
              <a:t>mark@vcedata.com</a:t>
            </a:r>
            <a:endParaRPr b="0" lang="en-AU" sz="3200" spc="-1" strike="noStrike">
              <a:latin typeface="Arial"/>
            </a:endParaRPr>
          </a:p>
          <a:p>
            <a:pPr marL="343080" indent="-343080">
              <a:lnSpc>
                <a:spcPct val="100000"/>
              </a:lnSpc>
              <a:spcBef>
                <a:spcPts val="799"/>
              </a:spcBef>
              <a:buNone/>
              <a:tabLst>
                <a:tab algn="l" pos="0"/>
              </a:tabLst>
            </a:pPr>
            <a:endParaRPr b="0" lang="en-AU" sz="3200" spc="-1" strike="noStrike">
              <a:latin typeface="Arial"/>
            </a:endParaRPr>
          </a:p>
          <a:p>
            <a:pPr marL="343080" indent="-343080">
              <a:lnSpc>
                <a:spcPct val="100000"/>
              </a:lnSpc>
              <a:spcBef>
                <a:spcPts val="799"/>
              </a:spcBef>
              <a:buNone/>
              <a:tabLst>
                <a:tab algn="l" pos="0"/>
              </a:tabLst>
            </a:pPr>
            <a:endParaRPr b="0" lang="en-AU" sz="3200" spc="-1" strike="noStrike">
              <a:latin typeface="Arial"/>
            </a:endParaRPr>
          </a:p>
          <a:p>
            <a:pPr marL="343080" indent="-343080">
              <a:lnSpc>
                <a:spcPct val="100000"/>
              </a:lnSpc>
              <a:spcBef>
                <a:spcPts val="799"/>
              </a:spcBef>
              <a:buNone/>
              <a:tabLst>
                <a:tab algn="l" pos="0"/>
              </a:tabLst>
            </a:pPr>
            <a:endParaRPr b="0" lang="en-AU" sz="3200" spc="-1" strike="noStrike">
              <a:latin typeface="Arial"/>
            </a:endParaRPr>
          </a:p>
        </p:txBody>
      </p:sp>
      <p:sp>
        <p:nvSpPr>
          <p:cNvPr id="167" name="TextBox 3"/>
          <p:cNvSpPr/>
          <p:nvPr/>
        </p:nvSpPr>
        <p:spPr>
          <a:xfrm>
            <a:off x="428760" y="3500280"/>
            <a:ext cx="8357040" cy="1464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These slideshows may be freely used, modified or distributed by teachers and students anywhere on the planet (but not elsewhere).</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They may NOT be sold.  </a:t>
            </a:r>
            <a:endParaRPr b="0" lang="en-AU" sz="1800" spc="-1" strike="noStrike">
              <a:latin typeface="Arial"/>
            </a:endParaRPr>
          </a:p>
          <a:p>
            <a:pP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They must NOT be redistributed if you modify them.</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Study Design 2020 Definition</a:t>
            </a:r>
            <a:endParaRPr b="0" lang="en-AU" sz="4400" spc="-1" strike="noStrike">
              <a:latin typeface="Arial"/>
            </a:endParaRPr>
          </a:p>
        </p:txBody>
      </p:sp>
      <p:sp>
        <p:nvSpPr>
          <p:cNvPr id="56"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fontScale="97000"/>
          </a:bodyPr>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Calibri"/>
                <a:ea typeface="DejaVu Sans"/>
              </a:rPr>
              <a:t>The intended purpose and environment of a software solution. It documents the key activities associated with the analysis stage of the problem-solving methodology. Features of an SRS should include </a:t>
            </a:r>
            <a:endParaRPr b="0" lang="en-AU" sz="24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Calibri"/>
                <a:ea typeface="DejaVu Sans"/>
              </a:rPr>
              <a:t>a description of the functional and non-functional requirements,</a:t>
            </a:r>
            <a:endParaRPr b="0" lang="en-AU" sz="24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Calibri"/>
                <a:ea typeface="DejaVu Sans"/>
              </a:rPr>
              <a:t>system and technical requirements, </a:t>
            </a:r>
            <a:endParaRPr b="0" lang="en-AU" sz="24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Calibri"/>
                <a:ea typeface="DejaVu Sans"/>
              </a:rPr>
              <a:t>constraints, </a:t>
            </a:r>
            <a:endParaRPr b="0" lang="en-AU" sz="24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Calibri"/>
                <a:ea typeface="DejaVu Sans"/>
              </a:rPr>
              <a:t>scope and </a:t>
            </a:r>
            <a:endParaRPr b="0" lang="en-AU" sz="24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Calibri"/>
                <a:ea typeface="DejaVu Sans"/>
              </a:rPr>
              <a:t>assumptions.</a:t>
            </a:r>
            <a:endParaRPr b="0" lang="en-AU" sz="2400" spc="-1" strike="noStrike">
              <a:latin typeface="Arial"/>
            </a:endParaRPr>
          </a:p>
          <a:p>
            <a:pPr>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Picture 2" descr=""/>
          <p:cNvPicPr/>
          <p:nvPr/>
        </p:nvPicPr>
        <p:blipFill>
          <a:blip r:embed="rId1"/>
          <a:stretch/>
        </p:blipFill>
        <p:spPr>
          <a:xfrm>
            <a:off x="5334120" y="4010040"/>
            <a:ext cx="3808800" cy="2846880"/>
          </a:xfrm>
          <a:prstGeom prst="rect">
            <a:avLst/>
          </a:prstGeom>
          <a:ln w="0">
            <a:noFill/>
          </a:ln>
        </p:spPr>
      </p:pic>
      <p:sp>
        <p:nvSpPr>
          <p:cNvPr id="58"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Definition</a:t>
            </a:r>
            <a:endParaRPr b="0" lang="en-AU" sz="4400" spc="-1" strike="noStrike">
              <a:latin typeface="Arial"/>
            </a:endParaRPr>
          </a:p>
        </p:txBody>
      </p:sp>
      <p:sp>
        <p:nvSpPr>
          <p:cNvPr id="59" name=""/>
          <p:cNvSpPr/>
          <p:nvPr/>
        </p:nvSpPr>
        <p:spPr>
          <a:xfrm>
            <a:off x="0" y="134136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The SRS fully describes </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the conditions affecting the solution (</a:t>
            </a:r>
            <a:r>
              <a:rPr b="1" lang="en-AU" sz="2800" spc="-1" strike="noStrike">
                <a:solidFill>
                  <a:srgbClr val="000000"/>
                </a:solidFill>
                <a:latin typeface="Calibri"/>
                <a:ea typeface="DejaVu Sans"/>
              </a:rPr>
              <a:t>constraints</a:t>
            </a:r>
            <a:r>
              <a:rPr b="0" lang="en-AU" sz="2800" spc="-1" strike="noStrike">
                <a:solidFill>
                  <a:srgbClr val="000000"/>
                </a:solidFill>
                <a:latin typeface="Calibri"/>
                <a:ea typeface="DejaVu Sans"/>
              </a:rPr>
              <a:t>)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the parameters of the solution (</a:t>
            </a:r>
            <a:r>
              <a:rPr b="1" lang="en-AU" sz="2800" spc="-1" strike="noStrike">
                <a:solidFill>
                  <a:srgbClr val="000000"/>
                </a:solidFill>
                <a:latin typeface="Calibri"/>
                <a:ea typeface="DejaVu Sans"/>
              </a:rPr>
              <a:t>scope</a:t>
            </a:r>
            <a:r>
              <a:rPr b="0" lang="en-AU" sz="2800" spc="-1" strike="noStrike">
                <a:solidFill>
                  <a:srgbClr val="000000"/>
                </a:solidFill>
                <a:latin typeface="Calibri"/>
                <a:ea typeface="DejaVu Sans"/>
              </a:rPr>
              <a:t>).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the </a:t>
            </a:r>
            <a:r>
              <a:rPr b="1" lang="en-AU" sz="2800" spc="-1" strike="noStrike">
                <a:solidFill>
                  <a:srgbClr val="000000"/>
                </a:solidFill>
                <a:latin typeface="Calibri"/>
                <a:ea typeface="DejaVu Sans"/>
              </a:rPr>
              <a:t>functional requirements</a:t>
            </a:r>
            <a:r>
              <a:rPr b="0" lang="en-AU" sz="2800" spc="-1" strike="noStrike">
                <a:solidFill>
                  <a:srgbClr val="000000"/>
                </a:solidFill>
                <a:latin typeface="Calibri"/>
                <a:ea typeface="DejaVu Sans"/>
              </a:rPr>
              <a:t> (what it is required to do) and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2800" spc="-1" strike="noStrike">
                <a:solidFill>
                  <a:srgbClr val="000000"/>
                </a:solidFill>
                <a:latin typeface="Calibri"/>
                <a:ea typeface="DejaVu Sans"/>
              </a:rPr>
              <a:t>non-functional requirements</a:t>
            </a:r>
            <a:r>
              <a:rPr b="0" lang="en-AU" sz="2800" spc="-1" strike="noStrike">
                <a:solidFill>
                  <a:srgbClr val="000000"/>
                </a:solidFill>
                <a:latin typeface="Calibri"/>
                <a:ea typeface="DejaVu Sans"/>
              </a:rPr>
              <a:t> of the solution (solution attributes)...</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Calibri"/>
              </a:rPr>
              <a:t>Definition</a:t>
            </a:r>
            <a:endParaRPr b="0" lang="en-AU" sz="4400" spc="-1" strike="noStrike">
              <a:latin typeface="Arial"/>
            </a:endParaRPr>
          </a:p>
        </p:txBody>
      </p:sp>
      <p:sp>
        <p:nvSpPr>
          <p:cNvPr id="61"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Calibri"/>
                <a:ea typeface="DejaVu Sans"/>
              </a:rPr>
              <a:t>Nonfunctional requirements are qualities such as </a:t>
            </a:r>
            <a:endParaRPr b="0" lang="en-AU" sz="32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user-friendliness,  performance levels,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response rates,   quality standards</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robustness,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portability,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reliability and </a:t>
            </a:r>
            <a:endParaRPr b="0" lang="en-AU" sz="2800" spc="-1" strike="noStrike">
              <a:latin typeface="Arial"/>
            </a:endParaRPr>
          </a:p>
          <a:p>
            <a:pPr lvl="1" marL="743040" indent="-28584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Calibri"/>
                <a:ea typeface="DejaVu Sans"/>
              </a:rPr>
              <a:t>maintainability</a:t>
            </a:r>
            <a:endParaRPr b="0" lang="en-AU" sz="2800" spc="-1" strike="noStrike">
              <a:latin typeface="Arial"/>
            </a:endParaRPr>
          </a:p>
        </p:txBody>
      </p:sp>
      <p:pic>
        <p:nvPicPr>
          <p:cNvPr id="62" name="Picture 2" descr=""/>
          <p:cNvPicPr/>
          <p:nvPr/>
        </p:nvPicPr>
        <p:blipFill>
          <a:blip r:embed="rId1"/>
          <a:stretch/>
        </p:blipFill>
        <p:spPr>
          <a:xfrm>
            <a:off x="5334120" y="4010040"/>
            <a:ext cx="3808800" cy="2846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361</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2009-02-06T14:31:51Z</dcterms:created>
  <dc:creator>kel</dc:creator>
  <dc:description/>
  <dc:language>en-AU</dc:language>
  <cp:lastModifiedBy/>
  <dcterms:modified xsi:type="dcterms:W3CDTF">2022-03-03T11:31:41Z</dcterms:modified>
  <cp:revision>40</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file>