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6360" y="1679400"/>
            <a:ext cx="9143280" cy="521424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7960" y="396000"/>
            <a:ext cx="7771680" cy="71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2200" spc="-1" strike="noStrike">
                <a:solidFill>
                  <a:srgbClr val="000000"/>
                </a:solidFill>
                <a:latin typeface="Calibri"/>
                <a:ea typeface="Microsoft YaHei"/>
              </a:rPr>
              <a:t>Applied Computing Slideshows</a:t>
            </a:r>
            <a:br/>
            <a:r>
              <a:rPr b="0" i="1" lang="en-AU" sz="2200" spc="-1" strike="noStrike">
                <a:solidFill>
                  <a:srgbClr val="000000"/>
                </a:solidFill>
                <a:latin typeface="Calibri"/>
                <a:ea typeface="Microsoft YaHei"/>
              </a:rPr>
              <a:t>by Mark Kelly</a:t>
            </a:r>
            <a:br/>
            <a:r>
              <a:rPr b="0" i="1" lang="en-AU" sz="2200" spc="-1" strike="noStrike">
                <a:solidFill>
                  <a:srgbClr val="000000"/>
                </a:solidFill>
                <a:latin typeface="Calibri"/>
                <a:ea typeface="Microsoft YaHei"/>
              </a:rPr>
              <a:t>vcedata.com</a:t>
            </a:r>
            <a:br/>
            <a:r>
              <a:rPr b="0" i="1" lang="en-AU" sz="2200" spc="-1" strike="noStrike">
                <a:solidFill>
                  <a:srgbClr val="000000"/>
                </a:solidFill>
                <a:latin typeface="Calibri"/>
                <a:ea typeface="Microsoft YaHei"/>
              </a:rPr>
              <a:t>mark@vcedata.com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764000" y="4860000"/>
            <a:ext cx="6136200" cy="1918440"/>
          </a:xfrm>
          <a:prstGeom prst="rect">
            <a:avLst/>
          </a:prstGeom>
          <a:noFill/>
          <a:ln w="0">
            <a:noFill/>
          </a:ln>
          <a:effectLst>
            <a:outerShdw dist="36147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WEBSITE</a:t>
            </a:r>
            <a:endParaRPr b="0" lang="en-AU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DESIGN</a:t>
            </a:r>
            <a:endParaRPr b="0" lang="en-AU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TOOLS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Content Placeholder 3" descr="mockup.jpg"/>
          <p:cNvPicPr/>
          <p:nvPr/>
        </p:nvPicPr>
        <p:blipFill>
          <a:blip r:embed="rId1"/>
          <a:stretch/>
        </p:blipFill>
        <p:spPr>
          <a:xfrm>
            <a:off x="642960" y="-7920"/>
            <a:ext cx="5214240" cy="6892200"/>
          </a:xfrm>
          <a:prstGeom prst="rect">
            <a:avLst/>
          </a:prstGeom>
          <a:ln w="0">
            <a:noFill/>
          </a:ln>
        </p:spPr>
      </p:pic>
      <p:sp>
        <p:nvSpPr>
          <p:cNvPr id="95" name="TextBox 2"/>
          <p:cNvSpPr/>
          <p:nvPr/>
        </p:nvSpPr>
        <p:spPr>
          <a:xfrm>
            <a:off x="6286680" y="1071720"/>
            <a:ext cx="2285280" cy="30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mock-up plans out content, layout and formatting.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Mock-ups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8592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Give enough detail so that the design could be given to someone else to accurately produce the page or screen.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“Arial, 14pt, bold, dark blue”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Don’t repeat yourself endlessly: summarise.  E.g. “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All body text 12pt Arial.  All links are blue.  All tables have invisible borders except for the pets table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” etc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Mock-ups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Does not need to be 100% specific.  E.g. can specify a “fancy font, big, blue” or “picture of a cat”.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Include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content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information (what a text block is talking about; what a picture should show)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2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Mock-ups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0040" y="1071720"/>
            <a:ext cx="8228880" cy="2214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Exact wording of text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 needed.  Include headings to identify contents of the text (e.g.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Why dogs are good pets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”)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produce a uselessly vague mock-up…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2" name="Rectangle 3"/>
          <p:cNvSpPr/>
          <p:nvPr/>
        </p:nvSpPr>
        <p:spPr>
          <a:xfrm>
            <a:off x="1000080" y="3429000"/>
            <a:ext cx="3571200" cy="2856960"/>
          </a:xfrm>
          <a:prstGeom prst="rect">
            <a:avLst/>
          </a:prstGeom>
          <a:noFill/>
          <a:ln w="0"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4"/>
          <p:cNvSpPr/>
          <p:nvPr/>
        </p:nvSpPr>
        <p:spPr>
          <a:xfrm>
            <a:off x="1143000" y="3643200"/>
            <a:ext cx="3285360" cy="364320"/>
          </a:xfrm>
          <a:prstGeom prst="rect">
            <a:avLst/>
          </a:prstGeom>
          <a:noFill/>
          <a:ln w="0">
            <a:solidFill>
              <a:srgbClr val="3a5f8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heading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4" name="Rectangle 5"/>
          <p:cNvSpPr/>
          <p:nvPr/>
        </p:nvSpPr>
        <p:spPr>
          <a:xfrm>
            <a:off x="3143160" y="4143240"/>
            <a:ext cx="1285200" cy="107100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picture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5" name="Rectangle 6"/>
          <p:cNvSpPr/>
          <p:nvPr/>
        </p:nvSpPr>
        <p:spPr>
          <a:xfrm>
            <a:off x="1143000" y="4143240"/>
            <a:ext cx="1713960" cy="207108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6" name="Rectangle 7"/>
          <p:cNvSpPr/>
          <p:nvPr/>
        </p:nvSpPr>
        <p:spPr>
          <a:xfrm>
            <a:off x="3143160" y="5286240"/>
            <a:ext cx="1285200" cy="92808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7" name="TextBox 8"/>
          <p:cNvSpPr/>
          <p:nvPr/>
        </p:nvSpPr>
        <p:spPr>
          <a:xfrm>
            <a:off x="4929120" y="4643280"/>
            <a:ext cx="3428280" cy="13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This sort of design is a waste of time.  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No-one could work out what needs to go on this page.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Layout diagrams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685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Opinions differ as to what they look like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Done by hand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Like a mock-up, but not as “photorealistic”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Concentrates on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locations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formatting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of screen or page elements (e.g. headings, fields, tables)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96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Layout Diagrams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0040" y="1000080"/>
            <a:ext cx="8228880" cy="1542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Include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detailed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formatting info e.g. positions of objects, relative sizes, colours, borders, typefaces, text styles (e.g. bold) etc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12" name="Rectangle 3"/>
          <p:cNvSpPr/>
          <p:nvPr/>
        </p:nvSpPr>
        <p:spPr>
          <a:xfrm>
            <a:off x="928800" y="2714760"/>
            <a:ext cx="7428960" cy="414252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4"/>
          <p:cNvSpPr/>
          <p:nvPr/>
        </p:nvSpPr>
        <p:spPr>
          <a:xfrm>
            <a:off x="3357720" y="2928960"/>
            <a:ext cx="249948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 CHRISTY"/>
                <a:ea typeface="DejaVu Sans"/>
              </a:rPr>
              <a:t>Pets for Sale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14" name="Rectangle 6"/>
          <p:cNvSpPr/>
          <p:nvPr/>
        </p:nvSpPr>
        <p:spPr>
          <a:xfrm>
            <a:off x="2571840" y="3714840"/>
            <a:ext cx="1151640" cy="65160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ctangle 7"/>
          <p:cNvSpPr/>
          <p:nvPr/>
        </p:nvSpPr>
        <p:spPr>
          <a:xfrm>
            <a:off x="3714840" y="3714840"/>
            <a:ext cx="1151640" cy="65160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Rectangle 8"/>
          <p:cNvSpPr/>
          <p:nvPr/>
        </p:nvSpPr>
        <p:spPr>
          <a:xfrm>
            <a:off x="4857840" y="3714840"/>
            <a:ext cx="1151640" cy="65160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9"/>
          <p:cNvSpPr/>
          <p:nvPr/>
        </p:nvSpPr>
        <p:spPr>
          <a:xfrm>
            <a:off x="2571840" y="4373640"/>
            <a:ext cx="1151640" cy="65160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ctangle 10"/>
          <p:cNvSpPr/>
          <p:nvPr/>
        </p:nvSpPr>
        <p:spPr>
          <a:xfrm>
            <a:off x="3714840" y="4373640"/>
            <a:ext cx="1151640" cy="65160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11"/>
          <p:cNvSpPr/>
          <p:nvPr/>
        </p:nvSpPr>
        <p:spPr>
          <a:xfrm>
            <a:off x="4857840" y="4373640"/>
            <a:ext cx="1151640" cy="65160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extBox 13"/>
          <p:cNvSpPr/>
          <p:nvPr/>
        </p:nvSpPr>
        <p:spPr>
          <a:xfrm>
            <a:off x="3714840" y="3786120"/>
            <a:ext cx="1071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Pet’s name, age, sex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1" name="TextBox 14"/>
          <p:cNvSpPr/>
          <p:nvPr/>
        </p:nvSpPr>
        <p:spPr>
          <a:xfrm>
            <a:off x="2571840" y="3786120"/>
            <a:ext cx="1071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Pet’s picture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2" name="TextBox 15"/>
          <p:cNvSpPr/>
          <p:nvPr/>
        </p:nvSpPr>
        <p:spPr>
          <a:xfrm>
            <a:off x="4929120" y="3906720"/>
            <a:ext cx="1071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Cost $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3" name="TextBox 16"/>
          <p:cNvSpPr/>
          <p:nvPr/>
        </p:nvSpPr>
        <p:spPr>
          <a:xfrm>
            <a:off x="6215040" y="4071960"/>
            <a:ext cx="199944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Bradley Hand ITC"/>
                <a:ea typeface="DejaVu Sans"/>
              </a:rPr>
              <a:t>All body text is 12pt TNR, black.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Bradley Hand ITC"/>
                <a:ea typeface="DejaVu Sans"/>
              </a:rPr>
              <a:t>Left justified.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Bradley Hand ITC"/>
                <a:ea typeface="DejaVu Sans"/>
              </a:rPr>
              <a:t>Cost text is red if pet is on sale.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Bradley Hand ITC"/>
                <a:ea typeface="DejaVu Sans"/>
              </a:rPr>
              <a:t>White page background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4" name="TextBox 17"/>
          <p:cNvSpPr/>
          <p:nvPr/>
        </p:nvSpPr>
        <p:spPr>
          <a:xfrm>
            <a:off x="5572080" y="3000240"/>
            <a:ext cx="19994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Bradley Hand ITC"/>
                <a:ea typeface="DejaVu Sans"/>
              </a:rPr>
              <a:t>Fancy font, 20 pt, black, centred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5" name="TextBox 18"/>
          <p:cNvSpPr/>
          <p:nvPr/>
        </p:nvSpPr>
        <p:spPr>
          <a:xfrm>
            <a:off x="1285920" y="4500720"/>
            <a:ext cx="1285200" cy="17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Bradley Hand ITC"/>
                <a:ea typeface="DejaVu Sans"/>
              </a:rPr>
              <a:t>Table 60% of screen, 3 cols, 3 point cell padding, black border 1 pt.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Bradley Hand ITC"/>
                <a:ea typeface="DejaVu Sans"/>
              </a:rPr>
              <a:t>Max of 6 rows per page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6" name="TextBox 19"/>
          <p:cNvSpPr/>
          <p:nvPr/>
        </p:nvSpPr>
        <p:spPr>
          <a:xfrm>
            <a:off x="4429080" y="6407280"/>
            <a:ext cx="1285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Bradley Hand ITC"/>
                <a:ea typeface="DejaVu Sans"/>
              </a:rPr>
              <a:t>Date code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7" name="TextBox 20"/>
          <p:cNvSpPr/>
          <p:nvPr/>
        </p:nvSpPr>
        <p:spPr>
          <a:xfrm>
            <a:off x="3000240" y="6384960"/>
            <a:ext cx="1999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Page last modified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8" name="TextBox 21"/>
          <p:cNvSpPr/>
          <p:nvPr/>
        </p:nvSpPr>
        <p:spPr>
          <a:xfrm>
            <a:off x="2643120" y="4500720"/>
            <a:ext cx="1071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As above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9" name="6-Point Star 22"/>
          <p:cNvSpPr/>
          <p:nvPr/>
        </p:nvSpPr>
        <p:spPr>
          <a:xfrm>
            <a:off x="1285920" y="3071880"/>
            <a:ext cx="1071000" cy="1142280"/>
          </a:xfrm>
          <a:prstGeom prst="star6">
            <a:avLst>
              <a:gd name="adj" fmla="val 28868"/>
              <a:gd name="hf" fmla="val 11547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e46c0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logo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0" name="TextBox 23"/>
          <p:cNvSpPr/>
          <p:nvPr/>
        </p:nvSpPr>
        <p:spPr>
          <a:xfrm>
            <a:off x="1000080" y="2786040"/>
            <a:ext cx="1999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Bradley Hand ITC"/>
                <a:ea typeface="DejaVu Sans"/>
              </a:rPr>
              <a:t>Logo – 200 pixels wide</a:t>
            </a:r>
            <a:endParaRPr b="0" lang="en-A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Common sense says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If using more than one tool, don’t repeat information given in one tool in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another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tool (e.g. don’t put the same formatting info in mock-up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layout diagram)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Main idea is to thoroughly plan the content and appearance of the output.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Then Again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3185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There are variations on these themes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When in doubt, follow your teacher’s definitions!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Because you’ve been good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36" name="Content Placeholder 3" descr=""/>
          <p:cNvPicPr/>
          <p:nvPr/>
        </p:nvPicPr>
        <p:blipFill>
          <a:blip r:embed="rId1"/>
          <a:stretch/>
        </p:blipFill>
        <p:spPr>
          <a:xfrm>
            <a:off x="1835640" y="1268640"/>
            <a:ext cx="5472000" cy="54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3"/>
          <p:cNvSpPr/>
          <p:nvPr/>
        </p:nvSpPr>
        <p:spPr>
          <a:xfrm>
            <a:off x="428760" y="3500280"/>
            <a:ext cx="8357400" cy="14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260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93000"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Design Tools for Websites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Storyboards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Annotated diagrams (mock-ups)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Layout diagrams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Site maps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Site Maps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Graphic representation of how each page (of a website) or screen (slideshow, animation, database) link together.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It’s like an atlas of the entire site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 sample sitemap by a student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84" name="Content Placeholder 3" descr="storyboard.jpg"/>
          <p:cNvPicPr/>
          <p:nvPr/>
        </p:nvPicPr>
        <p:blipFill>
          <a:blip r:embed="rId1"/>
          <a:stretch/>
        </p:blipFill>
        <p:spPr>
          <a:xfrm>
            <a:off x="1390680" y="1600200"/>
            <a:ext cx="6361920" cy="452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Storyboard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28760" y="142884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Explains the mechanics of a site – how it’s built.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Designs how components on individual pages or screens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link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to other pages. 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Should identify the purpose, contents and design elements of each page.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Areas used for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input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output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navigation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should be clearly identified and labelled. 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Leave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detailed formatting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information for the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page mock-up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Storyboard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May also include: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Page title, filename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Page number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Background images/colours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Screen dimensions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List of image filenames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List of links required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1797120" y="-285840"/>
            <a:ext cx="5917320" cy="70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939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Mock-ups (annotated diagrams)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0040" y="121428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sort of “photographic” representation of what a printed page or a screen will look like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bit like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prototype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demonstration model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be produced with software for extra realism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May have faked text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Mock-ups – another interpretation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Another view of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mock-ups 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is a hand-drawn representation of a page or screen with detailed formatting information.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Application>LibreOffice/7.2.2.2$Windows_X86_64 LibreOffice_project/02b2acce88a210515b4a5bb2e46cbfb63fe97d56</Application>
  <AppVersion>15.0000</AppVersion>
  <Words>677</Words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2022-01-25T10:05:25Z</dcterms:modified>
  <cp:revision>28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19</vt:i4>
  </property>
</Properties>
</file>