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jpeg" ContentType="image/jpe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0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Design-Tools-Database.ppt" TargetMode="External"/><Relationship Id="rId2" Type="http://schemas.openxmlformats.org/officeDocument/2006/relationships/hyperlink" Target="file:///Design-Tools-Website.ppt" TargetMode="External"/><Relationship Id="rId3" Type="http://schemas.openxmlformats.org/officeDocument/2006/relationships/hyperlink" Target="file:///Design-Tools-DFD.ppt" TargetMode="External"/><Relationship Id="rId4" Type="http://schemas.openxmlformats.org/officeDocument/2006/relationships/hyperlink" Target="file:///ERD.ppt" TargetMode="Externa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file:///SD-U3O1-10-Use-Cases.ppt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 descr=""/>
          <p:cNvPicPr/>
          <p:nvPr/>
        </p:nvPicPr>
        <p:blipFill>
          <a:blip r:embed="rId1"/>
          <a:stretch/>
        </p:blipFill>
        <p:spPr>
          <a:xfrm>
            <a:off x="3438000" y="3221640"/>
            <a:ext cx="3809160" cy="380916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1500" strike="noStrike" u="none">
                <a:solidFill>
                  <a:srgbClr val="000000"/>
                </a:solidFill>
                <a:uFillTx/>
                <a:latin typeface="Calibri"/>
              </a:rPr>
              <a:t>by Mark Kelly</a:t>
            </a:r>
            <a:br>
              <a:rPr sz="2600"/>
            </a:br>
            <a:r>
              <a:rPr b="0" i="1" lang="en-AU" sz="1500" strike="noStrike" u="none">
                <a:solidFill>
                  <a:srgbClr val="000000"/>
                </a:solidFill>
                <a:uFillTx/>
                <a:latin typeface="Calibri"/>
              </a:rPr>
              <a:t>vcedata.com</a:t>
            </a:r>
            <a:br>
              <a:rPr sz="2600"/>
            </a:br>
            <a:r>
              <a:rPr b="0" i="1" lang="en-AU" sz="1500" strike="noStrike" u="none">
                <a:solidFill>
                  <a:srgbClr val="000000"/>
                </a:solidFill>
                <a:uFillTx/>
                <a:latin typeface="Calibri"/>
              </a:rPr>
              <a:t>mark@vcedata.com</a:t>
            </a:r>
            <a:br>
              <a:rPr sz="2400"/>
            </a:b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</a:rPr>
              <a:t>Last changed 2024-09-07 – now features </a:t>
            </a:r>
            <a:r>
              <a:rPr b="0" i="1" lang="en-AU" sz="1400" strike="noStrike" u="none">
                <a:solidFill>
                  <a:srgbClr val="000000"/>
                </a:solidFill>
                <a:uFillTx/>
                <a:latin typeface="Calibri"/>
              </a:rPr>
              <a:t>EXCITING WOW INCENTIVES</a:t>
            </a: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</a:rPr>
              <a:t>!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itle 1"/>
          <p:cNvSpPr/>
          <p:nvPr/>
        </p:nvSpPr>
        <p:spPr>
          <a:xfrm>
            <a:off x="857160" y="1643040"/>
            <a:ext cx="7771680" cy="2285280"/>
          </a:xfrm>
          <a:custGeom>
            <a:avLst/>
            <a:gdLst>
              <a:gd name="textAreaLeft" fmla="*/ 0 w 7771680"/>
              <a:gd name="textAreaRight" fmla="*/ 7772040 w 7771680"/>
              <a:gd name="textAreaTop" fmla="*/ 0 h 2285280"/>
              <a:gd name="textAreaBottom" fmla="*/ 2285640 h 228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6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Design tools </a:t>
            </a:r>
            <a:br>
              <a:rPr sz="1800"/>
            </a:br>
            <a:r>
              <a:rPr b="0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(not including tools for </a:t>
            </a:r>
            <a:r>
              <a:rPr b="1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Database</a:t>
            </a:r>
            <a:r>
              <a:rPr b="0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or </a:t>
            </a:r>
            <a:r>
              <a:rPr b="1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Website</a:t>
            </a:r>
            <a:r>
              <a:rPr b="0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Design or </a:t>
            </a:r>
            <a:r>
              <a:rPr b="1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DFD</a:t>
            </a:r>
            <a:r>
              <a:rPr b="0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)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have their own slideshows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A ‘parent’ level can be logically divided into sublevels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984240" y="2214720"/>
            <a:ext cx="6587280" cy="37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4280" y="-360"/>
            <a:ext cx="8686080" cy="90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trike="noStrike" u="none">
                <a:solidFill>
                  <a:srgbClr val="000000"/>
                </a:solidFill>
                <a:uFillTx/>
                <a:latin typeface="Calibri"/>
              </a:rPr>
              <a:t>When a hierarchy chart is used to show levels of authority in an organisation, it’s called an </a:t>
            </a:r>
            <a:r>
              <a:rPr b="1" lang="en-AU" sz="2600" strike="noStrike" u="none">
                <a:solidFill>
                  <a:srgbClr val="000000"/>
                </a:solidFill>
                <a:uFillTx/>
                <a:latin typeface="Calibri"/>
              </a:rPr>
              <a:t>organisational chart</a:t>
            </a:r>
            <a:r>
              <a:rPr b="0" lang="en-AU" sz="2600" strike="noStrike" u="none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b="0" i="1" lang="en-AU" sz="2600" strike="noStrike" u="none">
                <a:solidFill>
                  <a:srgbClr val="000000"/>
                </a:solidFill>
                <a:uFillTx/>
                <a:latin typeface="Calibri"/>
              </a:rPr>
              <a:t>org chart</a:t>
            </a:r>
            <a:r>
              <a:rPr b="0" lang="en-AU" sz="2600" strike="noStrike" u="none">
                <a:solidFill>
                  <a:srgbClr val="000000"/>
                </a:solidFill>
                <a:uFillTx/>
                <a:latin typeface="Calibri"/>
              </a:rPr>
              <a:t>)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142920" y="1228680"/>
            <a:ext cx="8848080" cy="56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000"/>
              </a:srgbClr>
            </a:gs>
            <a:gs pos="100000">
              <a:srgbClr val="e1e8f5">
                <a:alpha val="31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marL="343080" indent="-3430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</a:rPr>
              <a:t>Decision Trees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 chart showing decisions (usually yes/no) and consequent actions.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Very clear and unambiguous decisions and instructions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Often done with </a:t>
            </a: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flowchart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shapes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Good for emergency plans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8880" cy="65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Decision Tree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500040" y="852480"/>
            <a:ext cx="8400240" cy="56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Decision Tree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357280" y="1500120"/>
            <a:ext cx="5190480" cy="39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Decision Tree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714680" y="1714680"/>
            <a:ext cx="5714280" cy="353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5480" y="1500120"/>
            <a:ext cx="3042360" cy="415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Decision Trees underlie </a:t>
            </a:r>
            <a:br>
              <a:rPr sz="4400"/>
            </a:br>
            <a:r>
              <a:rPr b="1" lang="en-AU" sz="4400" strike="noStrike" u="none">
                <a:solidFill>
                  <a:srgbClr val="000000"/>
                </a:solidFill>
                <a:uFillTx/>
                <a:latin typeface="Calibri"/>
              </a:rPr>
              <a:t>Expert Systems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3786120" y="0"/>
            <a:ext cx="4939560" cy="67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000"/>
              </a:srgbClr>
            </a:gs>
            <a:gs pos="100000">
              <a:srgbClr val="e1e8f5">
                <a:alpha val="31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58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marL="343080" indent="-3430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</a:rPr>
              <a:t>Flow Charts</a:t>
            </a:r>
            <a:br>
              <a:rPr sz="4400"/>
            </a:b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</a:rPr>
              <a:t>Nassi-Shneiderman charts</a:t>
            </a:r>
            <a:br>
              <a:rPr sz="4400"/>
            </a:b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</a:rPr>
              <a:t>(not part of new SD course)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95280" y="2997000"/>
            <a:ext cx="8228880" cy="21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Step-by-step decisions and actions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Used to design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processes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and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procedures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Commonly used in programming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Flow Charts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7200" y="1517400"/>
            <a:ext cx="822888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Few shapes – easy to remember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Bulky – takes a lot of paper to print!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 special purpose shapes to show common programming constructs such as loops, multi-branch decisions etc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These constructs have to be created out of basic shapes like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decision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and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action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8760" y="1425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Basic Flow Chart Shapes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Flowchart: Decision 3"/>
          <p:cNvSpPr/>
          <p:nvPr/>
        </p:nvSpPr>
        <p:spPr>
          <a:xfrm>
            <a:off x="857160" y="1500120"/>
            <a:ext cx="2071080" cy="1642320"/>
          </a:xfrm>
          <a:prstGeom prst="flowChartDecision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Decision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Flowchart: Process 4"/>
          <p:cNvSpPr/>
          <p:nvPr/>
        </p:nvSpPr>
        <p:spPr>
          <a:xfrm>
            <a:off x="857160" y="3643200"/>
            <a:ext cx="2071080" cy="1213920"/>
          </a:xfrm>
          <a:prstGeom prst="flowChartProcess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Process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Flowchart: Alternate Process 5"/>
          <p:cNvSpPr/>
          <p:nvPr/>
        </p:nvSpPr>
        <p:spPr>
          <a:xfrm>
            <a:off x="4143240" y="1714680"/>
            <a:ext cx="2642760" cy="999360"/>
          </a:xfrm>
          <a:prstGeom prst="flowChartAlternateProcess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Start / End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Straight Arrow Connector 7"/>
          <p:cNvSpPr/>
          <p:nvPr/>
        </p:nvSpPr>
        <p:spPr>
          <a:xfrm>
            <a:off x="4214880" y="3571920"/>
            <a:ext cx="2000160" cy="1440"/>
          </a:xfrm>
          <a:custGeom>
            <a:avLst/>
            <a:gdLst>
              <a:gd name="textAreaLeft" fmla="*/ 0 w 2000160"/>
              <a:gd name="textAreaRight" fmla="*/ 2000520 w 2000160"/>
              <a:gd name="textAreaTop" fmla="*/ 0 h 1440"/>
              <a:gd name="textAreaBottom" fmla="*/ 1800 h 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00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Box 9"/>
          <p:cNvSpPr/>
          <p:nvPr/>
        </p:nvSpPr>
        <p:spPr>
          <a:xfrm>
            <a:off x="4500720" y="3643200"/>
            <a:ext cx="2785320" cy="367560"/>
          </a:xfrm>
          <a:custGeom>
            <a:avLst/>
            <a:gdLst>
              <a:gd name="textAreaLeft" fmla="*/ 0 w 2785320"/>
              <a:gd name="textAreaRight" fmla="*/ 2785680 w 278532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Connector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Flowchart: Data 5"/>
          <p:cNvSpPr/>
          <p:nvPr/>
        </p:nvSpPr>
        <p:spPr>
          <a:xfrm>
            <a:off x="3960000" y="4546080"/>
            <a:ext cx="2642760" cy="1213920"/>
          </a:xfrm>
          <a:prstGeom prst="flowChartInputOutpu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Data input/output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62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Contents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7200" y="1080000"/>
            <a:ext cx="8228880" cy="37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Designing functionality and appearance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Context Diagrams 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Hierarchy Charts / Organisational charts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Decision Trees 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Flow Charts, Nassi-Shneiderman (NS) charts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Pseudocode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2700000" y="3672000"/>
            <a:ext cx="5760000" cy="30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Flowchart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1500120" y="1428840"/>
            <a:ext cx="5942880" cy="49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Nassi-Shneiderman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6639120" y="1806480"/>
            <a:ext cx="2504880" cy="413352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277200" y="1594800"/>
            <a:ext cx="584280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 more compact form of flowchart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Note the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spelling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 of the names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Has space-saving special-purpose shapes such as WHILE loops etc.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More dense than flowchart – not as easy to decode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71680" y="142560"/>
            <a:ext cx="3785400" cy="78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Flowchart v N-S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6033960" y="1643040"/>
            <a:ext cx="2752200" cy="2304360"/>
          </a:xfrm>
          <a:prstGeom prst="rect">
            <a:avLst/>
          </a:prstGeom>
          <a:ln w="0">
            <a:noFill/>
          </a:ln>
        </p:spPr>
      </p:pic>
      <p:sp>
        <p:nvSpPr>
          <p:cNvPr id="126" name="Rectangle 5"/>
          <p:cNvSpPr/>
          <p:nvPr/>
        </p:nvSpPr>
        <p:spPr>
          <a:xfrm>
            <a:off x="6000840" y="4071960"/>
            <a:ext cx="2928240" cy="6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Image from</a:t>
            </a:r>
            <a:br>
              <a:rPr sz="1800"/>
            </a:br>
            <a:r>
              <a:rPr b="0" lang="en-A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A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IT@Work </a:t>
            </a:r>
            <a:r>
              <a:rPr b="0" lang="en-A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by Andersen, Christophersen and Timmer-Arends,VCTA / MacMillan.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Flowchart: Terminator 6"/>
          <p:cNvSpPr/>
          <p:nvPr/>
        </p:nvSpPr>
        <p:spPr>
          <a:xfrm>
            <a:off x="677880" y="142920"/>
            <a:ext cx="1999440" cy="285120"/>
          </a:xfrm>
          <a:prstGeom prst="flowChartTerminator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Begin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857160" y="571680"/>
            <a:ext cx="1642320" cy="42768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Create DTP file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Flowchart: Decision 9"/>
          <p:cNvSpPr/>
          <p:nvPr/>
        </p:nvSpPr>
        <p:spPr>
          <a:xfrm>
            <a:off x="677880" y="3214800"/>
            <a:ext cx="1999440" cy="1285200"/>
          </a:xfrm>
          <a:prstGeom prst="flowChartDecision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Is graphics file in a compatible format?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Rectangle 14"/>
          <p:cNvSpPr/>
          <p:nvPr/>
        </p:nvSpPr>
        <p:spPr>
          <a:xfrm>
            <a:off x="857160" y="1214280"/>
            <a:ext cx="1642320" cy="42804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Import text file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Straight Arrow Connector 16"/>
          <p:cNvSpPr/>
          <p:nvPr/>
        </p:nvSpPr>
        <p:spPr>
          <a:xfrm>
            <a:off x="1678680" y="1000080"/>
            <a:ext cx="360" cy="213840"/>
          </a:xfrm>
          <a:custGeom>
            <a:avLst/>
            <a:gdLst>
              <a:gd name="textAreaLeft" fmla="*/ 0 w 360"/>
              <a:gd name="textAreaRight" fmla="*/ 720 w 360"/>
              <a:gd name="textAreaTop" fmla="*/ 0 h 213840"/>
              <a:gd name="textAreaBottom" fmla="*/ 214200 h 213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Rectangle 21"/>
          <p:cNvSpPr/>
          <p:nvPr/>
        </p:nvSpPr>
        <p:spPr>
          <a:xfrm>
            <a:off x="3071880" y="4786200"/>
            <a:ext cx="1642320" cy="42804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Position graphics image on page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Rectangle 22"/>
          <p:cNvSpPr/>
          <p:nvPr/>
        </p:nvSpPr>
        <p:spPr>
          <a:xfrm>
            <a:off x="846000" y="4786200"/>
            <a:ext cx="1642320" cy="42804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Convert graphics file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Rectangle 23"/>
          <p:cNvSpPr/>
          <p:nvPr/>
        </p:nvSpPr>
        <p:spPr>
          <a:xfrm>
            <a:off x="3071880" y="3641760"/>
            <a:ext cx="1642320" cy="42804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Open graphics file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Flowchart: Decision 24"/>
          <p:cNvSpPr/>
          <p:nvPr/>
        </p:nvSpPr>
        <p:spPr>
          <a:xfrm>
            <a:off x="677880" y="1857240"/>
            <a:ext cx="1999440" cy="999720"/>
          </a:xfrm>
          <a:prstGeom prst="flowChartDecision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Any more graphics files?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Straight Arrow Connector 29"/>
          <p:cNvSpPr/>
          <p:nvPr/>
        </p:nvSpPr>
        <p:spPr>
          <a:xfrm>
            <a:off x="1677960" y="2857680"/>
            <a:ext cx="360" cy="356760"/>
          </a:xfrm>
          <a:custGeom>
            <a:avLst/>
            <a:gdLst>
              <a:gd name="textAreaLeft" fmla="*/ 0 w 360"/>
              <a:gd name="textAreaRight" fmla="*/ 720 w 360"/>
              <a:gd name="textAreaTop" fmla="*/ 0 h 356760"/>
              <a:gd name="textAreaBottom" fmla="*/ 357120 h 356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TextBox 30"/>
          <p:cNvSpPr/>
          <p:nvPr/>
        </p:nvSpPr>
        <p:spPr>
          <a:xfrm>
            <a:off x="1616040" y="2849400"/>
            <a:ext cx="428040" cy="306720"/>
          </a:xfrm>
          <a:custGeom>
            <a:avLst/>
            <a:gdLst>
              <a:gd name="textAreaLeft" fmla="*/ 0 w 428040"/>
              <a:gd name="textAreaRight" fmla="*/ 428400 w 428040"/>
              <a:gd name="textAreaTop" fmla="*/ 0 h 306720"/>
              <a:gd name="textAreaBottom" fmla="*/ 307080 h 30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Box 31"/>
          <p:cNvSpPr/>
          <p:nvPr/>
        </p:nvSpPr>
        <p:spPr>
          <a:xfrm>
            <a:off x="2684520" y="3608280"/>
            <a:ext cx="427680" cy="306720"/>
          </a:xfrm>
          <a:custGeom>
            <a:avLst/>
            <a:gdLst>
              <a:gd name="textAreaLeft" fmla="*/ 0 w 427680"/>
              <a:gd name="textAreaRight" fmla="*/ 428040 w 427680"/>
              <a:gd name="textAreaTop" fmla="*/ 0 h 306720"/>
              <a:gd name="textAreaBottom" fmla="*/ 307080 h 30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Straight Arrow Connector 33"/>
          <p:cNvSpPr/>
          <p:nvPr/>
        </p:nvSpPr>
        <p:spPr>
          <a:xfrm flipV="1">
            <a:off x="2678040" y="3855240"/>
            <a:ext cx="393480" cy="1440"/>
          </a:xfrm>
          <a:custGeom>
            <a:avLst/>
            <a:gdLst>
              <a:gd name="textAreaLeft" fmla="*/ 0 w 393480"/>
              <a:gd name="textAreaRight" fmla="*/ 393840 w 393480"/>
              <a:gd name="textAreaTop" fmla="*/ 360 h 1440"/>
              <a:gd name="textAreaBottom" fmla="*/ 2160 h 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Straight Arrow Connector 35"/>
          <p:cNvSpPr/>
          <p:nvPr/>
        </p:nvSpPr>
        <p:spPr>
          <a:xfrm flipH="1" flipV="1">
            <a:off x="355680" y="2355840"/>
            <a:ext cx="321120" cy="720"/>
          </a:xfrm>
          <a:custGeom>
            <a:avLst/>
            <a:gdLst>
              <a:gd name="textAreaLeft" fmla="*/ 360 w 321120"/>
              <a:gd name="textAreaRight" fmla="*/ 321840 w 321120"/>
              <a:gd name="textAreaTop" fmla="*/ 360 h 720"/>
              <a:gd name="textAreaBottom" fmla="*/ 1440 h 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TextBox 36"/>
          <p:cNvSpPr/>
          <p:nvPr/>
        </p:nvSpPr>
        <p:spPr>
          <a:xfrm>
            <a:off x="419040" y="1928880"/>
            <a:ext cx="428040" cy="306720"/>
          </a:xfrm>
          <a:custGeom>
            <a:avLst/>
            <a:gdLst>
              <a:gd name="textAreaLeft" fmla="*/ 0 w 428040"/>
              <a:gd name="textAreaRight" fmla="*/ 428400 w 428040"/>
              <a:gd name="textAreaTop" fmla="*/ 0 h 306720"/>
              <a:gd name="textAreaBottom" fmla="*/ 307080 h 30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Straight Arrow Connector 40"/>
          <p:cNvSpPr/>
          <p:nvPr/>
        </p:nvSpPr>
        <p:spPr>
          <a:xfrm flipH="1">
            <a:off x="355680" y="2357280"/>
            <a:ext cx="360" cy="3143520"/>
          </a:xfrm>
          <a:custGeom>
            <a:avLst/>
            <a:gdLst>
              <a:gd name="textAreaLeft" fmla="*/ -360 w 360"/>
              <a:gd name="textAreaRight" fmla="*/ 360 w 360"/>
              <a:gd name="textAreaTop" fmla="*/ 0 h 3143520"/>
              <a:gd name="textAreaBottom" fmla="*/ 3143880 h 3143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Straight Arrow Connector 42"/>
          <p:cNvSpPr/>
          <p:nvPr/>
        </p:nvSpPr>
        <p:spPr>
          <a:xfrm>
            <a:off x="3893400" y="4070520"/>
            <a:ext cx="360" cy="715320"/>
          </a:xfrm>
          <a:custGeom>
            <a:avLst/>
            <a:gdLst>
              <a:gd name="textAreaLeft" fmla="*/ 0 w 360"/>
              <a:gd name="textAreaRight" fmla="*/ 720 w 360"/>
              <a:gd name="textAreaTop" fmla="*/ 0 h 715320"/>
              <a:gd name="textAreaBottom" fmla="*/ 715680 h 715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Straight Arrow Connector 44"/>
          <p:cNvSpPr/>
          <p:nvPr/>
        </p:nvSpPr>
        <p:spPr>
          <a:xfrm flipH="1">
            <a:off x="1666800" y="4500720"/>
            <a:ext cx="10080" cy="285120"/>
          </a:xfrm>
          <a:custGeom>
            <a:avLst/>
            <a:gdLst>
              <a:gd name="textAreaLeft" fmla="*/ 360 w 10080"/>
              <a:gd name="textAreaRight" fmla="*/ 10800 w 10080"/>
              <a:gd name="textAreaTop" fmla="*/ 0 h 285120"/>
              <a:gd name="textAreaBottom" fmla="*/ 285480 h 285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Box 45"/>
          <p:cNvSpPr/>
          <p:nvPr/>
        </p:nvSpPr>
        <p:spPr>
          <a:xfrm>
            <a:off x="1633680" y="4478400"/>
            <a:ext cx="427680" cy="306720"/>
          </a:xfrm>
          <a:custGeom>
            <a:avLst/>
            <a:gdLst>
              <a:gd name="textAreaLeft" fmla="*/ 0 w 427680"/>
              <a:gd name="textAreaRight" fmla="*/ 428040 w 427680"/>
              <a:gd name="textAreaTop" fmla="*/ 0 h 306720"/>
              <a:gd name="textAreaBottom" fmla="*/ 307080 h 30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Straight Arrow Connector 50"/>
          <p:cNvSpPr/>
          <p:nvPr/>
        </p:nvSpPr>
        <p:spPr>
          <a:xfrm>
            <a:off x="2489040" y="5000400"/>
            <a:ext cx="582480" cy="360"/>
          </a:xfrm>
          <a:custGeom>
            <a:avLst/>
            <a:gdLst>
              <a:gd name="textAreaLeft" fmla="*/ 0 w 582480"/>
              <a:gd name="textAreaRight" fmla="*/ 582840 w 5824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Straight Arrow Connector 53"/>
          <p:cNvSpPr/>
          <p:nvPr/>
        </p:nvSpPr>
        <p:spPr>
          <a:xfrm>
            <a:off x="4714920" y="5000400"/>
            <a:ext cx="499680" cy="1800"/>
          </a:xfrm>
          <a:custGeom>
            <a:avLst/>
            <a:gdLst>
              <a:gd name="textAreaLeft" fmla="*/ 0 w 499680"/>
              <a:gd name="textAreaRight" fmla="*/ 500040 w 499680"/>
              <a:gd name="textAreaTop" fmla="*/ 0 h 1800"/>
              <a:gd name="textAreaBottom" fmla="*/ 2160 h 1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2840" bIns="-4284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Straight Arrow Connector 55"/>
          <p:cNvSpPr/>
          <p:nvPr/>
        </p:nvSpPr>
        <p:spPr>
          <a:xfrm flipV="1">
            <a:off x="5214960" y="2358000"/>
            <a:ext cx="1440" cy="2643120"/>
          </a:xfrm>
          <a:custGeom>
            <a:avLst/>
            <a:gdLst>
              <a:gd name="textAreaLeft" fmla="*/ 0 w 1440"/>
              <a:gd name="textAreaRight" fmla="*/ 1800 w 1440"/>
              <a:gd name="textAreaTop" fmla="*/ 360 h 2643120"/>
              <a:gd name="textAreaBottom" fmla="*/ 2643840 h 2643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Straight Arrow Connector 57"/>
          <p:cNvSpPr/>
          <p:nvPr/>
        </p:nvSpPr>
        <p:spPr>
          <a:xfrm flipH="1">
            <a:off x="2676600" y="2356200"/>
            <a:ext cx="2536920" cy="360"/>
          </a:xfrm>
          <a:custGeom>
            <a:avLst/>
            <a:gdLst>
              <a:gd name="textAreaLeft" fmla="*/ -360 w 2536920"/>
              <a:gd name="textAreaRight" fmla="*/ 2536920 w 25369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Straight Arrow Connector 64"/>
          <p:cNvSpPr/>
          <p:nvPr/>
        </p:nvSpPr>
        <p:spPr>
          <a:xfrm flipH="1">
            <a:off x="1677240" y="1643040"/>
            <a:ext cx="360" cy="213840"/>
          </a:xfrm>
          <a:custGeom>
            <a:avLst/>
            <a:gdLst>
              <a:gd name="textAreaLeft" fmla="*/ -360 w 360"/>
              <a:gd name="textAreaRight" fmla="*/ 360 w 360"/>
              <a:gd name="textAreaTop" fmla="*/ 0 h 213840"/>
              <a:gd name="textAreaBottom" fmla="*/ 214200 h 213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Straight Arrow Connector 66"/>
          <p:cNvSpPr/>
          <p:nvPr/>
        </p:nvSpPr>
        <p:spPr>
          <a:xfrm>
            <a:off x="1677960" y="428760"/>
            <a:ext cx="360" cy="142560"/>
          </a:xfrm>
          <a:custGeom>
            <a:avLst/>
            <a:gdLst>
              <a:gd name="textAreaLeft" fmla="*/ 0 w 360"/>
              <a:gd name="textAreaRight" fmla="*/ 720 w 360"/>
              <a:gd name="textAreaTop" fmla="*/ 0 h 142560"/>
              <a:gd name="textAreaBottom" fmla="*/ 142920 h 142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Flowchart: Terminator 67"/>
          <p:cNvSpPr/>
          <p:nvPr/>
        </p:nvSpPr>
        <p:spPr>
          <a:xfrm>
            <a:off x="677880" y="6357960"/>
            <a:ext cx="1999440" cy="285120"/>
          </a:xfrm>
          <a:prstGeom prst="flowChartTerminator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End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Straight Arrow Connector 69"/>
          <p:cNvSpPr/>
          <p:nvPr/>
        </p:nvSpPr>
        <p:spPr>
          <a:xfrm>
            <a:off x="356760" y="5500800"/>
            <a:ext cx="500040" cy="1440"/>
          </a:xfrm>
          <a:custGeom>
            <a:avLst/>
            <a:gdLst>
              <a:gd name="textAreaLeft" fmla="*/ 0 w 500040"/>
              <a:gd name="textAreaRight" fmla="*/ 500400 w 500040"/>
              <a:gd name="textAreaTop" fmla="*/ 0 h 1440"/>
              <a:gd name="textAreaBottom" fmla="*/ 1800 h 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Rectangle 72"/>
          <p:cNvSpPr/>
          <p:nvPr/>
        </p:nvSpPr>
        <p:spPr>
          <a:xfrm>
            <a:off x="857160" y="5357880"/>
            <a:ext cx="1642320" cy="35640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Save DTP file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Rectangle 73"/>
          <p:cNvSpPr/>
          <p:nvPr/>
        </p:nvSpPr>
        <p:spPr>
          <a:xfrm>
            <a:off x="857160" y="5857920"/>
            <a:ext cx="1642320" cy="356400"/>
          </a:xfrm>
          <a:prstGeom prst="rect">
            <a:avLst/>
          </a:prstGeom>
          <a:noFill/>
          <a:ln w="158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PrintDTP file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Straight Arrow Connector 77"/>
          <p:cNvSpPr/>
          <p:nvPr/>
        </p:nvSpPr>
        <p:spPr>
          <a:xfrm>
            <a:off x="1678680" y="5715000"/>
            <a:ext cx="360" cy="142560"/>
          </a:xfrm>
          <a:custGeom>
            <a:avLst/>
            <a:gdLst>
              <a:gd name="textAreaLeft" fmla="*/ 0 w 360"/>
              <a:gd name="textAreaRight" fmla="*/ 720 w 360"/>
              <a:gd name="textAreaTop" fmla="*/ 0 h 142560"/>
              <a:gd name="textAreaBottom" fmla="*/ 142920 h 142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Straight Arrow Connector 79"/>
          <p:cNvSpPr/>
          <p:nvPr/>
        </p:nvSpPr>
        <p:spPr>
          <a:xfrm flipH="1">
            <a:off x="1677240" y="6215040"/>
            <a:ext cx="360" cy="142560"/>
          </a:xfrm>
          <a:custGeom>
            <a:avLst/>
            <a:gdLst>
              <a:gd name="textAreaLeft" fmla="*/ -360 w 360"/>
              <a:gd name="textAreaRight" fmla="*/ 360 w 360"/>
              <a:gd name="textAreaTop" fmla="*/ 0 h 142560"/>
              <a:gd name="textAreaBottom" fmla="*/ 142920 h 142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000"/>
              </a:srgbClr>
            </a:gs>
            <a:gs pos="100000">
              <a:srgbClr val="e1e8f5">
                <a:alpha val="31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marL="343080" indent="-3430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5400" strike="noStrike" u="none">
                <a:solidFill>
                  <a:srgbClr val="000000"/>
                </a:solidFill>
                <a:uFillTx/>
                <a:latin typeface="Calibri"/>
              </a:rPr>
              <a:t>Pseudocode</a:t>
            </a:r>
            <a:endParaRPr b="0" lang="en-A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Note the spelling!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Halfway between normal language and programming language 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Allows very rapid planning of ideas and methods without getting bogged down in 100% accurate program coding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Once the logic is worked out, pseudocode is translated into proper programming code.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Pseudocode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28760" y="107172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e.g. an algorithm to sort a virtual deck of cards in Structured English (or pseudocode).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create an array of 52 integers - cards(52)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loop through the array, filling each array item - card(i) - with the index (1 to 52)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loop through the array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for each card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generate a random number between 1 and 52 (rnd)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swap the current index with that of array(rnd) - swap card(i),card(rnd)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end loop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trike="noStrike" u="none">
                <a:solidFill>
                  <a:srgbClr val="000000"/>
                </a:solidFill>
                <a:uFillTx/>
                <a:latin typeface="Calibri"/>
              </a:rPr>
              <a:t>Use Case Diagram</a:t>
            </a: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 (UCD) – for SD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57200" y="1413000"/>
            <a:ext cx="8228880" cy="47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Logical design tool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Map out roles and communications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See the separate UCD slideshow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4" name="Picture 3" descr="ucd-simple.jpg"/>
          <p:cNvPicPr/>
          <p:nvPr/>
        </p:nvPicPr>
        <p:blipFill>
          <a:blip r:embed="rId1"/>
          <a:stretch/>
        </p:blipFill>
        <p:spPr>
          <a:xfrm>
            <a:off x="2128680" y="4157640"/>
            <a:ext cx="4885920" cy="16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180000" y="654840"/>
            <a:ext cx="3000600" cy="45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26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  <a:ea typeface="DejaVu Sans"/>
              </a:rPr>
              <a:t>Applied Computing Slideshows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2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by Mark Kelly</a:t>
            </a:r>
            <a:endParaRPr b="0" lang="en-A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vcedata.com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mark@vcedata.com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TextBox 3"/>
          <p:cNvSpPr/>
          <p:nvPr/>
        </p:nvSpPr>
        <p:spPr>
          <a:xfrm>
            <a:off x="180000" y="3960000"/>
            <a:ext cx="2782800" cy="1860120"/>
          </a:xfrm>
          <a:custGeom>
            <a:avLst/>
            <a:gdLst>
              <a:gd name="textAreaLeft" fmla="*/ 0 w 2782800"/>
              <a:gd name="textAreaRight" fmla="*/ 2783160 w 2782800"/>
              <a:gd name="textAreaTop" fmla="*/ 0 h 1860120"/>
              <a:gd name="textAreaBottom" fmla="*/ 1860480 h 1860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may NOT be sold.  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must NOT be redistributed if you modify them.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457800" y="715680"/>
            <a:ext cx="5686200" cy="612432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5467320" y="2880000"/>
            <a:ext cx="3676680" cy="39600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6971400" y="4500000"/>
            <a:ext cx="21726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93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trike="noStrike" u="none">
                <a:solidFill>
                  <a:srgbClr val="000000"/>
                </a:solidFill>
                <a:uFillTx/>
                <a:latin typeface="Calibri"/>
              </a:rPr>
              <a:t>Also see my other exciting slideshows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57200" y="1428480"/>
            <a:ext cx="82288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Database design tools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Input-Process-Output (IPO) charts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Data structure tables, data dictionaries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 Charts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Website design tools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Annotated diagrams / mockups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Layout diagrams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Storyboards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Sitemaps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DFD/context diagram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, </a:t>
            </a:r>
            <a:r>
              <a:rPr b="0" lang="en-AU" sz="2800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ERD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5220000" y="2838960"/>
            <a:ext cx="3695400" cy="40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01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200" strike="noStrike" u="none">
                <a:solidFill>
                  <a:srgbClr val="000000"/>
                </a:solidFill>
                <a:uFillTx/>
                <a:latin typeface="Calibri"/>
              </a:rPr>
              <a:t>Two main categories of design tools</a:t>
            </a:r>
            <a:endParaRPr b="0" lang="en-A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57200" y="1599840"/>
            <a:ext cx="822888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1. </a:t>
            </a:r>
            <a:r>
              <a:rPr b="0" lang="en-AU" sz="3600" strike="noStrike" u="none">
                <a:solidFill>
                  <a:srgbClr val="c9211e"/>
                </a:solidFill>
                <a:uFillTx/>
                <a:latin typeface="Calibri"/>
                <a:ea typeface="DejaVu Sans"/>
              </a:rPr>
              <a:t>Logical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2. </a:t>
            </a:r>
            <a:r>
              <a:rPr b="0" lang="en-AU" sz="3600" strike="noStrike" u="none">
                <a:solidFill>
                  <a:srgbClr val="c9211e"/>
                </a:solidFill>
                <a:uFillTx/>
                <a:latin typeface="Calibri"/>
                <a:ea typeface="DejaVu Sans"/>
              </a:rPr>
              <a:t>Physical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202640" y="1330560"/>
            <a:ext cx="4257360" cy="28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4400" strike="noStrike" u="none">
                <a:solidFill>
                  <a:srgbClr val="000000"/>
                </a:solidFill>
                <a:uFillTx/>
                <a:latin typeface="Calibri"/>
              </a:rPr>
              <a:t>Logical Design Tools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300000" y="3784680"/>
            <a:ext cx="2818080" cy="307332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457200" y="14148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don’t design how to actually </a:t>
            </a: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build 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any part of the system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specify a plan for a system’s overall 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 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and what it should be able to achieve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Could well be used during the PSM’s </a:t>
            </a: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analysis 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phase (which develops a </a:t>
            </a: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logical design 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rather than a physical design)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Logical Design Tools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57200" y="1599840"/>
            <a:ext cx="8228880" cy="45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Examples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Context Diagrams 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Data Dictionaries 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Hierarchy Charts / Organisational charts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Decision Trees 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Use Case diagrams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524200" y="4140000"/>
            <a:ext cx="36198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Physical Design Tools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693760" y="3636000"/>
            <a:ext cx="3450240" cy="325800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457200" y="1600200"/>
            <a:ext cx="8228880" cy="48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These actually plan how to build a system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give instructions on what to do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Data Flow Diagrams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Storyboards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Flow Charts, Nassi-Shneiderman charts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Structure Charts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IPO charts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Layout diagrams / mockups 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Pseudocode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000"/>
              </a:srgbClr>
            </a:gs>
            <a:gs pos="100000">
              <a:srgbClr val="e1e8f5">
                <a:alpha val="31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marL="343080" indent="-34308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200" strike="noStrike" u="none">
                <a:solidFill>
                  <a:srgbClr val="000000"/>
                </a:solidFill>
                <a:uFillTx/>
                <a:latin typeface="Calibri"/>
              </a:rPr>
              <a:t>Hierarchy Charts</a:t>
            </a:r>
            <a:br>
              <a:rPr sz="4200"/>
            </a:br>
            <a:r>
              <a:rPr b="0" lang="en-AU" sz="4200" strike="noStrike" u="none">
                <a:solidFill>
                  <a:srgbClr val="000000"/>
                </a:solidFill>
                <a:uFillTx/>
                <a:latin typeface="Calibri"/>
              </a:rPr>
              <a:t>Organisational charts</a:t>
            </a:r>
            <a:endParaRPr b="0" lang="en-A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40000" y="1843560"/>
            <a:ext cx="8228880" cy="31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Show the organisation of a complex system or organisation, from highest levels to lowest levels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400000" y="2992320"/>
            <a:ext cx="36954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571680" y="1214280"/>
            <a:ext cx="5542560" cy="3256920"/>
          </a:xfrm>
          <a:prstGeom prst="rect">
            <a:avLst/>
          </a:prstGeom>
          <a:ln w="0">
            <a:noFill/>
          </a:ln>
        </p:spPr>
      </p:pic>
      <p:sp>
        <p:nvSpPr>
          <p:cNvPr id="89" name="TextBox 4"/>
          <p:cNvSpPr/>
          <p:nvPr/>
        </p:nvSpPr>
        <p:spPr>
          <a:xfrm>
            <a:off x="642960" y="181080"/>
            <a:ext cx="8000280" cy="459000"/>
          </a:xfrm>
          <a:custGeom>
            <a:avLst/>
            <a:gdLst>
              <a:gd name="textAreaLeft" fmla="*/ 0 w 8000280"/>
              <a:gd name="textAreaRight" fmla="*/ 8000640 w 8000280"/>
              <a:gd name="textAreaTop" fmla="*/ 0 h 459000"/>
              <a:gd name="textAreaBottom" fmla="*/ 459360 h 459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Hierarchy – an organisation based on rank, or levels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Left Arrow 5"/>
          <p:cNvSpPr/>
          <p:nvPr/>
        </p:nvSpPr>
        <p:spPr>
          <a:xfrm>
            <a:off x="3786120" y="1071720"/>
            <a:ext cx="2642400" cy="784800"/>
          </a:xfrm>
          <a:custGeom>
            <a:avLst/>
            <a:gdLst>
              <a:gd name="textAreaLeft" fmla="*/ 0 w 2642400"/>
              <a:gd name="textAreaRight" fmla="*/ 2642760 w 2642400"/>
              <a:gd name="textAreaTop" fmla="*/ 0 h 784800"/>
              <a:gd name="textAreaBottom" fmla="*/ 785160 h 784800"/>
            </a:gdLst>
            <a:ahLst/>
            <a:rect l="textAreaLeft" t="textAreaTop" r="textAreaRight" b="textAreaBottom"/>
            <a:pathLst>
              <a:path w="7344" h="2184">
                <a:moveTo>
                  <a:pt x="7343" y="545"/>
                </a:moveTo>
                <a:lnTo>
                  <a:pt x="1091" y="545"/>
                </a:lnTo>
                <a:lnTo>
                  <a:pt x="1091" y="0"/>
                </a:lnTo>
                <a:lnTo>
                  <a:pt x="0" y="1091"/>
                </a:lnTo>
                <a:lnTo>
                  <a:pt x="1091" y="2183"/>
                </a:lnTo>
                <a:lnTo>
                  <a:pt x="1091" y="1637"/>
                </a:lnTo>
                <a:lnTo>
                  <a:pt x="7343" y="1637"/>
                </a:lnTo>
                <a:lnTo>
                  <a:pt x="7343" y="545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Highest level</a:t>
            </a:r>
            <a:endParaRPr b="0" lang="en-A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Left Arrow 6"/>
          <p:cNvSpPr/>
          <p:nvPr/>
        </p:nvSpPr>
        <p:spPr>
          <a:xfrm>
            <a:off x="5572080" y="2000160"/>
            <a:ext cx="2642400" cy="785160"/>
          </a:xfrm>
          <a:custGeom>
            <a:avLst/>
            <a:gdLst>
              <a:gd name="textAreaLeft" fmla="*/ 0 w 2642400"/>
              <a:gd name="textAreaRight" fmla="*/ 2642760 w 2642400"/>
              <a:gd name="textAreaTop" fmla="*/ 0 h 785160"/>
              <a:gd name="textAreaBottom" fmla="*/ 785520 h 785160"/>
            </a:gdLst>
            <a:ahLst/>
            <a:rect l="textAreaLeft" t="textAreaTop" r="textAreaRight" b="textAreaBottom"/>
            <a:pathLst>
              <a:path w="7344" h="2185">
                <a:moveTo>
                  <a:pt x="7343" y="546"/>
                </a:moveTo>
                <a:lnTo>
                  <a:pt x="1091" y="546"/>
                </a:lnTo>
                <a:lnTo>
                  <a:pt x="1091" y="0"/>
                </a:lnTo>
                <a:lnTo>
                  <a:pt x="0" y="1092"/>
                </a:lnTo>
                <a:lnTo>
                  <a:pt x="1091" y="2184"/>
                </a:lnTo>
                <a:lnTo>
                  <a:pt x="1091" y="1638"/>
                </a:lnTo>
                <a:lnTo>
                  <a:pt x="7343" y="1638"/>
                </a:lnTo>
                <a:lnTo>
                  <a:pt x="7343" y="546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Sublevel</a:t>
            </a:r>
            <a:endParaRPr b="0" lang="en-A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Left Arrow 7"/>
          <p:cNvSpPr/>
          <p:nvPr/>
        </p:nvSpPr>
        <p:spPr>
          <a:xfrm>
            <a:off x="6286680" y="2928960"/>
            <a:ext cx="2642400" cy="785160"/>
          </a:xfrm>
          <a:custGeom>
            <a:avLst/>
            <a:gdLst>
              <a:gd name="textAreaLeft" fmla="*/ 0 w 2642400"/>
              <a:gd name="textAreaRight" fmla="*/ 2642760 w 2642400"/>
              <a:gd name="textAreaTop" fmla="*/ 0 h 785160"/>
              <a:gd name="textAreaBottom" fmla="*/ 785520 h 785160"/>
            </a:gdLst>
            <a:ahLst/>
            <a:rect l="textAreaLeft" t="textAreaTop" r="textAreaRight" b="textAreaBottom"/>
            <a:pathLst>
              <a:path w="7344" h="2185">
                <a:moveTo>
                  <a:pt x="7343" y="546"/>
                </a:moveTo>
                <a:lnTo>
                  <a:pt x="1091" y="546"/>
                </a:lnTo>
                <a:lnTo>
                  <a:pt x="1091" y="0"/>
                </a:lnTo>
                <a:lnTo>
                  <a:pt x="0" y="1092"/>
                </a:lnTo>
                <a:lnTo>
                  <a:pt x="1091" y="2184"/>
                </a:lnTo>
                <a:lnTo>
                  <a:pt x="1091" y="1638"/>
                </a:lnTo>
                <a:lnTo>
                  <a:pt x="7343" y="1638"/>
                </a:lnTo>
                <a:lnTo>
                  <a:pt x="7343" y="546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Subsublevel</a:t>
            </a:r>
            <a:endParaRPr b="0" lang="en-A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Left Arrow 8"/>
          <p:cNvSpPr/>
          <p:nvPr/>
        </p:nvSpPr>
        <p:spPr>
          <a:xfrm>
            <a:off x="5643720" y="3857760"/>
            <a:ext cx="2642400" cy="784800"/>
          </a:xfrm>
          <a:custGeom>
            <a:avLst/>
            <a:gdLst>
              <a:gd name="textAreaLeft" fmla="*/ 0 w 2642400"/>
              <a:gd name="textAreaRight" fmla="*/ 2642760 w 2642400"/>
              <a:gd name="textAreaTop" fmla="*/ 0 h 784800"/>
              <a:gd name="textAreaBottom" fmla="*/ 785160 h 784800"/>
            </a:gdLst>
            <a:ahLst/>
            <a:rect l="textAreaLeft" t="textAreaTop" r="textAreaRight" b="textAreaBottom"/>
            <a:pathLst>
              <a:path w="7344" h="2184">
                <a:moveTo>
                  <a:pt x="7343" y="545"/>
                </a:moveTo>
                <a:lnTo>
                  <a:pt x="1091" y="545"/>
                </a:lnTo>
                <a:lnTo>
                  <a:pt x="1091" y="0"/>
                </a:lnTo>
                <a:lnTo>
                  <a:pt x="0" y="1091"/>
                </a:lnTo>
                <a:lnTo>
                  <a:pt x="1091" y="2183"/>
                </a:lnTo>
                <a:lnTo>
                  <a:pt x="1091" y="1637"/>
                </a:lnTo>
                <a:lnTo>
                  <a:pt x="7343" y="1637"/>
                </a:lnTo>
                <a:lnTo>
                  <a:pt x="7343" y="545"/>
                </a:lnTo>
              </a:path>
            </a:pathLst>
          </a:custGeom>
          <a:solidFill>
            <a:srgbClr val="4f81bd"/>
          </a:solidFill>
          <a:ln w="25560">
            <a:solidFill>
              <a:srgbClr val="385d8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Subsubsublevel</a:t>
            </a:r>
            <a:endParaRPr b="0" lang="en-A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/>
  <dcterms:modified xsi:type="dcterms:W3CDTF">2024-09-07T11:30:41Z</dcterms:modified>
  <cp:revision>44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