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4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5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9"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U" sz="4400" strike="noStrike" u="none">
                <a:solidFill>
                  <a:srgbClr val="000000"/>
                </a:solidFill>
                <a:uFillTx/>
                <a:latin typeface="Arial"/>
              </a:rPr>
              <a:t>Click to edit the title text format</a:t>
            </a:r>
            <a:endParaRPr b="0" lang="en-AU" sz="4400" strike="noStrike" u="none">
              <a:solidFill>
                <a:srgbClr val="000000"/>
              </a:solidFill>
              <a:uFillTx/>
              <a:latin typeface="Arial"/>
            </a:endParaRPr>
          </a:p>
        </p:txBody>
      </p:sp>
      <p:sp>
        <p:nvSpPr>
          <p:cNvPr id="3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uFillTx/>
                <a:latin typeface="Arial"/>
              </a:rPr>
              <a:t>Click to edit the outline text format</a:t>
            </a:r>
            <a:endParaRPr b="0" lang="en-A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uFillTx/>
                <a:latin typeface="Arial"/>
              </a:rPr>
              <a:t>Second Outline Level</a:t>
            </a:r>
            <a:endParaRPr b="0" lang="en-A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uFillTx/>
                <a:latin typeface="Arial"/>
              </a:rPr>
              <a:t>Third Outline Level</a:t>
            </a:r>
            <a:endParaRPr b="0" lang="en-A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uFillTx/>
                <a:latin typeface="Arial"/>
              </a:rPr>
              <a:t>Fourth Outline Level</a:t>
            </a:r>
            <a:endParaRPr b="0" lang="en-A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uFillTx/>
                <a:latin typeface="Arial"/>
              </a:rPr>
              <a:t>Fifth Outline Level</a:t>
            </a:r>
            <a:endParaRPr b="0" lang="en-A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uFillTx/>
                <a:latin typeface="Arial"/>
              </a:rPr>
              <a:t>Sixth Outline Level</a:t>
            </a:r>
            <a:endParaRPr b="0" lang="en-A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uFillTx/>
                <a:latin typeface="Arial"/>
              </a:rPr>
              <a:t>Seventh Outline Level</a:t>
            </a:r>
            <a:endParaRPr b="0" lang="en-AU"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3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4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1080000" y="504000"/>
            <a:ext cx="7771320" cy="71316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1600" strike="noStrike" u="none">
                <a:solidFill>
                  <a:srgbClr val="000000"/>
                </a:solidFill>
                <a:uFillTx/>
                <a:latin typeface="Calibri"/>
              </a:rPr>
              <a:t>Applied Computing Slideshows</a:t>
            </a:r>
            <a:br>
              <a:rPr sz="4000"/>
            </a:br>
            <a:r>
              <a:rPr b="0" i="1" lang="en-AU" sz="1600" strike="noStrike" u="none">
                <a:solidFill>
                  <a:srgbClr val="000000"/>
                </a:solidFill>
                <a:uFillTx/>
                <a:latin typeface="Calibri"/>
              </a:rPr>
              <a:t>by Mark Kelly</a:t>
            </a:r>
            <a:br>
              <a:rPr sz="4000"/>
            </a:br>
            <a:r>
              <a:rPr b="0" i="1" lang="en-AU" sz="1600" strike="noStrike" u="none">
                <a:solidFill>
                  <a:srgbClr val="000000"/>
                </a:solidFill>
                <a:uFillTx/>
                <a:latin typeface="Calibri"/>
              </a:rPr>
              <a:t>vcedata.com</a:t>
            </a:r>
            <a:br>
              <a:rPr sz="4000"/>
            </a:br>
            <a:r>
              <a:rPr b="0" i="1" lang="en-AU" sz="1600" strike="noStrike" u="none">
                <a:solidFill>
                  <a:srgbClr val="000000"/>
                </a:solidFill>
                <a:uFillTx/>
                <a:latin typeface="Calibri"/>
              </a:rPr>
              <a:t>mark@vcedata.com</a:t>
            </a:r>
            <a:endParaRPr b="0" lang="en-AU" sz="1600" strike="noStrike" u="none">
              <a:solidFill>
                <a:srgbClr val="000000"/>
              </a:solidFill>
              <a:uFillTx/>
              <a:latin typeface="Arial"/>
            </a:endParaRPr>
          </a:p>
        </p:txBody>
      </p:sp>
      <p:sp>
        <p:nvSpPr>
          <p:cNvPr id="65" name="Title 1"/>
          <p:cNvSpPr/>
          <p:nvPr/>
        </p:nvSpPr>
        <p:spPr>
          <a:xfrm>
            <a:off x="900000" y="1629000"/>
            <a:ext cx="7771320" cy="1927800"/>
          </a:xfrm>
          <a:custGeom>
            <a:avLst/>
            <a:gdLst>
              <a:gd name="textAreaLeft" fmla="*/ 0 w 7771320"/>
              <a:gd name="textAreaRight" fmla="*/ 7771680 w 7771320"/>
              <a:gd name="textAreaTop" fmla="*/ 0 h 1927800"/>
              <a:gd name="textAreaBottom" fmla="*/ 1928160 h 192780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Arial"/>
                <a:ea typeface="DejaVu Sans"/>
              </a:rPr>
              <a:t>Characteristics of </a:t>
            </a:r>
            <a:endParaRPr b="0" lang="en-AU" sz="3200" strike="noStrike" u="none">
              <a:solidFill>
                <a:srgbClr val="000000"/>
              </a:solidFill>
              <a:uFillTx/>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trike="noStrike" u="none">
                <a:solidFill>
                  <a:srgbClr val="000000"/>
                </a:solidFill>
                <a:uFillTx/>
                <a:latin typeface="Arial"/>
                <a:ea typeface="DejaVu Sans"/>
              </a:rPr>
              <a:t>efficient</a:t>
            </a:r>
            <a:r>
              <a:rPr b="0" lang="en-AU" sz="3200" strike="noStrike" u="none">
                <a:solidFill>
                  <a:srgbClr val="000000"/>
                </a:solidFill>
                <a:uFillTx/>
                <a:latin typeface="Arial"/>
                <a:ea typeface="DejaVu Sans"/>
              </a:rPr>
              <a:t> and </a:t>
            </a:r>
            <a:r>
              <a:rPr b="1" lang="en-AU" sz="3200" strike="noStrike" u="none">
                <a:solidFill>
                  <a:srgbClr val="000000"/>
                </a:solidFill>
                <a:uFillTx/>
                <a:latin typeface="Arial"/>
                <a:ea typeface="DejaVu Sans"/>
              </a:rPr>
              <a:t>effective </a:t>
            </a:r>
            <a:endParaRPr b="0" lang="en-AU" sz="3200" strike="noStrike" u="none">
              <a:solidFill>
                <a:srgbClr val="000000"/>
              </a:solidFill>
              <a:uFillTx/>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Arial"/>
                <a:ea typeface="DejaVu Sans"/>
              </a:rPr>
              <a:t>solutions</a:t>
            </a:r>
            <a:endParaRPr b="0" lang="en-AU" sz="3200" strike="noStrike" u="none">
              <a:solidFill>
                <a:srgbClr val="000000"/>
              </a:solidFill>
              <a:uFillTx/>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v2 - 2024-09-10</a:t>
            </a:r>
            <a:endParaRPr b="0" lang="en-AU" sz="1800" strike="noStrike" u="none">
              <a:solidFill>
                <a:srgbClr val="000000"/>
              </a:solidFill>
              <a:uFillTx/>
              <a:latin typeface="Arial"/>
            </a:endParaRPr>
          </a:p>
        </p:txBody>
      </p:sp>
      <p:pic>
        <p:nvPicPr>
          <p:cNvPr id="66" name="Picture 5" descr=""/>
          <p:cNvPicPr/>
          <p:nvPr/>
        </p:nvPicPr>
        <p:blipFill>
          <a:blip r:embed="rId1"/>
          <a:stretch/>
        </p:blipFill>
        <p:spPr>
          <a:xfrm>
            <a:off x="324000" y="3789360"/>
            <a:ext cx="3742200" cy="2807280"/>
          </a:xfrm>
          <a:prstGeom prst="rect">
            <a:avLst/>
          </a:prstGeom>
          <a:ln w="0">
            <a:noFill/>
          </a:ln>
        </p:spPr>
      </p:pic>
      <p:pic>
        <p:nvPicPr>
          <p:cNvPr id="67" name="Picture 6" descr=""/>
          <p:cNvPicPr/>
          <p:nvPr/>
        </p:nvPicPr>
        <p:blipFill>
          <a:blip r:embed="rId2"/>
          <a:stretch/>
        </p:blipFill>
        <p:spPr>
          <a:xfrm>
            <a:off x="4067280" y="3789360"/>
            <a:ext cx="4951800" cy="2789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2004</a:t>
            </a:r>
            <a:endParaRPr b="0" lang="en-AU" sz="4400" strike="noStrike" u="none">
              <a:solidFill>
                <a:srgbClr val="000000"/>
              </a:solidFill>
              <a:uFillTx/>
              <a:latin typeface="Arial"/>
            </a:endParaRPr>
          </a:p>
        </p:txBody>
      </p:sp>
      <p:sp>
        <p:nvSpPr>
          <p:cNvPr id="86"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11d. Discuss three ways that the new system will improve the </a:t>
            </a:r>
            <a:r>
              <a:rPr b="1" lang="en-AU" sz="3200" strike="noStrike" u="none">
                <a:solidFill>
                  <a:srgbClr val="000000"/>
                </a:solidFill>
                <a:uFillTx/>
                <a:latin typeface="Calibri"/>
                <a:ea typeface="DejaVu Sans"/>
              </a:rPr>
              <a:t>efficiency</a:t>
            </a:r>
            <a:r>
              <a:rPr b="0" lang="en-AU" sz="3200" strike="noStrike" u="none">
                <a:solidFill>
                  <a:srgbClr val="000000"/>
                </a:solidFill>
                <a:uFillTx/>
                <a:latin typeface="Calibri"/>
                <a:ea typeface="DejaVu Sans"/>
              </a:rPr>
              <a:t> of running the business. </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2005</a:t>
            </a:r>
            <a:endParaRPr b="0" lang="en-AU" sz="4400" strike="noStrike" u="none">
              <a:solidFill>
                <a:srgbClr val="000000"/>
              </a:solidFill>
              <a:uFillTx/>
              <a:latin typeface="Arial"/>
            </a:endParaRPr>
          </a:p>
        </p:txBody>
      </p:sp>
      <p:pic>
        <p:nvPicPr>
          <p:cNvPr id="88" name="Picture 2" descr=""/>
          <p:cNvPicPr/>
          <p:nvPr/>
        </p:nvPicPr>
        <p:blipFill>
          <a:blip r:embed="rId1"/>
          <a:stretch/>
        </p:blipFill>
        <p:spPr>
          <a:xfrm>
            <a:off x="395280" y="4149720"/>
            <a:ext cx="8747640" cy="2100600"/>
          </a:xfrm>
          <a:prstGeom prst="rect">
            <a:avLst/>
          </a:prstGeom>
          <a:ln w="0">
            <a:noFill/>
          </a:ln>
        </p:spPr>
      </p:pic>
      <p:sp>
        <p:nvSpPr>
          <p:cNvPr id="89" name="Rectangle 4"/>
          <p:cNvSpPr/>
          <p:nvPr/>
        </p:nvSpPr>
        <p:spPr>
          <a:xfrm>
            <a:off x="395280" y="1268280"/>
            <a:ext cx="7776000" cy="22878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Question A2</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The best measure for evaluating the </a:t>
            </a:r>
            <a:r>
              <a:rPr b="1" lang="en-AU" sz="1800" strike="noStrike" u="none">
                <a:solidFill>
                  <a:srgbClr val="000000"/>
                </a:solidFill>
                <a:uFillTx/>
                <a:latin typeface="Arial"/>
                <a:ea typeface="DejaVu Sans"/>
              </a:rPr>
              <a:t>effectiveness</a:t>
            </a:r>
            <a:r>
              <a:rPr b="0" lang="en-AU" sz="1800" strike="noStrike" u="none">
                <a:solidFill>
                  <a:srgbClr val="000000"/>
                </a:solidFill>
                <a:uFillTx/>
                <a:latin typeface="Arial"/>
                <a:ea typeface="DejaVu Sans"/>
              </a:rPr>
              <a:t> of a website would be </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A. ease of navigation.</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B. speed of download.</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C. cost of ongoing maintenance.</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Arial"/>
                <a:ea typeface="DejaVu Sans"/>
              </a:rPr>
              <a:t>D. communication of the message. </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68360" y="188640"/>
            <a:ext cx="8228520" cy="84816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2006</a:t>
            </a:r>
            <a:endParaRPr b="0" lang="en-AU" sz="4400" strike="noStrike" u="none">
              <a:solidFill>
                <a:srgbClr val="000000"/>
              </a:solidFill>
              <a:uFillTx/>
              <a:latin typeface="Arial"/>
            </a:endParaRPr>
          </a:p>
        </p:txBody>
      </p:sp>
      <p:sp>
        <p:nvSpPr>
          <p:cNvPr id="91" name=""/>
          <p:cNvSpPr/>
          <p:nvPr/>
        </p:nvSpPr>
        <p:spPr>
          <a:xfrm>
            <a:off x="539640" y="1052640"/>
            <a:ext cx="8228520" cy="547092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451"/>
              </a:spcBef>
              <a:tabLst>
                <a:tab algn="l" pos="0"/>
              </a:tabLst>
            </a:pPr>
            <a:r>
              <a:rPr b="1" lang="en-AU" sz="1800" strike="noStrike" u="none">
                <a:solidFill>
                  <a:srgbClr val="000000"/>
                </a:solidFill>
                <a:uFillTx/>
                <a:latin typeface="Calibri"/>
                <a:ea typeface="DejaVu Sans"/>
              </a:rPr>
              <a:t>Question 16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Peripheral devices are most </a:t>
            </a:r>
            <a:r>
              <a:rPr b="1" lang="en-AU" sz="1800" strike="noStrike" u="none">
                <a:solidFill>
                  <a:srgbClr val="000000"/>
                </a:solidFill>
                <a:uFillTx/>
                <a:latin typeface="Calibri"/>
                <a:ea typeface="DejaVu Sans"/>
              </a:rPr>
              <a:t>efficient</a:t>
            </a:r>
            <a:r>
              <a:rPr b="0" lang="en-AU" sz="1800" strike="noStrike" u="none">
                <a:solidFill>
                  <a:srgbClr val="000000"/>
                </a:solidFill>
                <a:uFillTx/>
                <a:latin typeface="Calibri"/>
                <a:ea typeface="DejaVu Sans"/>
              </a:rPr>
              <a:t> when connected to a computer through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A. a series connection.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B. a USB 2.0 connection.</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C. a wireless connection.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D. a dial-up modem connection.</a:t>
            </a:r>
            <a:endParaRPr b="0" lang="en-AU" sz="1800" strike="noStrike" u="none">
              <a:solidFill>
                <a:srgbClr val="000000"/>
              </a:solidFill>
              <a:uFillTx/>
              <a:latin typeface="Arial"/>
            </a:endParaRPr>
          </a:p>
          <a:p>
            <a:pPr marL="343080" indent="-343080">
              <a:lnSpc>
                <a:spcPct val="100000"/>
              </a:lnSpc>
              <a:spcBef>
                <a:spcPts val="451"/>
              </a:spcBef>
              <a:tabLst>
                <a:tab algn="l" pos="0"/>
              </a:tabLst>
            </a:pP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1" lang="en-AU" sz="1800" strike="noStrike" u="none">
                <a:solidFill>
                  <a:srgbClr val="000000"/>
                </a:solidFill>
                <a:uFillTx/>
                <a:latin typeface="Calibri"/>
                <a:ea typeface="DejaVu Sans"/>
              </a:rPr>
              <a:t>Question 17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Using an LCD flat screen is more </a:t>
            </a:r>
            <a:r>
              <a:rPr b="1" lang="en-AU" sz="1800" strike="noStrike" u="none">
                <a:solidFill>
                  <a:srgbClr val="000000"/>
                </a:solidFill>
                <a:uFillTx/>
                <a:latin typeface="Calibri"/>
                <a:ea typeface="DejaVu Sans"/>
              </a:rPr>
              <a:t>efficient</a:t>
            </a:r>
            <a:r>
              <a:rPr b="0" lang="en-AU" sz="1800" strike="noStrike" u="none">
                <a:solidFill>
                  <a:srgbClr val="000000"/>
                </a:solidFill>
                <a:uFillTx/>
                <a:latin typeface="Calibri"/>
                <a:ea typeface="DejaVu Sans"/>
              </a:rPr>
              <a:t> than using a CRT screen because the LCD flat screen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A. allows you to adjust the brightness.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B. produces less radiation.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C. uses less power.</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D. can be easily read from an angle. </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68360" y="188640"/>
            <a:ext cx="8228520" cy="84816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2006</a:t>
            </a:r>
            <a:endParaRPr b="0" lang="en-AU" sz="4400" strike="noStrike" u="none">
              <a:solidFill>
                <a:srgbClr val="000000"/>
              </a:solidFill>
              <a:uFillTx/>
              <a:latin typeface="Arial"/>
            </a:endParaRPr>
          </a:p>
        </p:txBody>
      </p:sp>
      <p:sp>
        <p:nvSpPr>
          <p:cNvPr id="93" name=""/>
          <p:cNvSpPr/>
          <p:nvPr/>
        </p:nvSpPr>
        <p:spPr>
          <a:xfrm>
            <a:off x="539640" y="1052640"/>
            <a:ext cx="8228520" cy="547092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451"/>
              </a:spcBef>
              <a:tabLst>
                <a:tab algn="l" pos="0"/>
              </a:tabLst>
            </a:pPr>
            <a:r>
              <a:rPr b="1" lang="en-AU" sz="1800" strike="noStrike" u="none">
                <a:solidFill>
                  <a:srgbClr val="000000"/>
                </a:solidFill>
                <a:uFillTx/>
                <a:latin typeface="Calibri"/>
                <a:ea typeface="DejaVu Sans"/>
              </a:rPr>
              <a:t>Question 18 </a:t>
            </a:r>
            <a:endParaRPr b="0" lang="en-AU" sz="1800" strike="noStrike" u="none">
              <a:solidFill>
                <a:srgbClr val="000000"/>
              </a:solidFill>
              <a:uFillTx/>
              <a:latin typeface="Arial"/>
            </a:endParaRPr>
          </a:p>
          <a:p>
            <a:pPr marL="343080" indent="-343080">
              <a:lnSpc>
                <a:spcPct val="100000"/>
              </a:lnSpc>
              <a:spcBef>
                <a:spcPts val="451"/>
              </a:spcBef>
              <a:tabLst>
                <a:tab algn="l" pos="0"/>
              </a:tabLst>
            </a:pP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The most </a:t>
            </a:r>
            <a:r>
              <a:rPr b="1" lang="en-AU" sz="1800" strike="noStrike" u="none">
                <a:solidFill>
                  <a:srgbClr val="000000"/>
                </a:solidFill>
                <a:uFillTx/>
                <a:latin typeface="Calibri"/>
                <a:ea typeface="DejaVu Sans"/>
              </a:rPr>
              <a:t>efficient</a:t>
            </a:r>
            <a:r>
              <a:rPr b="0" lang="en-AU" sz="1800" strike="noStrike" u="none">
                <a:solidFill>
                  <a:srgbClr val="000000"/>
                </a:solidFill>
                <a:uFillTx/>
                <a:latin typeface="Calibri"/>
                <a:ea typeface="DejaVu Sans"/>
              </a:rPr>
              <a:t> strategy to evaluate the security of an existing large network is to </a:t>
            </a:r>
            <a:endParaRPr b="0" lang="en-AU" sz="1800" strike="noStrike" u="none">
              <a:solidFill>
                <a:srgbClr val="000000"/>
              </a:solidFill>
              <a:uFillTx/>
              <a:latin typeface="Arial"/>
            </a:endParaRPr>
          </a:p>
          <a:p>
            <a:pPr marL="343080" indent="-343080">
              <a:lnSpc>
                <a:spcPct val="100000"/>
              </a:lnSpc>
              <a:spcBef>
                <a:spcPts val="451"/>
              </a:spcBef>
              <a:tabLst>
                <a:tab algn="l" pos="0"/>
              </a:tabLst>
            </a:pP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A. interview the network manager and monitor log in errors.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B. interview all the users and survey the network managers.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C. monitor the login errors and interview all the network users. </a:t>
            </a:r>
            <a:endParaRPr b="0" lang="en-AU" sz="1800" strike="noStrike" u="none">
              <a:solidFill>
                <a:srgbClr val="000000"/>
              </a:solidFill>
              <a:uFillTx/>
              <a:latin typeface="Arial"/>
            </a:endParaRPr>
          </a:p>
          <a:p>
            <a:pPr marL="343080" indent="-343080">
              <a:lnSpc>
                <a:spcPct val="100000"/>
              </a:lnSpc>
              <a:spcBef>
                <a:spcPts val="451"/>
              </a:spcBef>
              <a:tabLst>
                <a:tab algn="l" pos="0"/>
              </a:tabLst>
            </a:pPr>
            <a:r>
              <a:rPr b="0" lang="en-AU" sz="1800" strike="noStrike" u="none">
                <a:solidFill>
                  <a:srgbClr val="000000"/>
                </a:solidFill>
                <a:uFillTx/>
                <a:latin typeface="Calibri"/>
                <a:ea typeface="DejaVu Sans"/>
              </a:rPr>
              <a:t>D. survey the company manager and monitor all network users. </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320"/>
            <a:ext cx="8228520" cy="77688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2006</a:t>
            </a:r>
            <a:endParaRPr b="0" lang="en-AU" sz="4400" strike="noStrike" u="none">
              <a:solidFill>
                <a:srgbClr val="000000"/>
              </a:solidFill>
              <a:uFillTx/>
              <a:latin typeface="Arial"/>
            </a:endParaRPr>
          </a:p>
        </p:txBody>
      </p:sp>
      <p:sp>
        <p:nvSpPr>
          <p:cNvPr id="95"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trike="noStrike" u="none">
                <a:solidFill>
                  <a:srgbClr val="000000"/>
                </a:solidFill>
                <a:uFillTx/>
                <a:latin typeface="Calibri"/>
                <a:ea typeface="DejaVu Sans"/>
              </a:rPr>
              <a:t>Star Movies is an independent chain of cinemas located in Victoria. An employee works at the ticket counter for 4 hours each day and at other times tickets are sold at the candy bar. The manager has seen a new touch-screen ticketing machine that will allow movie goers to use cash or a credit card to pay for their ticket after selecting the movie, session and type of ticket on the touch screen. The ticket still needs to be handed to an attendant to enter the cinema.</a:t>
            </a:r>
            <a:endParaRPr b="0" lang="en-AU" sz="2400" strike="noStrike" u="none">
              <a:solidFill>
                <a:srgbClr val="000000"/>
              </a:solidFill>
              <a:uFillTx/>
              <a:latin typeface="Arial"/>
            </a:endParaRPr>
          </a:p>
          <a:p>
            <a:pPr marL="343080" indent="-343080">
              <a:lnSpc>
                <a:spcPct val="100000"/>
              </a:lnSpc>
              <a:spcBef>
                <a:spcPts val="601"/>
              </a:spcBef>
              <a:tabLst>
                <a:tab algn="l" pos="0"/>
              </a:tabLst>
            </a:pPr>
            <a:endParaRPr b="0" lang="en-AU" sz="2400" strike="noStrike" u="none">
              <a:solidFill>
                <a:srgbClr val="000000"/>
              </a:solidFill>
              <a:uFillTx/>
              <a:latin typeface="Arial"/>
            </a:endParaRPr>
          </a:p>
          <a:p>
            <a:pPr marL="343080" indent="-343080">
              <a:lnSpc>
                <a:spcPct val="10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trike="noStrike" u="none">
                <a:solidFill>
                  <a:srgbClr val="000000"/>
                </a:solidFill>
                <a:uFillTx/>
                <a:latin typeface="Calibri"/>
                <a:ea typeface="DejaVu Sans"/>
              </a:rPr>
              <a:t>a. Identify and explain one </a:t>
            </a:r>
            <a:r>
              <a:rPr b="1" lang="en-AU" sz="2400" strike="noStrike" u="none">
                <a:solidFill>
                  <a:srgbClr val="000000"/>
                </a:solidFill>
                <a:uFillTx/>
                <a:latin typeface="Calibri"/>
                <a:ea typeface="DejaVu Sans"/>
              </a:rPr>
              <a:t>cost efficiency </a:t>
            </a:r>
            <a:r>
              <a:rPr b="0" lang="en-AU" sz="2400" strike="noStrike" u="none">
                <a:solidFill>
                  <a:srgbClr val="000000"/>
                </a:solidFill>
                <a:uFillTx/>
                <a:latin typeface="Calibri"/>
                <a:ea typeface="DejaVu Sans"/>
              </a:rPr>
              <a:t>the manager could gain by implementing this system. 2 marks</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2008</a:t>
            </a:r>
            <a:endParaRPr b="0" lang="en-AU" sz="4400" strike="noStrike" u="none">
              <a:solidFill>
                <a:srgbClr val="000000"/>
              </a:solidFill>
              <a:uFillTx/>
              <a:latin typeface="Arial"/>
            </a:endParaRPr>
          </a:p>
        </p:txBody>
      </p:sp>
      <p:sp>
        <p:nvSpPr>
          <p:cNvPr id="97" name=""/>
          <p:cNvSpPr/>
          <p:nvPr/>
        </p:nvSpPr>
        <p:spPr>
          <a:xfrm>
            <a:off x="457200" y="1600200"/>
            <a:ext cx="86857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The efficiency of onscreen help provided for users of a spreadsheet package could best be evaluated by</a:t>
            </a:r>
            <a:endParaRPr b="0" lang="en-AU" sz="2400" strike="noStrike" u="none">
              <a:solidFill>
                <a:srgbClr val="000000"/>
              </a:solidFill>
              <a:uFillTx/>
              <a:latin typeface="Arial"/>
            </a:endParaRPr>
          </a:p>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A. counting the number of incomplete customer records.</a:t>
            </a:r>
            <a:endParaRPr b="0" lang="en-AU" sz="2400" strike="noStrike" u="none">
              <a:solidFill>
                <a:srgbClr val="000000"/>
              </a:solidFill>
              <a:uFillTx/>
              <a:latin typeface="Arial"/>
            </a:endParaRPr>
          </a:p>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B. observing the time it takes users to retrieve the help they need.</a:t>
            </a:r>
            <a:endParaRPr b="0" lang="en-AU" sz="2400" strike="noStrike" u="none">
              <a:solidFill>
                <a:srgbClr val="000000"/>
              </a:solidFill>
              <a:uFillTx/>
              <a:latin typeface="Arial"/>
            </a:endParaRPr>
          </a:p>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C. asking users in an online survey if they are happy with the onscreen help.</a:t>
            </a:r>
            <a:endParaRPr b="0" lang="en-AU" sz="2400" strike="noStrike" u="none">
              <a:solidFill>
                <a:srgbClr val="000000"/>
              </a:solidFill>
              <a:uFillTx/>
              <a:latin typeface="Arial"/>
            </a:endParaRPr>
          </a:p>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D. checking the Help Desk log for the number of data errors in the onscreen help.</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And so on</a:t>
            </a:r>
            <a:endParaRPr b="0" lang="en-AU" sz="4400" strike="noStrike" u="none">
              <a:solidFill>
                <a:srgbClr val="000000"/>
              </a:solidFill>
              <a:uFillTx/>
              <a:latin typeface="Arial"/>
            </a:endParaRPr>
          </a:p>
        </p:txBody>
      </p:sp>
      <p:sp>
        <p:nvSpPr>
          <p:cNvPr id="99"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Every exam has efficiency/effectiveness questions</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So, an efficient solution would</a:t>
            </a:r>
            <a:endParaRPr b="0" lang="en-AU" sz="4400" strike="noStrike" u="none">
              <a:solidFill>
                <a:srgbClr val="000000"/>
              </a:solidFill>
              <a:uFillTx/>
              <a:latin typeface="Arial"/>
            </a:endParaRPr>
          </a:p>
        </p:txBody>
      </p:sp>
      <p:sp>
        <p:nvSpPr>
          <p:cNvPr id="101" name=""/>
          <p:cNvSpPr/>
          <p:nvPr/>
        </p:nvSpPr>
        <p:spPr>
          <a:xfrm>
            <a:off x="457200" y="1341360"/>
            <a:ext cx="8228520" cy="496620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Calculate quickly</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Not slow down the operator’s workflow (e.g. with a poor interface or confusing operations)</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Cost little to buy, run, maintain, upgrade and repair</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Take few man-hours to operate</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Process lots of data in a short time</a:t>
            </a:r>
            <a:endParaRPr b="0" lang="en-AU" sz="3200" strike="noStrike" u="none">
              <a:solidFill>
                <a:srgbClr val="000000"/>
              </a:solidFill>
              <a:uFillTx/>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577720" cy="70524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So, a </a:t>
            </a:r>
            <a:r>
              <a:rPr b="0" i="1" lang="en-AU" sz="4400" strike="noStrike" u="none">
                <a:solidFill>
                  <a:srgbClr val="000000"/>
                </a:solidFill>
                <a:uFillTx/>
                <a:latin typeface="Calibri"/>
              </a:rPr>
              <a:t>totally</a:t>
            </a:r>
            <a:r>
              <a:rPr b="0" lang="en-AU" sz="4400" strike="noStrike" u="none">
                <a:solidFill>
                  <a:srgbClr val="000000"/>
                </a:solidFill>
                <a:uFillTx/>
                <a:latin typeface="Calibri"/>
              </a:rPr>
              <a:t> effective solution would</a:t>
            </a:r>
            <a:endParaRPr b="0" lang="en-AU" sz="4400" strike="noStrike" u="none">
              <a:solidFill>
                <a:srgbClr val="000000"/>
              </a:solidFill>
              <a:uFillTx/>
              <a:latin typeface="Arial"/>
            </a:endParaRPr>
          </a:p>
        </p:txBody>
      </p:sp>
      <p:sp>
        <p:nvSpPr>
          <p:cNvPr id="103" name=""/>
          <p:cNvSpPr/>
          <p:nvPr/>
        </p:nvSpPr>
        <p:spPr>
          <a:xfrm>
            <a:off x="457200" y="1341000"/>
            <a:ext cx="8228520" cy="525528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tabLst>
                <a:tab algn="l" pos="0"/>
              </a:tabLst>
            </a:pPr>
            <a:r>
              <a:rPr b="0" lang="en-AU" sz="3200" strike="noStrike" u="none">
                <a:solidFill>
                  <a:srgbClr val="000000"/>
                </a:solidFill>
                <a:uFillTx/>
                <a:latin typeface="Calibri"/>
                <a:ea typeface="DejaVu Sans"/>
              </a:rPr>
              <a:t>Be reliable, easy to maintain, complete, readable, attractive, clear, accurate, accessible to those with disabilities, timely (available when it’s needed), relevant, and it would get its message across. </a:t>
            </a:r>
            <a:endParaRPr b="0" lang="en-AU" sz="3200" strike="noStrike" u="none">
              <a:solidFill>
                <a:srgbClr val="000000"/>
              </a:solidFill>
              <a:uFillTx/>
              <a:latin typeface="Arial"/>
            </a:endParaRPr>
          </a:p>
          <a:p>
            <a:pPr marL="343080" indent="-343080">
              <a:lnSpc>
                <a:spcPct val="100000"/>
              </a:lnSpc>
              <a:spcBef>
                <a:spcPts val="799"/>
              </a:spcBef>
              <a:tabLst>
                <a:tab algn="l" pos="0"/>
              </a:tabLst>
            </a:pPr>
            <a:r>
              <a:rPr b="0" lang="en-AU" sz="3200" strike="noStrike" u="none">
                <a:solidFill>
                  <a:srgbClr val="000000"/>
                </a:solidFill>
                <a:uFillTx/>
                <a:latin typeface="Calibri"/>
                <a:ea typeface="DejaVu Sans"/>
              </a:rPr>
              <a:t>It would protect its data from damage or loss, prevent unauthorised access, be easy to retrieve data from, and it would be up to date.</a:t>
            </a:r>
            <a:endParaRPr b="0" lang="en-AU" sz="3200" strike="noStrike" u="none">
              <a:solidFill>
                <a:srgbClr val="000000"/>
              </a:solidFill>
              <a:uFillTx/>
              <a:latin typeface="Arial"/>
            </a:endParaRPr>
          </a:p>
          <a:p>
            <a:pPr marL="343080" indent="-343080">
              <a:lnSpc>
                <a:spcPct val="100000"/>
              </a:lnSpc>
              <a:spcBef>
                <a:spcPts val="799"/>
              </a:spcBef>
              <a:tabLst>
                <a:tab algn="l" pos="0"/>
              </a:tabLst>
            </a:pPr>
            <a:r>
              <a:rPr b="0" lang="en-AU" sz="3200" strike="noStrike" u="none">
                <a:solidFill>
                  <a:srgbClr val="000000"/>
                </a:solidFill>
                <a:uFillTx/>
                <a:latin typeface="Calibri"/>
                <a:ea typeface="DejaVu Sans"/>
              </a:rPr>
              <a:t>And it would be fun to use.</a:t>
            </a:r>
            <a:endParaRPr b="0" lang="en-AU" sz="3200" strike="noStrike" u="none">
              <a:solidFill>
                <a:srgbClr val="000000"/>
              </a:solidFill>
              <a:uFillTx/>
              <a:latin typeface="Arial"/>
            </a:endParaRPr>
          </a:p>
          <a:p>
            <a:pPr marL="343080" indent="-343080">
              <a:lnSpc>
                <a:spcPct val="100000"/>
              </a:lnSpc>
              <a:spcBef>
                <a:spcPts val="601"/>
              </a:spcBef>
              <a:tabLst>
                <a:tab algn="l" pos="0"/>
              </a:tabLst>
            </a:pPr>
            <a:r>
              <a:rPr b="0" lang="en-AU" sz="2400" strike="noStrike" u="none">
                <a:solidFill>
                  <a:srgbClr val="000000"/>
                </a:solidFill>
                <a:uFillTx/>
                <a:latin typeface="Calibri"/>
                <a:ea typeface="DejaVu Sans"/>
              </a:rPr>
              <a:t>But not all of these criteria are important to </a:t>
            </a:r>
            <a:r>
              <a:rPr b="0" i="1" lang="en-AU" sz="2400" strike="noStrike" u="none">
                <a:solidFill>
                  <a:srgbClr val="000000"/>
                </a:solidFill>
                <a:uFillTx/>
                <a:latin typeface="Calibri"/>
                <a:ea typeface="DejaVu Sans"/>
              </a:rPr>
              <a:t>every</a:t>
            </a:r>
            <a:r>
              <a:rPr b="0" lang="en-AU" sz="2400" strike="noStrike" u="none">
                <a:solidFill>
                  <a:srgbClr val="000000"/>
                </a:solidFill>
                <a:uFillTx/>
                <a:latin typeface="Calibri"/>
                <a:ea typeface="DejaVu Sans"/>
              </a:rPr>
              <a:t> solution. </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p:nvPr/>
        </p:nvSpPr>
        <p:spPr>
          <a:xfrm>
            <a:off x="360000" y="360000"/>
            <a:ext cx="8228520" cy="1684800"/>
          </a:xfrm>
          <a:prstGeom prst="rect">
            <a:avLst/>
          </a:prstGeom>
          <a:noFill/>
          <a:ln w="0">
            <a:noFill/>
          </a:ln>
        </p:spPr>
        <p:style>
          <a:lnRef idx="0"/>
          <a:fillRef idx="0"/>
          <a:effectRef idx="0"/>
          <a:fontRef idx="minor"/>
        </p:style>
        <p:txBody>
          <a:bodyPr lIns="90000" rIns="90000" tIns="45000" bIns="45000" anchor="t">
            <a:normAutofit fontScale="92500" lnSpcReduction="19999"/>
          </a:bodyPr>
          <a:p>
            <a:pPr marL="343080" indent="-343080">
              <a:lnSpc>
                <a:spcPct val="90000"/>
              </a:lnSpc>
              <a:spcBef>
                <a:spcPts val="799"/>
              </a:spcBef>
              <a:tabLst>
                <a:tab algn="l" pos="0"/>
              </a:tabLst>
            </a:pPr>
            <a:r>
              <a:rPr b="0" lang="en-AU" sz="3200" strike="noStrike" u="none">
                <a:solidFill>
                  <a:srgbClr val="000000"/>
                </a:solidFill>
                <a:uFillTx/>
                <a:latin typeface="Calibri"/>
                <a:ea typeface="DejaVu Sans"/>
              </a:rPr>
              <a:t>Applied Computing Slideshows</a:t>
            </a:r>
            <a:endParaRPr b="0" lang="en-AU" sz="3200" strike="noStrike" u="none">
              <a:solidFill>
                <a:srgbClr val="000000"/>
              </a:solidFill>
              <a:uFillTx/>
              <a:latin typeface="Arial"/>
            </a:endParaRPr>
          </a:p>
          <a:p>
            <a:pPr marL="343080" indent="-343080">
              <a:lnSpc>
                <a:spcPct val="90000"/>
              </a:lnSpc>
              <a:spcBef>
                <a:spcPts val="799"/>
              </a:spcBef>
              <a:tabLst>
                <a:tab algn="l" pos="0"/>
              </a:tabLst>
            </a:pPr>
            <a:r>
              <a:rPr b="0" lang="en-AU" sz="3200" strike="noStrike" u="none">
                <a:solidFill>
                  <a:srgbClr val="000000"/>
                </a:solidFill>
                <a:uFillTx/>
                <a:latin typeface="Calibri"/>
                <a:ea typeface="DejaVu Sans"/>
              </a:rPr>
              <a:t>by Mark Kelly</a:t>
            </a:r>
            <a:endParaRPr b="0" lang="en-AU" sz="3200" strike="noStrike" u="none">
              <a:solidFill>
                <a:srgbClr val="000000"/>
              </a:solidFill>
              <a:uFillTx/>
              <a:latin typeface="Arial"/>
            </a:endParaRPr>
          </a:p>
          <a:p>
            <a:pPr marL="343080" indent="-343080">
              <a:lnSpc>
                <a:spcPct val="90000"/>
              </a:lnSpc>
              <a:spcBef>
                <a:spcPts val="799"/>
              </a:spcBef>
              <a:tabLst>
                <a:tab algn="l" pos="0"/>
              </a:tabLst>
            </a:pPr>
            <a:r>
              <a:rPr b="0" lang="en-AU" sz="3200" strike="noStrike" u="none">
                <a:solidFill>
                  <a:srgbClr val="000000"/>
                </a:solidFill>
                <a:uFillTx/>
                <a:latin typeface="Calibri"/>
                <a:ea typeface="DejaVu Sans"/>
              </a:rPr>
              <a:t>vcedata.com</a:t>
            </a:r>
            <a:endParaRPr b="0" lang="en-AU" sz="3200" strike="noStrike" u="none">
              <a:solidFill>
                <a:srgbClr val="000000"/>
              </a:solidFill>
              <a:uFillTx/>
              <a:latin typeface="Arial"/>
            </a:endParaRPr>
          </a:p>
          <a:p>
            <a:pPr marL="343080" indent="-343080">
              <a:lnSpc>
                <a:spcPct val="90000"/>
              </a:lnSpc>
              <a:spcBef>
                <a:spcPts val="799"/>
              </a:spcBef>
              <a:tabLst>
                <a:tab algn="l" pos="0"/>
              </a:tabLst>
            </a:pPr>
            <a:r>
              <a:rPr b="0" lang="en-AU" sz="3200" strike="noStrike" u="none">
                <a:solidFill>
                  <a:srgbClr val="000000"/>
                </a:solidFill>
                <a:uFillTx/>
                <a:latin typeface="Calibri"/>
                <a:ea typeface="DejaVu Sans"/>
              </a:rPr>
              <a:t>mark@vcedata.com</a:t>
            </a:r>
            <a:endParaRPr b="0" lang="en-AU" sz="3200" strike="noStrike" u="none">
              <a:solidFill>
                <a:srgbClr val="000000"/>
              </a:solidFill>
              <a:uFillTx/>
              <a:latin typeface="Arial"/>
            </a:endParaRPr>
          </a:p>
          <a:p>
            <a:pPr marL="343080" indent="-343080">
              <a:lnSpc>
                <a:spcPct val="90000"/>
              </a:lnSpc>
              <a:spcBef>
                <a:spcPts val="799"/>
              </a:spcBef>
              <a:tabLst>
                <a:tab algn="l" pos="0"/>
              </a:tabLst>
            </a:pPr>
            <a:endParaRPr b="0" lang="en-AU" sz="3200" strike="noStrike" u="none">
              <a:solidFill>
                <a:srgbClr val="000000"/>
              </a:solidFill>
              <a:uFillTx/>
              <a:latin typeface="Arial"/>
            </a:endParaRPr>
          </a:p>
          <a:p>
            <a:pPr marL="343080" indent="-343080">
              <a:lnSpc>
                <a:spcPct val="90000"/>
              </a:lnSpc>
              <a:spcBef>
                <a:spcPts val="799"/>
              </a:spcBef>
              <a:tabLst>
                <a:tab algn="l" pos="0"/>
              </a:tabLst>
            </a:pPr>
            <a:endParaRPr b="0" lang="en-AU" sz="3200" strike="noStrike" u="none">
              <a:solidFill>
                <a:srgbClr val="000000"/>
              </a:solidFill>
              <a:uFillTx/>
              <a:latin typeface="Arial"/>
            </a:endParaRPr>
          </a:p>
        </p:txBody>
      </p:sp>
      <p:sp>
        <p:nvSpPr>
          <p:cNvPr id="105" name="TextBox 3"/>
          <p:cNvSpPr/>
          <p:nvPr/>
        </p:nvSpPr>
        <p:spPr>
          <a:xfrm>
            <a:off x="282960" y="2135160"/>
            <a:ext cx="8357040" cy="2836440"/>
          </a:xfrm>
          <a:custGeom>
            <a:avLst/>
            <a:gdLst>
              <a:gd name="textAreaLeft" fmla="*/ 0 w 8357040"/>
              <a:gd name="textAreaRight" fmla="*/ 8357400 w 8357040"/>
              <a:gd name="textAreaTop" fmla="*/ 0 h 2836440"/>
              <a:gd name="textAreaBottom" fmla="*/ 2836800 h 2836440"/>
            </a:gdLst>
            <a:ahLst/>
            <a:rect l="textAreaLeft" t="textAreaTop" r="textAreaRight" b="textAreaBottom"/>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Calibri"/>
                <a:ea typeface="DejaVu Sans"/>
              </a:rPr>
              <a:t>These slideshows may be freely used, modified or distributed by teachers and students anywhere on the planet (but not elsewhere).</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Calibri"/>
                <a:ea typeface="DejaVu Sans"/>
              </a:rPr>
              <a:t>They may NOT be sold.  </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Calibri"/>
                <a:ea typeface="DejaVu Sans"/>
              </a:rPr>
              <a:t>They must NOT be redistributed if you modify them.</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Calibri"/>
                <a:ea typeface="DejaVu Sans"/>
              </a:rPr>
              <a:t>Thank you for your attention.</a:t>
            </a: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trike="noStrike" u="none">
              <a:solidFill>
                <a:srgbClr val="000000"/>
              </a:solidFill>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trike="noStrike" u="none">
                <a:solidFill>
                  <a:srgbClr val="000000"/>
                </a:solidFill>
                <a:uFillTx/>
                <a:latin typeface="Calibri"/>
                <a:ea typeface="DejaVu Sans"/>
              </a:rPr>
              <a:t>Now – go snooze on a puppy.</a:t>
            </a:r>
            <a:endParaRPr b="0" lang="en-AU" sz="1800" strike="noStrike" u="none">
              <a:solidFill>
                <a:srgbClr val="000000"/>
              </a:solidFill>
              <a:uFillTx/>
              <a:latin typeface="Arial"/>
            </a:endParaRPr>
          </a:p>
        </p:txBody>
      </p:sp>
      <p:pic>
        <p:nvPicPr>
          <p:cNvPr id="106" name="" descr=""/>
          <p:cNvPicPr/>
          <p:nvPr/>
        </p:nvPicPr>
        <p:blipFill>
          <a:blip r:embed="rId1"/>
          <a:stretch/>
        </p:blipFill>
        <p:spPr>
          <a:xfrm>
            <a:off x="6300000" y="4500000"/>
            <a:ext cx="2838240" cy="2085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Contents</a:t>
            </a:r>
            <a:endParaRPr b="0" lang="en-AU" sz="4400" strike="noStrike" u="none">
              <a:solidFill>
                <a:srgbClr val="000000"/>
              </a:solidFill>
              <a:uFillTx/>
              <a:latin typeface="Arial"/>
            </a:endParaRPr>
          </a:p>
        </p:txBody>
      </p:sp>
      <p:sp>
        <p:nvSpPr>
          <p:cNvPr id="69"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characteristics of efficient and effective solutions</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ln>
                  <a:solidFill>
                    <a:srgbClr val="000000"/>
                  </a:solidFill>
                </a:ln>
                <a:solidFill>
                  <a:srgbClr val="ffffff"/>
                </a:solidFill>
                <a:uFillTx/>
                <a:latin typeface="Calibri"/>
              </a:rPr>
              <a:t>Efficient</a:t>
            </a:r>
            <a:endParaRPr b="0" lang="en-AU" sz="4400" strike="noStrike" u="none">
              <a:ln>
                <a:solidFill>
                  <a:srgbClr val="000000"/>
                </a:solidFill>
              </a:ln>
              <a:solidFill>
                <a:srgbClr val="ffffff"/>
              </a:solidFill>
              <a:uFillTx/>
              <a:latin typeface="Arial"/>
            </a:endParaRPr>
          </a:p>
        </p:txBody>
      </p:sp>
      <p:sp>
        <p:nvSpPr>
          <p:cNvPr id="71"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Not wasting </a:t>
            </a:r>
            <a:endParaRPr b="0" lang="en-AU" sz="3200" strike="noStrike" u="none">
              <a:solidFill>
                <a:srgbClr val="000000"/>
              </a:solidFill>
              <a:uFillTx/>
              <a:latin typeface="Arial"/>
            </a:endParaRPr>
          </a:p>
          <a:p>
            <a:pPr lvl="1" marL="743040" indent="-285840">
              <a:lnSpc>
                <a:spcPct val="10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trike="noStrike" u="none">
                <a:solidFill>
                  <a:srgbClr val="000000"/>
                </a:solidFill>
                <a:uFillTx/>
                <a:latin typeface="Calibri"/>
                <a:ea typeface="DejaVu Sans"/>
              </a:rPr>
              <a:t> </a:t>
            </a:r>
            <a:r>
              <a:rPr b="0" lang="en-AU" sz="3600" strike="noStrike" u="none">
                <a:solidFill>
                  <a:srgbClr val="000000"/>
                </a:solidFill>
                <a:uFillTx/>
                <a:latin typeface="Calibri"/>
                <a:ea typeface="DejaVu Sans"/>
              </a:rPr>
              <a:t>time, </a:t>
            </a:r>
            <a:endParaRPr b="0" lang="en-AU" sz="3600" strike="noStrike" u="none">
              <a:solidFill>
                <a:srgbClr val="000000"/>
              </a:solidFill>
              <a:uFillTx/>
              <a:latin typeface="Arial"/>
            </a:endParaRPr>
          </a:p>
          <a:p>
            <a:pPr lvl="1" marL="743040" indent="-285840">
              <a:lnSpc>
                <a:spcPct val="10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trike="noStrike" u="none">
                <a:solidFill>
                  <a:srgbClr val="000000"/>
                </a:solidFill>
                <a:uFillTx/>
                <a:latin typeface="Calibri"/>
                <a:ea typeface="DejaVu Sans"/>
              </a:rPr>
              <a:t> </a:t>
            </a:r>
            <a:r>
              <a:rPr b="0" lang="en-AU" sz="3600" strike="noStrike" u="none">
                <a:solidFill>
                  <a:srgbClr val="000000"/>
                </a:solidFill>
                <a:uFillTx/>
                <a:latin typeface="Calibri"/>
                <a:ea typeface="DejaVu Sans"/>
              </a:rPr>
              <a:t>money (not just purchase price – see the separate </a:t>
            </a:r>
            <a:r>
              <a:rPr b="1" lang="en-AU" sz="3600" strike="noStrike" u="none">
                <a:solidFill>
                  <a:srgbClr val="000000"/>
                </a:solidFill>
                <a:uFillTx/>
                <a:latin typeface="Calibri"/>
                <a:ea typeface="DejaVu Sans"/>
              </a:rPr>
              <a:t>COST</a:t>
            </a:r>
            <a:r>
              <a:rPr b="0" lang="en-AU" sz="3600" strike="noStrike" u="none">
                <a:solidFill>
                  <a:srgbClr val="000000"/>
                </a:solidFill>
                <a:uFillTx/>
                <a:latin typeface="Calibri"/>
                <a:ea typeface="DejaVu Sans"/>
              </a:rPr>
              <a:t> slideshow)</a:t>
            </a:r>
            <a:endParaRPr b="0" lang="en-AU" sz="3600" strike="noStrike" u="none">
              <a:solidFill>
                <a:srgbClr val="000000"/>
              </a:solidFill>
              <a:uFillTx/>
              <a:latin typeface="Arial"/>
            </a:endParaRPr>
          </a:p>
          <a:p>
            <a:pPr lvl="1" marL="743040" indent="-285840">
              <a:lnSpc>
                <a:spcPct val="10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trike="noStrike" u="none">
                <a:solidFill>
                  <a:srgbClr val="000000"/>
                </a:solidFill>
                <a:uFillTx/>
                <a:latin typeface="Calibri"/>
                <a:ea typeface="DejaVu Sans"/>
              </a:rPr>
              <a:t> </a:t>
            </a:r>
            <a:r>
              <a:rPr b="0" lang="en-AU" sz="3600" strike="noStrike" u="none">
                <a:solidFill>
                  <a:srgbClr val="000000"/>
                </a:solidFill>
                <a:uFillTx/>
                <a:latin typeface="Calibri"/>
                <a:ea typeface="DejaVu Sans"/>
              </a:rPr>
              <a:t>labour (man-hours)</a:t>
            </a:r>
            <a:endParaRPr b="0" lang="en-AU"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320"/>
            <a:ext cx="8228520" cy="62568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c9211e"/>
                </a:solidFill>
                <a:uFillTx/>
                <a:latin typeface="Calibri"/>
              </a:rPr>
              <a:t>Effective</a:t>
            </a:r>
            <a:endParaRPr b="0" lang="en-AU" sz="4400" strike="noStrike" u="none">
              <a:solidFill>
                <a:srgbClr val="c9211e"/>
              </a:solidFill>
              <a:uFillTx/>
              <a:latin typeface="Arial"/>
            </a:endParaRPr>
          </a:p>
        </p:txBody>
      </p:sp>
      <p:sp>
        <p:nvSpPr>
          <p:cNvPr id="73" name=""/>
          <p:cNvSpPr/>
          <p:nvPr/>
        </p:nvSpPr>
        <p:spPr>
          <a:xfrm>
            <a:off x="457200" y="12600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Doing the job </a:t>
            </a:r>
            <a:r>
              <a:rPr b="1" lang="en-AU" sz="3200" strike="noStrike" u="none">
                <a:solidFill>
                  <a:srgbClr val="000000"/>
                </a:solidFill>
                <a:uFillTx/>
                <a:latin typeface="Calibri"/>
                <a:ea typeface="DejaVu Sans"/>
              </a:rPr>
              <a:t>well</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trike="noStrike" u="none">
                <a:solidFill>
                  <a:srgbClr val="000000"/>
                </a:solidFill>
                <a:uFillTx/>
                <a:latin typeface="Calibri"/>
                <a:ea typeface="DejaVu Sans"/>
              </a:rPr>
              <a:t>Achieving its goals, </a:t>
            </a:r>
            <a:r>
              <a:rPr b="0" lang="en-AU" sz="3200" strike="noStrike" u="none">
                <a:solidFill>
                  <a:srgbClr val="000000"/>
                </a:solidFill>
                <a:uFillTx/>
                <a:latin typeface="Calibri"/>
                <a:ea typeface="DejaVu Sans"/>
              </a:rPr>
              <a:t>e.g.</a:t>
            </a:r>
            <a:endParaRPr b="0" lang="en-AU" sz="3200" strike="noStrike" u="none">
              <a:solidFill>
                <a:srgbClr val="000000"/>
              </a:solidFill>
              <a:uFillTx/>
              <a:latin typeface="Arial"/>
            </a:endParaRPr>
          </a:p>
          <a:p>
            <a:pPr lvl="1" marL="432000" indent="-216000">
              <a:lnSpc>
                <a:spcPct val="100000"/>
              </a:lnSpc>
              <a:spcBef>
                <a:spcPts val="799"/>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Accurate</a:t>
            </a:r>
            <a:endParaRPr b="0" lang="en-AU" sz="3200" strike="noStrike" u="none">
              <a:solidFill>
                <a:srgbClr val="000000"/>
              </a:solidFill>
              <a:uFillTx/>
              <a:latin typeface="Arial"/>
            </a:endParaRPr>
          </a:p>
          <a:p>
            <a:pPr lvl="1" marL="432000" indent="-216000">
              <a:lnSpc>
                <a:spcPct val="100000"/>
              </a:lnSpc>
              <a:spcBef>
                <a:spcPts val="799"/>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Enjoyable</a:t>
            </a:r>
            <a:endParaRPr b="0" lang="en-AU" sz="3200" strike="noStrike" u="none">
              <a:solidFill>
                <a:srgbClr val="000000"/>
              </a:solidFill>
              <a:uFillTx/>
              <a:latin typeface="Arial"/>
            </a:endParaRPr>
          </a:p>
          <a:p>
            <a:pPr lvl="1" marL="432000" indent="-216000">
              <a:lnSpc>
                <a:spcPct val="100000"/>
              </a:lnSpc>
              <a:spcBef>
                <a:spcPts val="799"/>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Fun</a:t>
            </a:r>
            <a:endParaRPr b="0" lang="en-AU" sz="3200" strike="noStrike" u="none">
              <a:solidFill>
                <a:srgbClr val="000000"/>
              </a:solidFill>
              <a:uFillTx/>
              <a:latin typeface="Arial"/>
            </a:endParaRPr>
          </a:p>
          <a:p>
            <a:pPr lvl="1" marL="432000" indent="-216000">
              <a:lnSpc>
                <a:spcPct val="100000"/>
              </a:lnSpc>
              <a:spcBef>
                <a:spcPts val="799"/>
              </a:spcBef>
              <a:buClr>
                <a:srgbClr val="000000"/>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Easy to use</a:t>
            </a:r>
            <a:endParaRPr b="0" lang="en-AU" sz="3200" strike="noStrike" u="none">
              <a:solidFill>
                <a:srgbClr val="000000"/>
              </a:solidFill>
              <a:uFillTx/>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100" strike="noStrike" u="none">
                <a:solidFill>
                  <a:srgbClr val="000000"/>
                </a:solidFill>
                <a:uFillTx/>
                <a:latin typeface="Calibri"/>
                <a:ea typeface="DejaVu Sans"/>
              </a:rPr>
              <a:t>Note – what is ‘effective’ in one solution may not be effective in another. e.g. an effective spreadsheet is not meant to be entertaining.</a:t>
            </a:r>
            <a:r>
              <a:rPr b="0" lang="en-AU" sz="3200" strike="noStrike" u="none">
                <a:solidFill>
                  <a:srgbClr val="000000"/>
                </a:solidFill>
                <a:uFillTx/>
                <a:latin typeface="Calibri"/>
                <a:ea typeface="DejaVu Sans"/>
              </a:rPr>
              <a:t> </a:t>
            </a:r>
            <a:endParaRPr b="0" lang="en-AU" sz="3200" strike="noStrike" u="none">
              <a:solidFill>
                <a:srgbClr val="000000"/>
              </a:solidFill>
              <a:uFillTx/>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trike="noStrike" u="none">
              <a:solidFill>
                <a:srgbClr val="000000"/>
              </a:solidFill>
              <a:uFillTx/>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Note the difference!</a:t>
            </a:r>
            <a:endParaRPr b="0" lang="en-AU" sz="4400" strike="noStrike" u="none">
              <a:solidFill>
                <a:srgbClr val="000000"/>
              </a:solidFill>
              <a:uFillTx/>
              <a:latin typeface="Arial"/>
            </a:endParaRPr>
          </a:p>
        </p:txBody>
      </p:sp>
      <p:sp>
        <p:nvSpPr>
          <p:cNvPr id="75" name=""/>
          <p:cNvSpPr/>
          <p:nvPr/>
        </p:nvSpPr>
        <p:spPr>
          <a:xfrm>
            <a:off x="457200" y="1600200"/>
            <a:ext cx="422280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Exams often have specific questions that see if you know the subtle differences between them</a:t>
            </a:r>
            <a:endParaRPr b="0" lang="en-AU" sz="3200" strike="noStrike" u="none">
              <a:solidFill>
                <a:srgbClr val="000000"/>
              </a:solidFill>
              <a:uFillTx/>
              <a:latin typeface="Arial"/>
            </a:endParaRPr>
          </a:p>
        </p:txBody>
      </p:sp>
      <p:pic>
        <p:nvPicPr>
          <p:cNvPr id="76" name="" descr=""/>
          <p:cNvPicPr/>
          <p:nvPr/>
        </p:nvPicPr>
        <p:blipFill>
          <a:blip r:embed="rId1"/>
          <a:stretch/>
        </p:blipFill>
        <p:spPr>
          <a:xfrm>
            <a:off x="5580000" y="2517120"/>
            <a:ext cx="3552480" cy="41428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68360" y="2599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From the 2020 study design*</a:t>
            </a:r>
            <a:endParaRPr b="0" lang="en-AU" sz="4400" strike="noStrike" u="none">
              <a:solidFill>
                <a:srgbClr val="000000"/>
              </a:solidFill>
              <a:uFillTx/>
              <a:latin typeface="Arial"/>
            </a:endParaRPr>
          </a:p>
        </p:txBody>
      </p:sp>
      <p:sp>
        <p:nvSpPr>
          <p:cNvPr id="78" name=""/>
          <p:cNvSpPr/>
          <p:nvPr/>
        </p:nvSpPr>
        <p:spPr>
          <a:xfrm>
            <a:off x="457200" y="1413000"/>
            <a:ext cx="8228520" cy="47120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EFFECTIVENESS = A measure of how well something functions… and the extent to which it achieves its intended results. </a:t>
            </a:r>
            <a:endParaRPr b="0" lang="en-AU" sz="2000" strike="noStrike" u="none">
              <a:solidFill>
                <a:srgbClr val="000000"/>
              </a:solidFill>
              <a:uFillTx/>
              <a:latin typeface="Arial"/>
            </a:endParaRPr>
          </a:p>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Measures of an effective information </a:t>
            </a:r>
            <a:r>
              <a:rPr b="0" lang="en-AU" sz="2000" strike="noStrike" u="none">
                <a:solidFill>
                  <a:srgbClr val="ff0000"/>
                </a:solidFill>
                <a:uFillTx/>
                <a:latin typeface="Calibri"/>
                <a:ea typeface="DejaVu Sans"/>
              </a:rPr>
              <a:t>system </a:t>
            </a:r>
            <a:r>
              <a:rPr b="0" lang="en-AU" sz="2000" strike="noStrike" u="none">
                <a:solidFill>
                  <a:srgbClr val="000000"/>
                </a:solidFill>
                <a:uFillTx/>
                <a:latin typeface="Calibri"/>
                <a:ea typeface="DejaVu Sans"/>
              </a:rPr>
              <a:t>include </a:t>
            </a:r>
            <a:r>
              <a:rPr b="1" lang="en-AU" sz="2000" strike="noStrike" u="none">
                <a:solidFill>
                  <a:srgbClr val="000000"/>
                </a:solidFill>
                <a:uFillTx/>
                <a:latin typeface="Calibri"/>
                <a:ea typeface="DejaVu Sans"/>
              </a:rPr>
              <a:t>reliability and maintainability</a:t>
            </a:r>
            <a:r>
              <a:rPr b="0" lang="en-AU" sz="2000" strike="noStrike" u="none">
                <a:solidFill>
                  <a:srgbClr val="000000"/>
                </a:solidFill>
                <a:uFillTx/>
                <a:latin typeface="Calibri"/>
                <a:ea typeface="DejaVu Sans"/>
              </a:rPr>
              <a:t>. </a:t>
            </a:r>
            <a:endParaRPr b="0" lang="en-AU" sz="2000" strike="noStrike" u="none">
              <a:solidFill>
                <a:srgbClr val="000000"/>
              </a:solidFill>
              <a:uFillTx/>
              <a:latin typeface="Arial"/>
            </a:endParaRPr>
          </a:p>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Measures of an effective information </a:t>
            </a:r>
            <a:r>
              <a:rPr b="0" lang="en-AU" sz="2000" strike="noStrike" u="none">
                <a:solidFill>
                  <a:srgbClr val="ff0000"/>
                </a:solidFill>
                <a:uFillTx/>
                <a:latin typeface="Calibri"/>
                <a:ea typeface="DejaVu Sans"/>
              </a:rPr>
              <a:t>product</a:t>
            </a:r>
            <a:r>
              <a:rPr b="0" lang="en-AU" sz="2000" strike="noStrike" u="none">
                <a:solidFill>
                  <a:srgbClr val="000000"/>
                </a:solidFill>
                <a:uFillTx/>
                <a:latin typeface="Calibri"/>
                <a:ea typeface="DejaVu Sans"/>
              </a:rPr>
              <a:t> include </a:t>
            </a:r>
            <a:r>
              <a:rPr b="1" lang="en-AU" sz="2000" strike="noStrike" u="none">
                <a:solidFill>
                  <a:srgbClr val="000000"/>
                </a:solidFill>
                <a:uFillTx/>
                <a:latin typeface="Calibri"/>
                <a:ea typeface="DejaVu Sans"/>
              </a:rPr>
              <a:t>completeness, readability, attractiveness, clarity, accuracy, accessibility, timeliness, communication of message, relevance and usability</a:t>
            </a:r>
            <a:r>
              <a:rPr b="0" lang="en-AU" sz="2000" strike="noStrike" u="none">
                <a:solidFill>
                  <a:srgbClr val="000000"/>
                </a:solidFill>
                <a:uFillTx/>
                <a:latin typeface="Calibri"/>
                <a:ea typeface="DejaVu Sans"/>
              </a:rPr>
              <a:t>.</a:t>
            </a:r>
            <a:endParaRPr b="0" lang="en-AU" sz="2000" strike="noStrike" u="none">
              <a:solidFill>
                <a:srgbClr val="000000"/>
              </a:solidFill>
              <a:uFillTx/>
              <a:latin typeface="Arial"/>
            </a:endParaRPr>
          </a:p>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 </a:t>
            </a:r>
            <a:r>
              <a:rPr b="0" lang="en-AU" sz="2000" strike="noStrike" u="none">
                <a:solidFill>
                  <a:srgbClr val="000000"/>
                </a:solidFill>
                <a:uFillTx/>
                <a:latin typeface="Calibri"/>
                <a:ea typeface="DejaVu Sans"/>
              </a:rPr>
              <a:t>Measures of an effective </a:t>
            </a:r>
            <a:r>
              <a:rPr b="0" lang="en-AU" sz="2000" strike="noStrike" u="none">
                <a:solidFill>
                  <a:srgbClr val="ff0000"/>
                </a:solidFill>
                <a:uFillTx/>
                <a:latin typeface="Calibri"/>
                <a:ea typeface="DejaVu Sans"/>
              </a:rPr>
              <a:t>file management strategy </a:t>
            </a:r>
            <a:r>
              <a:rPr b="0" lang="en-AU" sz="2000" strike="noStrike" u="none">
                <a:solidFill>
                  <a:srgbClr val="000000"/>
                </a:solidFill>
                <a:uFillTx/>
                <a:latin typeface="Calibri"/>
                <a:ea typeface="DejaVu Sans"/>
              </a:rPr>
              <a:t>include </a:t>
            </a:r>
            <a:r>
              <a:rPr b="1" lang="en-AU" sz="2000" strike="noStrike" u="none">
                <a:solidFill>
                  <a:srgbClr val="000000"/>
                </a:solidFill>
                <a:uFillTx/>
                <a:latin typeface="Calibri"/>
                <a:ea typeface="DejaVu Sans"/>
              </a:rPr>
              <a:t>integrity of data, security, ease of retrieval and currency of files</a:t>
            </a:r>
            <a:r>
              <a:rPr b="0" lang="en-AU" sz="2000" strike="noStrike" u="none">
                <a:solidFill>
                  <a:srgbClr val="000000"/>
                </a:solidFill>
                <a:uFillTx/>
                <a:latin typeface="Calibri"/>
                <a:ea typeface="DejaVu Sans"/>
              </a:rPr>
              <a:t>.</a:t>
            </a:r>
            <a:endParaRPr b="0" lang="en-AU" sz="2000" strike="noStrike" u="none">
              <a:solidFill>
                <a:srgbClr val="000000"/>
              </a:solidFill>
              <a:uFillTx/>
              <a:latin typeface="Arial"/>
            </a:endParaRPr>
          </a:p>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Measures of effective </a:t>
            </a:r>
            <a:r>
              <a:rPr b="0" lang="en-AU" sz="2000" strike="noStrike" u="none">
                <a:solidFill>
                  <a:srgbClr val="ff0000"/>
                </a:solidFill>
                <a:uFillTx/>
                <a:latin typeface="Calibri"/>
                <a:ea typeface="DejaVu Sans"/>
              </a:rPr>
              <a:t>networks</a:t>
            </a:r>
            <a:r>
              <a:rPr b="0" lang="en-AU" sz="2000" strike="noStrike" u="none">
                <a:solidFill>
                  <a:srgbClr val="000000"/>
                </a:solidFill>
                <a:uFillTx/>
                <a:latin typeface="Calibri"/>
                <a:ea typeface="DejaVu Sans"/>
              </a:rPr>
              <a:t> include </a:t>
            </a:r>
            <a:r>
              <a:rPr b="1" lang="en-AU" sz="2000" strike="noStrike" u="none">
                <a:solidFill>
                  <a:srgbClr val="000000"/>
                </a:solidFill>
                <a:uFillTx/>
                <a:latin typeface="Calibri"/>
                <a:ea typeface="DejaVu Sans"/>
              </a:rPr>
              <a:t>reliability </a:t>
            </a:r>
            <a:r>
              <a:rPr b="0" lang="en-AU" sz="2000" strike="noStrike" u="none">
                <a:solidFill>
                  <a:srgbClr val="000000"/>
                </a:solidFill>
                <a:uFillTx/>
                <a:latin typeface="Calibri"/>
                <a:ea typeface="DejaVu Sans"/>
              </a:rPr>
              <a:t>and </a:t>
            </a:r>
            <a:r>
              <a:rPr b="1" lang="en-AU" sz="2000" strike="noStrike" u="none">
                <a:solidFill>
                  <a:srgbClr val="000000"/>
                </a:solidFill>
                <a:uFillTx/>
                <a:latin typeface="Calibri"/>
                <a:ea typeface="DejaVu Sans"/>
              </a:rPr>
              <a:t>maintainability.</a:t>
            </a:r>
            <a:endParaRPr b="0" lang="en-AU" sz="2000" strike="noStrike" u="none">
              <a:solidFill>
                <a:srgbClr val="000000"/>
              </a:solidFill>
              <a:uFillTx/>
              <a:latin typeface="Arial"/>
            </a:endParaRPr>
          </a:p>
          <a:p>
            <a:pPr marL="343080" indent="-343080">
              <a:lnSpc>
                <a:spcPct val="100000"/>
              </a:lnSpc>
              <a:spcBef>
                <a:spcPts val="499"/>
              </a:spcBef>
              <a:tabLst>
                <a:tab algn="l" pos="0"/>
              </a:tabLst>
            </a:pPr>
            <a:endParaRPr b="0" lang="en-AU" sz="2000" strike="noStrike" u="none">
              <a:solidFill>
                <a:srgbClr val="000000"/>
              </a:solidFill>
              <a:uFillTx/>
              <a:latin typeface="Arial"/>
            </a:endParaRPr>
          </a:p>
          <a:p>
            <a:pPr marL="343080" indent="-343080">
              <a:lnSpc>
                <a:spcPct val="100000"/>
              </a:lnSpc>
              <a:spcBef>
                <a:spcPts val="499"/>
              </a:spcBef>
              <a:tabLst>
                <a:tab algn="l" pos="0"/>
              </a:tabLst>
            </a:pPr>
            <a:endParaRPr b="0" lang="en-AU" sz="2000" strike="noStrike" u="none">
              <a:solidFill>
                <a:srgbClr val="000000"/>
              </a:solidFill>
              <a:uFillTx/>
              <a:latin typeface="Arial"/>
            </a:endParaRPr>
          </a:p>
          <a:p>
            <a:pPr marL="343080" indent="-343080">
              <a:lnSpc>
                <a:spcPct val="100000"/>
              </a:lnSpc>
              <a:spcBef>
                <a:spcPts val="349"/>
              </a:spcBef>
              <a:tabLst>
                <a:tab algn="l" pos="0"/>
              </a:tabLst>
            </a:pPr>
            <a:r>
              <a:rPr b="0" lang="en-AU" sz="1400" strike="noStrike" u="none">
                <a:solidFill>
                  <a:srgbClr val="000000"/>
                </a:solidFill>
                <a:uFillTx/>
                <a:latin typeface="Calibri"/>
                <a:ea typeface="DejaVu Sans"/>
              </a:rPr>
              <a:t>*Ignore the old study design that decided to put “Ease of use” as an efficiency criterion. It was wrong, and embarrassing.</a:t>
            </a:r>
            <a:endParaRPr b="0" lang="en-AU" sz="1400" strike="noStrike" u="none">
              <a:solidFill>
                <a:srgbClr val="000000"/>
              </a:solidFill>
              <a:uFillTx/>
              <a:latin typeface="Arial"/>
            </a:endParaRPr>
          </a:p>
          <a:p>
            <a:pPr marL="343080" indent="-343080">
              <a:lnSpc>
                <a:spcPct val="100000"/>
              </a:lnSpc>
              <a:spcBef>
                <a:spcPts val="349"/>
              </a:spcBef>
              <a:tabLst>
                <a:tab algn="l" pos="0"/>
              </a:tabLst>
            </a:pPr>
            <a:endParaRPr b="0" lang="en-AU" sz="1400" strike="noStrike" u="none">
              <a:solidFill>
                <a:srgbClr val="000000"/>
              </a:solidFill>
              <a:uFillTx/>
              <a:latin typeface="Arial"/>
            </a:endParaRPr>
          </a:p>
          <a:p>
            <a:pPr marL="343080" indent="-343080">
              <a:lnSpc>
                <a:spcPct val="100000"/>
              </a:lnSpc>
              <a:spcBef>
                <a:spcPts val="349"/>
              </a:spcBef>
              <a:tabLst>
                <a:tab algn="l" pos="0"/>
              </a:tabLst>
            </a:pPr>
            <a:endParaRPr b="0" lang="en-AU"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From the study design</a:t>
            </a:r>
            <a:endParaRPr b="0" lang="en-AU" sz="4400" strike="noStrike" u="none">
              <a:solidFill>
                <a:srgbClr val="000000"/>
              </a:solidFill>
              <a:uFillTx/>
              <a:latin typeface="Arial"/>
            </a:endParaRPr>
          </a:p>
        </p:txBody>
      </p:sp>
      <p:sp>
        <p:nvSpPr>
          <p:cNvPr id="80"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499"/>
              </a:spcBef>
              <a:tabLst>
                <a:tab algn="l" pos="0"/>
              </a:tabLst>
            </a:pPr>
            <a:r>
              <a:rPr b="0" lang="en-AU" sz="2000" strike="noStrike" u="none">
                <a:solidFill>
                  <a:srgbClr val="000000"/>
                </a:solidFill>
                <a:uFillTx/>
                <a:latin typeface="Calibri"/>
                <a:ea typeface="DejaVu Sans"/>
              </a:rPr>
              <a:t>EFFICIENCY</a:t>
            </a:r>
            <a:endParaRPr b="0" lang="en-AU" sz="2000" strike="noStrike" u="none">
              <a:solidFill>
                <a:srgbClr val="000000"/>
              </a:solidFill>
              <a:uFillTx/>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trike="noStrike" u="none">
                <a:solidFill>
                  <a:srgbClr val="000000"/>
                </a:solidFill>
                <a:uFillTx/>
                <a:latin typeface="Calibri"/>
                <a:ea typeface="DejaVu Sans"/>
              </a:rPr>
              <a:t>A measure of how little time, cost and/or effort is applied or wasted in order to achieve intended results. </a:t>
            </a:r>
            <a:endParaRPr b="0" lang="en-AU" sz="2000" strike="noStrike" u="none">
              <a:solidFill>
                <a:srgbClr val="000000"/>
              </a:solidFill>
              <a:uFillTx/>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trike="noStrike" u="none">
                <a:solidFill>
                  <a:srgbClr val="000000"/>
                </a:solidFill>
                <a:uFillTx/>
                <a:latin typeface="Calibri"/>
                <a:ea typeface="DejaVu Sans"/>
              </a:rPr>
              <a:t>Measures of an efficient </a:t>
            </a:r>
            <a:r>
              <a:rPr b="0" lang="en-AU" sz="2000" strike="noStrike" u="none">
                <a:solidFill>
                  <a:srgbClr val="ff0000"/>
                </a:solidFill>
                <a:uFillTx/>
                <a:latin typeface="Calibri"/>
                <a:ea typeface="DejaVu Sans"/>
              </a:rPr>
              <a:t>solution </a:t>
            </a:r>
            <a:r>
              <a:rPr b="0" lang="en-AU" sz="2000" strike="noStrike" u="none">
                <a:solidFill>
                  <a:srgbClr val="000000"/>
                </a:solidFill>
                <a:uFillTx/>
                <a:latin typeface="Calibri"/>
                <a:ea typeface="DejaVu Sans"/>
              </a:rPr>
              <a:t>include the </a:t>
            </a:r>
            <a:r>
              <a:rPr b="1" lang="en-AU" sz="2000" strike="noStrike" u="none">
                <a:solidFill>
                  <a:srgbClr val="000000"/>
                </a:solidFill>
                <a:uFillTx/>
                <a:latin typeface="Calibri"/>
                <a:ea typeface="DejaVu Sans"/>
              </a:rPr>
              <a:t>speed of processing</a:t>
            </a:r>
            <a:r>
              <a:rPr b="0" lang="en-AU" sz="2000" strike="noStrike" u="none">
                <a:solidFill>
                  <a:srgbClr val="000000"/>
                </a:solidFill>
                <a:uFillTx/>
                <a:latin typeface="Calibri"/>
                <a:ea typeface="DejaVu Sans"/>
              </a:rPr>
              <a:t>, the </a:t>
            </a:r>
            <a:r>
              <a:rPr b="1" lang="en-AU" sz="2000" strike="noStrike" u="none">
                <a:solidFill>
                  <a:srgbClr val="000000"/>
                </a:solidFill>
                <a:uFillTx/>
                <a:latin typeface="Calibri"/>
                <a:ea typeface="DejaVu Sans"/>
              </a:rPr>
              <a:t>functionality</a:t>
            </a:r>
            <a:r>
              <a:rPr b="0" lang="en-AU" sz="2000" strike="noStrike" u="none">
                <a:solidFill>
                  <a:srgbClr val="000000"/>
                </a:solidFill>
                <a:uFillTx/>
                <a:latin typeface="Calibri"/>
                <a:ea typeface="DejaVu Sans"/>
              </a:rPr>
              <a:t> of the solution, the </a:t>
            </a:r>
            <a:r>
              <a:rPr b="1" lang="en-AU" sz="2000" strike="noStrike" u="none">
                <a:solidFill>
                  <a:srgbClr val="000000"/>
                </a:solidFill>
                <a:uFillTx/>
                <a:latin typeface="Calibri"/>
                <a:ea typeface="DejaVu Sans"/>
              </a:rPr>
              <a:t>ease of use </a:t>
            </a:r>
            <a:r>
              <a:rPr b="0" lang="en-AU" sz="2000" strike="noStrike" u="none">
                <a:solidFill>
                  <a:srgbClr val="000000"/>
                </a:solidFill>
                <a:uFillTx/>
                <a:latin typeface="Calibri"/>
                <a:ea typeface="DejaVu Sans"/>
              </a:rPr>
              <a:t>of the solution and the </a:t>
            </a:r>
            <a:r>
              <a:rPr b="1" lang="en-AU" sz="2000" strike="noStrike" u="none">
                <a:solidFill>
                  <a:srgbClr val="000000"/>
                </a:solidFill>
                <a:uFillTx/>
                <a:latin typeface="Calibri"/>
                <a:ea typeface="DejaVu Sans"/>
              </a:rPr>
              <a:t>cost of information file manipulation</a:t>
            </a:r>
            <a:r>
              <a:rPr b="0" lang="en-AU" sz="2000" strike="noStrike" u="none">
                <a:solidFill>
                  <a:srgbClr val="000000"/>
                </a:solidFill>
                <a:uFillTx/>
                <a:latin typeface="Calibri"/>
                <a:ea typeface="DejaVu Sans"/>
              </a:rPr>
              <a:t>. </a:t>
            </a:r>
            <a:endParaRPr b="0" lang="en-AU" sz="2000" strike="noStrike" u="none">
              <a:solidFill>
                <a:srgbClr val="000000"/>
              </a:solidFill>
              <a:uFillTx/>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trike="noStrike" u="none">
                <a:solidFill>
                  <a:srgbClr val="000000"/>
                </a:solidFill>
                <a:uFillTx/>
                <a:latin typeface="Calibri"/>
                <a:ea typeface="DejaVu Sans"/>
              </a:rPr>
              <a:t>Measures of an efficient </a:t>
            </a:r>
            <a:r>
              <a:rPr b="0" lang="en-AU" sz="2000" strike="noStrike" u="none">
                <a:solidFill>
                  <a:srgbClr val="ff0000"/>
                </a:solidFill>
                <a:uFillTx/>
                <a:latin typeface="Calibri"/>
                <a:ea typeface="DejaVu Sans"/>
              </a:rPr>
              <a:t>network</a:t>
            </a:r>
            <a:r>
              <a:rPr b="0" lang="en-AU" sz="2000" strike="noStrike" u="none">
                <a:solidFill>
                  <a:srgbClr val="000000"/>
                </a:solidFill>
                <a:uFillTx/>
                <a:latin typeface="Calibri"/>
                <a:ea typeface="DejaVu Sans"/>
              </a:rPr>
              <a:t> or </a:t>
            </a:r>
            <a:r>
              <a:rPr b="0" lang="en-AU" sz="2000" strike="noStrike" u="none">
                <a:solidFill>
                  <a:srgbClr val="ff0000"/>
                </a:solidFill>
                <a:uFillTx/>
                <a:latin typeface="Calibri"/>
                <a:ea typeface="DejaVu Sans"/>
              </a:rPr>
              <a:t>information system</a:t>
            </a:r>
            <a:r>
              <a:rPr b="0" lang="en-AU" sz="2000" strike="noStrike" u="none">
                <a:solidFill>
                  <a:srgbClr val="000000"/>
                </a:solidFill>
                <a:uFillTx/>
                <a:latin typeface="Calibri"/>
                <a:ea typeface="DejaVu Sans"/>
              </a:rPr>
              <a:t> include its </a:t>
            </a:r>
            <a:r>
              <a:rPr b="1" lang="en-AU" sz="2000" strike="noStrike" u="none">
                <a:solidFill>
                  <a:srgbClr val="000000"/>
                </a:solidFill>
                <a:uFillTx/>
                <a:latin typeface="Calibri"/>
                <a:ea typeface="DejaVu Sans"/>
              </a:rPr>
              <a:t>productivity</a:t>
            </a:r>
            <a:r>
              <a:rPr b="0" lang="en-AU" sz="2000" strike="noStrike" u="none">
                <a:solidFill>
                  <a:srgbClr val="000000"/>
                </a:solidFill>
                <a:uFillTx/>
                <a:latin typeface="Calibri"/>
                <a:ea typeface="DejaVu Sans"/>
              </a:rPr>
              <a:t>, </a:t>
            </a:r>
            <a:r>
              <a:rPr b="1" lang="en-AU" sz="2000" strike="noStrike" u="none">
                <a:solidFill>
                  <a:srgbClr val="000000"/>
                </a:solidFill>
                <a:uFillTx/>
                <a:latin typeface="Calibri"/>
                <a:ea typeface="DejaVu Sans"/>
              </a:rPr>
              <a:t>processing time</a:t>
            </a:r>
            <a:r>
              <a:rPr b="0" lang="en-AU" sz="2000" strike="noStrike" u="none">
                <a:solidFill>
                  <a:srgbClr val="000000"/>
                </a:solidFill>
                <a:uFillTx/>
                <a:latin typeface="Calibri"/>
                <a:ea typeface="DejaVu Sans"/>
              </a:rPr>
              <a:t>, </a:t>
            </a:r>
            <a:r>
              <a:rPr b="1" lang="en-AU" sz="2000" strike="noStrike" u="none">
                <a:solidFill>
                  <a:srgbClr val="000000"/>
                </a:solidFill>
                <a:uFillTx/>
                <a:latin typeface="Calibri"/>
                <a:ea typeface="DejaVu Sans"/>
              </a:rPr>
              <a:t>operational costs </a:t>
            </a:r>
            <a:r>
              <a:rPr b="0" lang="en-AU" sz="2000" strike="noStrike" u="none">
                <a:solidFill>
                  <a:srgbClr val="000000"/>
                </a:solidFill>
                <a:uFillTx/>
                <a:latin typeface="Calibri"/>
                <a:ea typeface="DejaVu Sans"/>
              </a:rPr>
              <a:t>and </a:t>
            </a:r>
            <a:r>
              <a:rPr b="1" lang="en-AU" sz="2000" strike="noStrike" u="none">
                <a:solidFill>
                  <a:srgbClr val="000000"/>
                </a:solidFill>
                <a:uFillTx/>
                <a:latin typeface="Calibri"/>
                <a:ea typeface="DejaVu Sans"/>
              </a:rPr>
              <a:t>level of automation</a:t>
            </a:r>
            <a:r>
              <a:rPr b="0" lang="en-AU" sz="2000" strike="noStrike" u="none">
                <a:solidFill>
                  <a:srgbClr val="000000"/>
                </a:solidFill>
                <a:uFillTx/>
                <a:latin typeface="Calibri"/>
                <a:ea typeface="DejaVu Sans"/>
              </a:rPr>
              <a:t>.</a:t>
            </a:r>
            <a:endParaRPr b="0" lang="en-AU" sz="2000" strike="noStrike" u="none">
              <a:solidFill>
                <a:srgbClr val="000000"/>
              </a:solidFill>
              <a:uFillTx/>
              <a:latin typeface="Arial"/>
            </a:endParaRPr>
          </a:p>
          <a:p>
            <a:pPr marL="343080" indent="-343080">
              <a:lnSpc>
                <a:spcPct val="100000"/>
              </a:lnSpc>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trike="noStrike" u="none">
                <a:solidFill>
                  <a:srgbClr val="000000"/>
                </a:solidFill>
                <a:uFillTx/>
                <a:latin typeface="Calibri"/>
                <a:ea typeface="DejaVu Sans"/>
              </a:rPr>
              <a:t>Measures of an efficient information product include the </a:t>
            </a:r>
            <a:r>
              <a:rPr b="1" lang="en-AU" sz="2000" strike="noStrike" u="none">
                <a:solidFill>
                  <a:srgbClr val="000000"/>
                </a:solidFill>
                <a:uFillTx/>
                <a:latin typeface="Calibri"/>
                <a:ea typeface="DejaVu Sans"/>
              </a:rPr>
              <a:t>speed of processing</a:t>
            </a:r>
            <a:r>
              <a:rPr b="0" lang="en-AU" sz="2000" strike="noStrike" u="none">
                <a:solidFill>
                  <a:srgbClr val="000000"/>
                </a:solidFill>
                <a:uFillTx/>
                <a:latin typeface="Calibri"/>
                <a:ea typeface="DejaVu Sans"/>
              </a:rPr>
              <a:t>,  </a:t>
            </a:r>
            <a:r>
              <a:rPr b="1" lang="en-AU" sz="2000" strike="noStrike" u="none">
                <a:solidFill>
                  <a:srgbClr val="000000"/>
                </a:solidFill>
                <a:uFillTx/>
                <a:latin typeface="Calibri"/>
                <a:ea typeface="DejaVu Sans"/>
              </a:rPr>
              <a:t>functionality</a:t>
            </a:r>
            <a:r>
              <a:rPr b="0" lang="en-AU" sz="2000" strike="noStrike" u="none">
                <a:solidFill>
                  <a:srgbClr val="000000"/>
                </a:solidFill>
                <a:uFillTx/>
                <a:latin typeface="Calibri"/>
                <a:ea typeface="DejaVu Sans"/>
              </a:rPr>
              <a:t>,  and the </a:t>
            </a:r>
            <a:r>
              <a:rPr b="1" lang="en-AU" sz="2000" strike="noStrike" u="none">
                <a:solidFill>
                  <a:srgbClr val="000000"/>
                </a:solidFill>
                <a:uFillTx/>
                <a:latin typeface="Calibri"/>
                <a:ea typeface="DejaVu Sans"/>
              </a:rPr>
              <a:t>cost of information processing</a:t>
            </a:r>
            <a:r>
              <a:rPr b="0" lang="en-AU" sz="2000" strike="noStrike" u="none">
                <a:solidFill>
                  <a:srgbClr val="000000"/>
                </a:solidFill>
                <a:uFillTx/>
                <a:latin typeface="Calibri"/>
                <a:ea typeface="DejaVu Sans"/>
              </a:rPr>
              <a:t>.</a:t>
            </a: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Exam Questions</a:t>
            </a:r>
            <a:endParaRPr b="0" lang="en-AU" sz="4400" strike="noStrike" u="none">
              <a:solidFill>
                <a:srgbClr val="000000"/>
              </a:solidFill>
              <a:uFillTx/>
              <a:latin typeface="Arial"/>
            </a:endParaRPr>
          </a:p>
        </p:txBody>
      </p:sp>
      <p:sp>
        <p:nvSpPr>
          <p:cNvPr id="82"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2002 – “List a software tool you've used this year and describe how a function of the software, other than copy and paste, allowed you to produce information </a:t>
            </a:r>
            <a:r>
              <a:rPr b="1" lang="en-AU" sz="3200" strike="noStrike" u="none">
                <a:solidFill>
                  <a:srgbClr val="000000"/>
                </a:solidFill>
                <a:uFillTx/>
                <a:latin typeface="Calibri"/>
                <a:ea typeface="DejaVu Sans"/>
              </a:rPr>
              <a:t>efficiently</a:t>
            </a:r>
            <a:r>
              <a:rPr b="0" lang="en-AU" sz="3200" strike="noStrike" u="none">
                <a:solidFill>
                  <a:srgbClr val="000000"/>
                </a:solidFill>
                <a:uFillTx/>
                <a:latin typeface="Calibri"/>
                <a:ea typeface="DejaVu Sans"/>
              </a:rPr>
              <a:t>.”</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320"/>
            <a:ext cx="8228520" cy="1141920"/>
          </a:xfrm>
          <a:prstGeom prst="rect">
            <a:avLst/>
          </a:prstGeom>
          <a:noFill/>
          <a:ln w="0">
            <a:noFill/>
          </a:ln>
        </p:spPr>
        <p:txBody>
          <a:bodyPr lIns="90000" rIns="90000" tIns="46800" bIns="46800" anchor="ctr">
            <a:noAutofit/>
          </a:bodyPr>
          <a:p>
            <a:pPr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trike="noStrike" u="none">
                <a:solidFill>
                  <a:srgbClr val="000000"/>
                </a:solidFill>
                <a:uFillTx/>
                <a:latin typeface="Calibri"/>
              </a:rPr>
              <a:t>2003</a:t>
            </a:r>
            <a:endParaRPr b="0" lang="en-AU" sz="4400" strike="noStrike" u="none">
              <a:solidFill>
                <a:srgbClr val="000000"/>
              </a:solidFill>
              <a:uFillTx/>
              <a:latin typeface="Arial"/>
            </a:endParaRPr>
          </a:p>
        </p:txBody>
      </p:sp>
      <p:sp>
        <p:nvSpPr>
          <p:cNvPr id="84" name=""/>
          <p:cNvSpPr/>
          <p:nvPr/>
        </p:nvSpPr>
        <p:spPr>
          <a:xfrm>
            <a:off x="457200" y="1600200"/>
            <a:ext cx="8228520" cy="4524840"/>
          </a:xfrm>
          <a:prstGeom prst="rect">
            <a:avLst/>
          </a:prstGeom>
          <a:noFill/>
          <a:ln w="0">
            <a:noFill/>
          </a:ln>
        </p:spPr>
        <p:style>
          <a:lnRef idx="0"/>
          <a:fillRef idx="0"/>
          <a:effectRef idx="0"/>
          <a:fontRef idx="minor"/>
        </p:style>
        <p:txBody>
          <a:bodyPr lIns="90000" rIns="90000" tIns="45000" bIns="450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trike="noStrike" u="none">
                <a:solidFill>
                  <a:srgbClr val="000000"/>
                </a:solidFill>
                <a:uFillTx/>
                <a:latin typeface="Calibri"/>
                <a:ea typeface="DejaVu Sans"/>
              </a:rPr>
              <a:t>11d. Prepare 2 questions for inclusion in the survey. The first question must focus on identifying any improvements in the </a:t>
            </a:r>
            <a:r>
              <a:rPr b="1" lang="en-AU" sz="3200" strike="noStrike" u="none">
                <a:solidFill>
                  <a:srgbClr val="000000"/>
                </a:solidFill>
                <a:uFillTx/>
                <a:latin typeface="Calibri"/>
                <a:ea typeface="DejaVu Sans"/>
              </a:rPr>
              <a:t>efficiency</a:t>
            </a:r>
            <a:r>
              <a:rPr b="0" lang="en-AU" sz="3200" strike="noStrike" u="none">
                <a:solidFill>
                  <a:srgbClr val="000000"/>
                </a:solidFill>
                <a:uFillTx/>
                <a:latin typeface="Calibri"/>
                <a:ea typeface="DejaVu Sans"/>
              </a:rPr>
              <a:t> of the network. The second question must focus on the </a:t>
            </a:r>
            <a:r>
              <a:rPr b="1" lang="en-AU" sz="3200" strike="noStrike" u="none">
                <a:solidFill>
                  <a:srgbClr val="000000"/>
                </a:solidFill>
                <a:uFillTx/>
                <a:latin typeface="Calibri"/>
                <a:ea typeface="DejaVu Sans"/>
              </a:rPr>
              <a:t>effectiveness</a:t>
            </a:r>
            <a:r>
              <a:rPr b="0" lang="en-AU" sz="3200" strike="noStrike" u="none">
                <a:solidFill>
                  <a:srgbClr val="000000"/>
                </a:solidFill>
                <a:uFillTx/>
                <a:latin typeface="Calibri"/>
                <a:ea typeface="DejaVu Sans"/>
              </a:rPr>
              <a:t> of the new network.</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476</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2009-02-06T14:31:51Z</dcterms:created>
  <dc:creator>kel</dc:creator>
  <dc:description/>
  <dc:language>en-AU</dc:language>
  <cp:lastModifiedBy/>
  <dcterms:modified xsi:type="dcterms:W3CDTF">2024-09-10T14:09:28Z</dcterms:modified>
  <cp:revision>21</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file>