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3.xml" ContentType="application/vnd.openxmlformats-officedocument.presentationml.slideMaster+xml"/>
  <Override PartName="/ppt/slideMasters/slideMaster21.xml" ContentType="application/vnd.openxmlformats-officedocument.presentationml.slideMaster+xml"/>
  <Override PartName="/ppt/slideMasters/slideMaster4.xml" ContentType="application/vnd.openxmlformats-officedocument.presentationml.slideMaster+xml"/>
  <Override PartName="/ppt/slideMasters/slideMaster22.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23.xml" ContentType="application/vnd.openxmlformats-officedocument.presentationml.slideMaster+xml"/>
  <Override PartName="/ppt/slideMasters/slideMaster7.xml" ContentType="application/vnd.openxmlformats-officedocument.presentationml.slideMaster+xml"/>
  <Override PartName="/ppt/slideMasters/slideMaster24.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_rels/slideMaster1.xml.rels" ContentType="application/vnd.openxmlformats-package.relationships+xml"/>
  <Override PartName="/ppt/slideMasters/_rels/slideMaster22.xml.rels" ContentType="application/vnd.openxmlformats-package.relationships+xml"/>
  <Override PartName="/ppt/slideMasters/_rels/slideMaster2.xml.rels" ContentType="application/vnd.openxmlformats-package.relationships+xml"/>
  <Override PartName="/ppt/slideMasters/_rels/slideMaster20.xml.rels" ContentType="application/vnd.openxmlformats-package.relationships+xml"/>
  <Override PartName="/ppt/slideMasters/_rels/slideMaster3.xml.rels" ContentType="application/vnd.openxmlformats-package.relationships+xml"/>
  <Override PartName="/ppt/slideMasters/_rels/slideMaster21.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23.xml.rels" ContentType="application/vnd.openxmlformats-package.relationships+xml"/>
  <Override PartName="/ppt/slideMasters/_rels/slideMaster6.xml.rels" ContentType="application/vnd.openxmlformats-package.relationships+xml"/>
  <Override PartName="/ppt/slideMasters/_rels/slideMaster24.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slideMasters/_rels/slideMaster19.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23.jpeg" ContentType="image/jpeg"/>
  <Override PartName="/ppt/media/image9.png" ContentType="image/png"/>
  <Override PartName="/ppt/media/image10.png" ContentType="image/png"/>
  <Override PartName="/ppt/media/image11.png" ContentType="image/png"/>
  <Override PartName="/ppt/media/image12.jpeg" ContentType="image/jpe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jpeg" ContentType="image/jpeg"/>
  <Override PartName="/ppt/media/image22.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 id="268" r:id="rId38"/>
    <p:sldId id="269" r:id="rId39"/>
    <p:sldId id="270" r:id="rId40"/>
    <p:sldId id="271" r:id="rId41"/>
    <p:sldId id="272" r:id="rId42"/>
    <p:sldId id="273" r:id="rId43"/>
    <p:sldId id="274" r:id="rId44"/>
    <p:sldId id="275" r:id="rId45"/>
    <p:sldId id="276" r:id="rId46"/>
    <p:sldId id="277" r:id="rId47"/>
    <p:sldId id="278" r:id="rId48"/>
    <p:sldId id="279" r:id="rId49"/>
    <p:sldId id="280" r:id="rId50"/>
    <p:sldId id="281" r:id="rId51"/>
    <p:sldId id="282" r:id="rId52"/>
    <p:sldId id="283" r:id="rId53"/>
    <p:sldId id="284" r:id="rId54"/>
    <p:sldId id="285" r:id="rId55"/>
    <p:sldId id="286" r:id="rId56"/>
    <p:sldId id="287" r:id="rId57"/>
    <p:sldId id="288" r:id="rId58"/>
    <p:sldId id="289" r:id="rId59"/>
    <p:sldId id="290" r:id="rId60"/>
    <p:sldId id="291" r:id="rId61"/>
    <p:sldId id="292" r:id="rId62"/>
    <p:sldId id="293" r:id="rId63"/>
    <p:sldId id="294" r:id="rId64"/>
    <p:sldId id="295" r:id="rId65"/>
    <p:sldId id="296" r:id="rId66"/>
    <p:sldId id="297" r:id="rId67"/>
    <p:sldId id="298" r:id="rId68"/>
    <p:sldId id="299" r:id="rId69"/>
    <p:sldId id="300" r:id="rId70"/>
    <p:sldId id="301" r:id="rId71"/>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 Target="slides/slide1.xml"/><Relationship Id="rId27" Type="http://schemas.openxmlformats.org/officeDocument/2006/relationships/slide" Target="slides/slide2.xml"/><Relationship Id="rId28" Type="http://schemas.openxmlformats.org/officeDocument/2006/relationships/slide" Target="slides/slide3.xml"/><Relationship Id="rId29" Type="http://schemas.openxmlformats.org/officeDocument/2006/relationships/slide" Target="slides/slide4.xml"/><Relationship Id="rId30" Type="http://schemas.openxmlformats.org/officeDocument/2006/relationships/slide" Target="slides/slide5.xml"/><Relationship Id="rId31" Type="http://schemas.openxmlformats.org/officeDocument/2006/relationships/slide" Target="slides/slide6.xml"/><Relationship Id="rId32" Type="http://schemas.openxmlformats.org/officeDocument/2006/relationships/slide" Target="slides/slide7.xml"/><Relationship Id="rId33" Type="http://schemas.openxmlformats.org/officeDocument/2006/relationships/slide" Target="slides/slide8.xml"/><Relationship Id="rId34" Type="http://schemas.openxmlformats.org/officeDocument/2006/relationships/slide" Target="slides/slide9.xml"/><Relationship Id="rId35" Type="http://schemas.openxmlformats.org/officeDocument/2006/relationships/slide" Target="slides/slide10.xml"/><Relationship Id="rId36" Type="http://schemas.openxmlformats.org/officeDocument/2006/relationships/slide" Target="slides/slide11.xml"/><Relationship Id="rId37" Type="http://schemas.openxmlformats.org/officeDocument/2006/relationships/slide" Target="slides/slide12.xml"/><Relationship Id="rId38" Type="http://schemas.openxmlformats.org/officeDocument/2006/relationships/slide" Target="slides/slide13.xml"/><Relationship Id="rId39" Type="http://schemas.openxmlformats.org/officeDocument/2006/relationships/slide" Target="slides/slide14.xml"/><Relationship Id="rId40" Type="http://schemas.openxmlformats.org/officeDocument/2006/relationships/slide" Target="slides/slide15.xml"/><Relationship Id="rId41" Type="http://schemas.openxmlformats.org/officeDocument/2006/relationships/slide" Target="slides/slide16.xml"/><Relationship Id="rId42" Type="http://schemas.openxmlformats.org/officeDocument/2006/relationships/slide" Target="slides/slide17.xml"/><Relationship Id="rId43" Type="http://schemas.openxmlformats.org/officeDocument/2006/relationships/slide" Target="slides/slide18.xml"/><Relationship Id="rId44" Type="http://schemas.openxmlformats.org/officeDocument/2006/relationships/slide" Target="slides/slide19.xml"/><Relationship Id="rId45" Type="http://schemas.openxmlformats.org/officeDocument/2006/relationships/slide" Target="slides/slide20.xml"/><Relationship Id="rId46" Type="http://schemas.openxmlformats.org/officeDocument/2006/relationships/slide" Target="slides/slide21.xml"/><Relationship Id="rId47" Type="http://schemas.openxmlformats.org/officeDocument/2006/relationships/slide" Target="slides/slide22.xml"/><Relationship Id="rId48" Type="http://schemas.openxmlformats.org/officeDocument/2006/relationships/slide" Target="slides/slide23.xml"/><Relationship Id="rId49" Type="http://schemas.openxmlformats.org/officeDocument/2006/relationships/slide" Target="slides/slide24.xml"/><Relationship Id="rId50" Type="http://schemas.openxmlformats.org/officeDocument/2006/relationships/slide" Target="slides/slide25.xml"/><Relationship Id="rId51" Type="http://schemas.openxmlformats.org/officeDocument/2006/relationships/slide" Target="slides/slide26.xml"/><Relationship Id="rId52" Type="http://schemas.openxmlformats.org/officeDocument/2006/relationships/slide" Target="slides/slide27.xml"/><Relationship Id="rId53" Type="http://schemas.openxmlformats.org/officeDocument/2006/relationships/slide" Target="slides/slide28.xml"/><Relationship Id="rId54" Type="http://schemas.openxmlformats.org/officeDocument/2006/relationships/slide" Target="slides/slide29.xml"/><Relationship Id="rId55" Type="http://schemas.openxmlformats.org/officeDocument/2006/relationships/slide" Target="slides/slide30.xml"/><Relationship Id="rId56" Type="http://schemas.openxmlformats.org/officeDocument/2006/relationships/slide" Target="slides/slide31.xml"/><Relationship Id="rId57" Type="http://schemas.openxmlformats.org/officeDocument/2006/relationships/slide" Target="slides/slide32.xml"/><Relationship Id="rId58" Type="http://schemas.openxmlformats.org/officeDocument/2006/relationships/slide" Target="slides/slide33.xml"/><Relationship Id="rId59" Type="http://schemas.openxmlformats.org/officeDocument/2006/relationships/slide" Target="slides/slide34.xml"/><Relationship Id="rId60" Type="http://schemas.openxmlformats.org/officeDocument/2006/relationships/slide" Target="slides/slide35.xml"/><Relationship Id="rId61" Type="http://schemas.openxmlformats.org/officeDocument/2006/relationships/slide" Target="slides/slide36.xml"/><Relationship Id="rId62" Type="http://schemas.openxmlformats.org/officeDocument/2006/relationships/slide" Target="slides/slide37.xml"/><Relationship Id="rId63" Type="http://schemas.openxmlformats.org/officeDocument/2006/relationships/slide" Target="slides/slide38.xml"/><Relationship Id="rId64" Type="http://schemas.openxmlformats.org/officeDocument/2006/relationships/slide" Target="slides/slide39.xml"/><Relationship Id="rId65" Type="http://schemas.openxmlformats.org/officeDocument/2006/relationships/slide" Target="slides/slide40.xml"/><Relationship Id="rId66" Type="http://schemas.openxmlformats.org/officeDocument/2006/relationships/slide" Target="slides/slide41.xml"/><Relationship Id="rId67" Type="http://schemas.openxmlformats.org/officeDocument/2006/relationships/slide" Target="slides/slide42.xml"/><Relationship Id="rId68" Type="http://schemas.openxmlformats.org/officeDocument/2006/relationships/slide" Target="slides/slide43.xml"/><Relationship Id="rId69" Type="http://schemas.openxmlformats.org/officeDocument/2006/relationships/slide" Target="slides/slide44.xml"/><Relationship Id="rId70" Type="http://schemas.openxmlformats.org/officeDocument/2006/relationships/slide" Target="slides/slide45.xml"/><Relationship Id="rId71" Type="http://schemas.openxmlformats.org/officeDocument/2006/relationships/slide" Target="slides/slide46.xml"/><Relationship Id="rId7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U" sz="4400" strike="noStrike" u="none">
              <a:solidFill>
                <a:srgbClr val="000000"/>
              </a:solidFill>
              <a:uFillTx/>
              <a:latin typeface="Arial"/>
            </a:endParaRPr>
          </a:p>
        </p:txBody>
      </p:sp>
      <p:sp>
        <p:nvSpPr>
          <p:cNvPr id="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
        <p:nvSpPr>
          <p:cNvPr id="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
        <p:nvSpPr>
          <p:cNvPr id="7"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Centered Text">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U" sz="4400" strike="noStrike" u="none">
              <a:solidFill>
                <a:srgbClr val="000000"/>
              </a:solidFill>
              <a:uFillTx/>
              <a:latin typeface="Arial"/>
            </a:endParaRPr>
          </a:p>
        </p:txBody>
      </p:sp>
      <p:sp>
        <p:nvSpPr>
          <p:cNvPr id="5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
        <p:nvSpPr>
          <p:cNvPr id="5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
        <p:nvSpPr>
          <p:cNvPr id="5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U" sz="4400" strike="noStrike" u="none">
              <a:solidFill>
                <a:srgbClr val="000000"/>
              </a:solidFill>
              <a:uFillTx/>
              <a:latin typeface="Arial"/>
            </a:endParaRPr>
          </a:p>
        </p:txBody>
      </p:sp>
      <p:sp>
        <p:nvSpPr>
          <p:cNvPr id="5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
        <p:nvSpPr>
          <p:cNvPr id="6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
        <p:nvSpPr>
          <p:cNvPr id="61"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Defaul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U" sz="4400" strike="noStrike" u="none">
              <a:solidFill>
                <a:srgbClr val="000000"/>
              </a:solidFill>
              <a:uFillTx/>
              <a:latin typeface="Arial"/>
            </a:endParaRPr>
          </a:p>
        </p:txBody>
      </p:sp>
      <p:sp>
        <p:nvSpPr>
          <p:cNvPr id="6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
        <p:nvSpPr>
          <p:cNvPr id="6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
        <p:nvSpPr>
          <p:cNvPr id="69"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1">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U" sz="4400" strike="noStrike" u="none">
              <a:solidFill>
                <a:srgbClr val="000000"/>
              </a:solidFill>
              <a:uFillTx/>
              <a:latin typeface="Arial"/>
            </a:endParaRPr>
          </a:p>
        </p:txBody>
      </p:sp>
      <p:sp>
        <p:nvSpPr>
          <p:cNvPr id="74"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
        <p:nvSpPr>
          <p:cNvPr id="75"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Default 2">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U" sz="4400" strike="noStrike" u="none">
              <a:solidFill>
                <a:srgbClr val="000000"/>
              </a:solidFill>
              <a:uFillTx/>
              <a:latin typeface="Arial"/>
            </a:endParaRPr>
          </a:p>
        </p:txBody>
      </p:sp>
      <p:sp>
        <p:nvSpPr>
          <p:cNvPr id="8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
        <p:nvSpPr>
          <p:cNvPr id="8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
        <p:nvSpPr>
          <p:cNvPr id="8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
        <p:nvSpPr>
          <p:cNvPr id="85"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3">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4">
    <p:spTree>
      <p:nvGrpSpPr>
        <p:cNvPr id="1" name=""/>
        <p:cNvGrpSpPr/>
        <p:nvPr/>
      </p:nvGrpSpPr>
      <p:grpSpPr>
        <a:xfrm>
          <a:off x="0" y="0"/>
          <a:ext cx="0" cy="0"/>
          <a:chOff x="0" y="0"/>
          <a:chExt cx="0" cy="0"/>
        </a:xfrm>
      </p:grpSpPr>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5">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U" sz="4400" strike="noStrike" u="none">
              <a:solidFill>
                <a:srgbClr val="000000"/>
              </a:solidFill>
              <a:uFillTx/>
              <a:latin typeface="Arial"/>
            </a:endParaRPr>
          </a:p>
        </p:txBody>
      </p:sp>
      <p:sp>
        <p:nvSpPr>
          <p:cNvPr id="97"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6">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U" sz="4400" strike="noStrike" u="none">
              <a:solidFill>
                <a:srgbClr val="000000"/>
              </a:solidFill>
              <a:uFillTx/>
              <a:latin typeface="Arial"/>
            </a:endParaRPr>
          </a:p>
        </p:txBody>
      </p:sp>
      <p:sp>
        <p:nvSpPr>
          <p:cNvPr id="101"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U" sz="4400" strike="noStrike" u="none">
              <a:solidFill>
                <a:srgbClr val="000000"/>
              </a:solidFill>
              <a:uFillTx/>
              <a:latin typeface="Arial"/>
            </a:endParaRPr>
          </a:p>
        </p:txBody>
      </p:sp>
      <p:sp>
        <p:nvSpPr>
          <p:cNvPr id="12"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
        <p:nvSpPr>
          <p:cNvPr id="13"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7">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U" sz="4400" strike="noStrike" u="none">
              <a:solidFill>
                <a:srgbClr val="000000"/>
              </a:solidFill>
              <a:uFillTx/>
              <a:latin typeface="Arial"/>
            </a:endParaRPr>
          </a:p>
        </p:txBody>
      </p:sp>
      <p:sp>
        <p:nvSpPr>
          <p:cNvPr id="10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
        <p:nvSpPr>
          <p:cNvPr id="107"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8">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U" sz="4400" strike="noStrike" u="none">
              <a:solidFill>
                <a:srgbClr val="000000"/>
              </a:solidFill>
              <a:uFillTx/>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Default 9">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Default 10">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U" sz="4400" strike="noStrike" u="none">
              <a:solidFill>
                <a:srgbClr val="000000"/>
              </a:solidFill>
              <a:uFillTx/>
              <a:latin typeface="Arial"/>
            </a:endParaRPr>
          </a:p>
        </p:txBody>
      </p:sp>
      <p:sp>
        <p:nvSpPr>
          <p:cNvPr id="11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
        <p:nvSpPr>
          <p:cNvPr id="11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
        <p:nvSpPr>
          <p:cNvPr id="11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Default 11">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U" sz="4400" strike="noStrike" u="none">
              <a:solidFill>
                <a:srgbClr val="000000"/>
              </a:solidFill>
              <a:uFillTx/>
              <a:latin typeface="Arial"/>
            </a:endParaRPr>
          </a:p>
        </p:txBody>
      </p:sp>
      <p:sp>
        <p:nvSpPr>
          <p:cNvPr id="123"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
        <p:nvSpPr>
          <p:cNvPr id="12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
        <p:nvSpPr>
          <p:cNvPr id="125"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U" sz="4400" strike="noStrike" u="none">
              <a:solidFill>
                <a:srgbClr val="000000"/>
              </a:solidFill>
              <a:uFillTx/>
              <a:latin typeface="Arial"/>
            </a:endParaRPr>
          </a:p>
        </p:txBody>
      </p:sp>
      <p:sp>
        <p:nvSpPr>
          <p:cNvPr id="2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
        <p:nvSpPr>
          <p:cNvPr id="2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
        <p:nvSpPr>
          <p:cNvPr id="2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
        <p:nvSpPr>
          <p:cNvPr id="2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U" sz="4400" strike="noStrike" u="none">
              <a:solidFill>
                <a:srgbClr val="000000"/>
              </a:solidFill>
              <a:uFillTx/>
              <a:latin typeface="Arial"/>
            </a:endParaRPr>
          </a:p>
        </p:txBody>
      </p:sp>
      <p:sp>
        <p:nvSpPr>
          <p:cNvPr id="33"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U" sz="4400" strike="noStrike" u="none">
              <a:solidFill>
                <a:srgbClr val="000000"/>
              </a:solidFill>
              <a:uFillTx/>
              <a:latin typeface="Arial"/>
            </a:endParaRPr>
          </a:p>
        </p:txBody>
      </p:sp>
      <p:sp>
        <p:nvSpPr>
          <p:cNvPr id="37"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U" sz="4400" strike="noStrike" u="none">
              <a:solidFill>
                <a:srgbClr val="000000"/>
              </a:solidFill>
              <a:uFillTx/>
              <a:latin typeface="Arial"/>
            </a:endParaRPr>
          </a:p>
        </p:txBody>
      </p:sp>
      <p:sp>
        <p:nvSpPr>
          <p:cNvPr id="4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
        <p:nvSpPr>
          <p:cNvPr id="4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AU" sz="3200" strike="noStrike" u="none">
              <a:solidFill>
                <a:srgbClr val="000000"/>
              </a:solidFill>
              <a:uFillTx/>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AU" sz="4400" strike="noStrike" u="none">
              <a:solidFill>
                <a:srgbClr val="000000"/>
              </a:solidFill>
              <a:uFillTx/>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8880" cy="1144440"/>
          </a:xfrm>
          <a:prstGeom prst="rect">
            <a:avLst/>
          </a:prstGeom>
          <a:noFill/>
          <a:ln w="0">
            <a:noFill/>
          </a:ln>
        </p:spPr>
        <p:txBody>
          <a:bodyPr numCol="1" spcCol="0" lIns="0" rIns="0" tIns="0" bIns="0" anchor="ctr">
            <a:noAutofit/>
          </a:bodyPr>
          <a:p>
            <a:pPr indent="0">
              <a:buNone/>
            </a:pPr>
            <a:r>
              <a:rPr b="0" lang="en-AU" sz="1800" strike="noStrike" u="none">
                <a:solidFill>
                  <a:srgbClr val="000000"/>
                </a:solidFill>
                <a:uFillTx/>
                <a:latin typeface="Arial"/>
              </a:rPr>
              <a:t>Click to edit the title text format</a:t>
            </a:r>
            <a:endParaRPr b="0" lang="en-AU" sz="1800" strike="noStrike" u="none">
              <a:solidFill>
                <a:srgbClr val="000000"/>
              </a:solidFill>
              <a:uFillTx/>
              <a:latin typeface="Arial"/>
            </a:endParaRPr>
          </a:p>
        </p:txBody>
      </p:sp>
      <p:sp>
        <p:nvSpPr>
          <p:cNvPr id="1"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2"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3" name="PlaceHolder 4"/>
          <p:cNvSpPr>
            <a:spLocks noGrp="1"/>
          </p:cNvSpPr>
          <p:nvPr>
            <p:ph type="body"/>
          </p:nvPr>
        </p:nvSpPr>
        <p:spPr>
          <a:xfrm>
            <a:off x="457200" y="3682080"/>
            <a:ext cx="8228880" cy="189648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8880" cy="1144440"/>
          </a:xfrm>
          <a:prstGeom prst="rect">
            <a:avLst/>
          </a:prstGeom>
          <a:noFill/>
          <a:ln w="0">
            <a:noFill/>
          </a:ln>
        </p:spPr>
        <p:txBody>
          <a:bodyPr numCol="1" spcCol="0" lIns="0" rIns="0" tIns="0" bIns="0" anchor="ctr">
            <a:noAutofit/>
          </a:bodyPr>
          <a:p>
            <a:pPr indent="0">
              <a:buNone/>
            </a:pPr>
            <a:r>
              <a:rPr b="0" lang="en-AU" sz="1800" strike="noStrike" u="none">
                <a:solidFill>
                  <a:srgbClr val="000000"/>
                </a:solidFill>
                <a:uFillTx/>
                <a:latin typeface="Arial"/>
              </a:rPr>
              <a:t>Click to edit the title text format</a:t>
            </a:r>
            <a:endParaRPr b="0" lang="en-AU" sz="1800" strike="noStrike" u="none">
              <a:solidFill>
                <a:srgbClr val="000000"/>
              </a:solidFill>
              <a:uFillTx/>
              <a:latin typeface="Arial"/>
            </a:endParaRPr>
          </a:p>
        </p:txBody>
      </p:sp>
      <p:sp>
        <p:nvSpPr>
          <p:cNvPr id="47"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48"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49"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8880" cy="1144440"/>
          </a:xfrm>
          <a:prstGeom prst="rect">
            <a:avLst/>
          </a:prstGeom>
          <a:noFill/>
          <a:ln w="0">
            <a:noFill/>
          </a:ln>
        </p:spPr>
        <p:txBody>
          <a:bodyPr numCol="1" spcCol="0" lIns="0" rIns="0" tIns="0" bIns="0" anchor="ctr">
            <a:noAutofit/>
          </a:bodyPr>
          <a:p>
            <a:pPr indent="0">
              <a:buNone/>
            </a:pPr>
            <a:r>
              <a:rPr b="0" lang="en-AU" sz="1800" strike="noStrike" u="none">
                <a:solidFill>
                  <a:srgbClr val="000000"/>
                </a:solidFill>
                <a:uFillTx/>
                <a:latin typeface="Arial"/>
              </a:rPr>
              <a:t>Click to edit the title text format</a:t>
            </a:r>
            <a:endParaRPr b="0" lang="en-AU" sz="1800" strike="noStrike" u="none">
              <a:solidFill>
                <a:srgbClr val="000000"/>
              </a:solidFill>
              <a:uFillTx/>
              <a:latin typeface="Arial"/>
            </a:endParaRPr>
          </a:p>
        </p:txBody>
      </p:sp>
      <p:sp>
        <p:nvSpPr>
          <p:cNvPr id="55"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56"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57" name="PlaceHolder 4"/>
          <p:cNvSpPr>
            <a:spLocks noGrp="1"/>
          </p:cNvSpPr>
          <p:nvPr>
            <p:ph type="body"/>
          </p:nvPr>
        </p:nvSpPr>
        <p:spPr>
          <a:xfrm>
            <a:off x="467424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AU" sz="1800" strike="noStrike" u="none">
                <a:solidFill>
                  <a:srgbClr val="000000"/>
                </a:solidFill>
                <a:uFillTx/>
                <a:latin typeface="Arial"/>
              </a:rPr>
              <a:t>Click to edit the title text format</a:t>
            </a:r>
            <a:endParaRPr b="0" lang="en-AU" sz="1800" strike="noStrike" u="none">
              <a:solidFill>
                <a:srgbClr val="000000"/>
              </a:solidFill>
              <a:uFillTx/>
              <a:latin typeface="Arial"/>
            </a:endParaRPr>
          </a:p>
        </p:txBody>
      </p:sp>
      <p:sp>
        <p:nvSpPr>
          <p:cNvPr id="63"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64"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65" name="PlaceHolder 4"/>
          <p:cNvSpPr>
            <a:spLocks noGrp="1"/>
          </p:cNvSpPr>
          <p:nvPr>
            <p:ph type="body"/>
          </p:nvPr>
        </p:nvSpPr>
        <p:spPr>
          <a:xfrm>
            <a:off x="457200" y="3682080"/>
            <a:ext cx="8228880" cy="189648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AU" sz="1800" strike="noStrike" u="none">
                <a:solidFill>
                  <a:srgbClr val="000000"/>
                </a:solidFill>
                <a:uFillTx/>
                <a:latin typeface="Arial"/>
              </a:rPr>
              <a:t>Click to edit the title text format</a:t>
            </a:r>
            <a:endParaRPr b="0" lang="en-AU" sz="1800" strike="noStrike" u="none">
              <a:solidFill>
                <a:srgbClr val="000000"/>
              </a:solidFill>
              <a:uFillTx/>
              <a:latin typeface="Arial"/>
            </a:endParaRPr>
          </a:p>
        </p:txBody>
      </p:sp>
      <p:sp>
        <p:nvSpPr>
          <p:cNvPr id="71" name="PlaceHolder 2"/>
          <p:cNvSpPr>
            <a:spLocks noGrp="1"/>
          </p:cNvSpPr>
          <p:nvPr>
            <p:ph type="body"/>
          </p:nvPr>
        </p:nvSpPr>
        <p:spPr>
          <a:xfrm>
            <a:off x="457200" y="1604520"/>
            <a:ext cx="8228880" cy="189648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72" name="PlaceHolder 3"/>
          <p:cNvSpPr>
            <a:spLocks noGrp="1"/>
          </p:cNvSpPr>
          <p:nvPr>
            <p:ph type="body"/>
          </p:nvPr>
        </p:nvSpPr>
        <p:spPr>
          <a:xfrm>
            <a:off x="457200" y="3682080"/>
            <a:ext cx="8228880" cy="189648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AU" sz="1800" strike="noStrike" u="none">
                <a:solidFill>
                  <a:srgbClr val="000000"/>
                </a:solidFill>
                <a:uFillTx/>
                <a:latin typeface="Arial"/>
              </a:rPr>
              <a:t>Click to edit the title text format</a:t>
            </a:r>
            <a:endParaRPr b="0" lang="en-AU" sz="1800" strike="noStrike" u="none">
              <a:solidFill>
                <a:srgbClr val="000000"/>
              </a:solidFill>
              <a:uFillTx/>
              <a:latin typeface="Arial"/>
            </a:endParaRPr>
          </a:p>
        </p:txBody>
      </p:sp>
      <p:sp>
        <p:nvSpPr>
          <p:cNvPr id="77"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78"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79"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80" name="PlaceHolder 5"/>
          <p:cNvSpPr>
            <a:spLocks noGrp="1"/>
          </p:cNvSpPr>
          <p:nvPr>
            <p:ph type="body"/>
          </p:nvPr>
        </p:nvSpPr>
        <p:spPr>
          <a:xfrm>
            <a:off x="467424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AU" sz="1800" strike="noStrike" u="none">
                <a:solidFill>
                  <a:srgbClr val="000000"/>
                </a:solidFill>
                <a:uFillTx/>
                <a:latin typeface="Arial"/>
              </a:rPr>
              <a:t>Click to edit the title text format</a:t>
            </a:r>
            <a:endParaRPr b="0" lang="en-AU" sz="1800" strike="noStrike" u="none">
              <a:solidFill>
                <a:srgbClr val="000000"/>
              </a:solidFill>
              <a:uFillTx/>
              <a:latin typeface="Arial"/>
            </a:endParaRPr>
          </a:p>
        </p:txBody>
      </p:sp>
      <p:sp>
        <p:nvSpPr>
          <p:cNvPr id="87" name="PlaceHolder 2"/>
          <p:cNvSpPr>
            <a:spLocks noGrp="1"/>
          </p:cNvSpPr>
          <p:nvPr>
            <p:ph type="body"/>
          </p:nvPr>
        </p:nvSpPr>
        <p:spPr>
          <a:xfrm>
            <a:off x="457200" y="1604520"/>
            <a:ext cx="2649240" cy="189648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88" name="PlaceHolder 3"/>
          <p:cNvSpPr>
            <a:spLocks noGrp="1"/>
          </p:cNvSpPr>
          <p:nvPr>
            <p:ph type="body"/>
          </p:nvPr>
        </p:nvSpPr>
        <p:spPr>
          <a:xfrm>
            <a:off x="3239640" y="1604520"/>
            <a:ext cx="2649240" cy="189648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89" name="PlaceHolder 4"/>
          <p:cNvSpPr>
            <a:spLocks noGrp="1"/>
          </p:cNvSpPr>
          <p:nvPr>
            <p:ph type="body"/>
          </p:nvPr>
        </p:nvSpPr>
        <p:spPr>
          <a:xfrm>
            <a:off x="6022080" y="1604520"/>
            <a:ext cx="2649240" cy="189648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90" name="PlaceHolder 5"/>
          <p:cNvSpPr>
            <a:spLocks noGrp="1"/>
          </p:cNvSpPr>
          <p:nvPr>
            <p:ph type="body"/>
          </p:nvPr>
        </p:nvSpPr>
        <p:spPr>
          <a:xfrm>
            <a:off x="457200" y="3682080"/>
            <a:ext cx="2649240" cy="189648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91" name="PlaceHolder 6"/>
          <p:cNvSpPr>
            <a:spLocks noGrp="1"/>
          </p:cNvSpPr>
          <p:nvPr>
            <p:ph type="body"/>
          </p:nvPr>
        </p:nvSpPr>
        <p:spPr>
          <a:xfrm>
            <a:off x="3239640" y="3682080"/>
            <a:ext cx="2649240" cy="189648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92" name="PlaceHolder 7"/>
          <p:cNvSpPr>
            <a:spLocks noGrp="1"/>
          </p:cNvSpPr>
          <p:nvPr>
            <p:ph type="body"/>
          </p:nvPr>
        </p:nvSpPr>
        <p:spPr>
          <a:xfrm>
            <a:off x="6022080" y="3682080"/>
            <a:ext cx="2649240" cy="189648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AU" sz="4400" strike="noStrike" u="none">
                <a:solidFill>
                  <a:srgbClr val="000000"/>
                </a:solidFill>
                <a:uFillTx/>
                <a:latin typeface="Arial"/>
              </a:rPr>
              <a:t>Click to edit the title text format</a:t>
            </a:r>
            <a:endParaRPr b="0" lang="en-AU" sz="4400" strike="noStrike" u="none">
              <a:solidFill>
                <a:srgbClr val="000000"/>
              </a:solidFill>
              <a:uFillTx/>
              <a:latin typeface="Arial"/>
            </a:endParaRPr>
          </a:p>
        </p:txBody>
      </p:sp>
      <p:sp>
        <p:nvSpPr>
          <p:cNvPr id="94"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3200" strike="noStrike" u="none">
                <a:solidFill>
                  <a:srgbClr val="000000"/>
                </a:solidFill>
                <a:uFillTx/>
                <a:latin typeface="Arial"/>
              </a:rPr>
              <a:t>Click to edit the outline text format</a:t>
            </a:r>
            <a:endParaRPr b="0" lang="en-AU"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2800" strike="noStrike" u="none">
                <a:solidFill>
                  <a:srgbClr val="000000"/>
                </a:solidFill>
                <a:uFillTx/>
                <a:latin typeface="Arial"/>
              </a:rPr>
              <a:t>Second Outline Level</a:t>
            </a:r>
            <a:endParaRPr b="0" lang="en-AU"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2400" strike="noStrike" u="none">
                <a:solidFill>
                  <a:srgbClr val="000000"/>
                </a:solidFill>
                <a:uFillTx/>
                <a:latin typeface="Arial"/>
              </a:rPr>
              <a:t>Third Outline Level</a:t>
            </a:r>
            <a:endParaRPr b="0" lang="en-AU"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2000" strike="noStrike" u="none">
                <a:solidFill>
                  <a:srgbClr val="000000"/>
                </a:solidFill>
                <a:uFillTx/>
                <a:latin typeface="Arial"/>
              </a:rPr>
              <a:t>Fourth Outline Level</a:t>
            </a:r>
            <a:endParaRPr b="0" lang="en-AU"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2000" strike="noStrike" u="none">
                <a:solidFill>
                  <a:srgbClr val="000000"/>
                </a:solidFill>
                <a:uFillTx/>
                <a:latin typeface="Arial"/>
              </a:rPr>
              <a:t>Fifth Outline Level</a:t>
            </a:r>
            <a:endParaRPr b="0" lang="en-AU"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2000" strike="noStrike" u="none">
                <a:solidFill>
                  <a:srgbClr val="000000"/>
                </a:solidFill>
                <a:uFillTx/>
                <a:latin typeface="Arial"/>
              </a:rPr>
              <a:t>Sixth Outline Level</a:t>
            </a:r>
            <a:endParaRPr b="0" lang="en-AU"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2000" strike="noStrike" u="none">
                <a:solidFill>
                  <a:srgbClr val="000000"/>
                </a:solidFill>
                <a:uFillTx/>
                <a:latin typeface="Arial"/>
              </a:rPr>
              <a:t>Seventh Outline Level</a:t>
            </a:r>
            <a:endParaRPr b="0" lang="en-AU"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AU" sz="1800" strike="noStrike" u="none">
                <a:solidFill>
                  <a:srgbClr val="000000"/>
                </a:solidFill>
                <a:uFillTx/>
                <a:latin typeface="Arial"/>
              </a:rPr>
              <a:t>Click to edit the title text format</a:t>
            </a:r>
            <a:endParaRPr b="0" lang="en-AU"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AU" sz="1800" strike="noStrike" u="none">
                <a:solidFill>
                  <a:srgbClr val="000000"/>
                </a:solidFill>
                <a:uFillTx/>
                <a:latin typeface="Arial"/>
              </a:rPr>
              <a:t>Click to edit the title text format</a:t>
            </a:r>
            <a:endParaRPr b="0" lang="en-AU" sz="1800" strike="noStrike" u="none">
              <a:solidFill>
                <a:srgbClr val="000000"/>
              </a:solidFill>
              <a:uFillTx/>
              <a:latin typeface="Arial"/>
            </a:endParaRPr>
          </a:p>
        </p:txBody>
      </p:sp>
      <p:sp>
        <p:nvSpPr>
          <p:cNvPr id="99"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8880" cy="1144440"/>
          </a:xfrm>
          <a:prstGeom prst="rect">
            <a:avLst/>
          </a:prstGeom>
          <a:noFill/>
          <a:ln w="0">
            <a:noFill/>
          </a:ln>
        </p:spPr>
        <p:txBody>
          <a:bodyPr numCol="1" spcCol="0" lIns="0" rIns="0" tIns="0" bIns="0" anchor="ctr">
            <a:noAutofit/>
          </a:bodyPr>
          <a:p>
            <a:pPr indent="0">
              <a:buNone/>
            </a:pPr>
            <a:r>
              <a:rPr b="0" lang="en-AU" sz="1800" strike="noStrike" u="none">
                <a:solidFill>
                  <a:srgbClr val="000000"/>
                </a:solidFill>
                <a:uFillTx/>
                <a:latin typeface="Arial"/>
              </a:rPr>
              <a:t>Click to edit the title text format</a:t>
            </a:r>
            <a:endParaRPr b="0" lang="en-AU" sz="1800" strike="noStrike" u="none">
              <a:solidFill>
                <a:srgbClr val="000000"/>
              </a:solidFill>
              <a:uFillTx/>
              <a:latin typeface="Arial"/>
            </a:endParaRPr>
          </a:p>
        </p:txBody>
      </p:sp>
      <p:sp>
        <p:nvSpPr>
          <p:cNvPr id="9" name="PlaceHolder 2"/>
          <p:cNvSpPr>
            <a:spLocks noGrp="1"/>
          </p:cNvSpPr>
          <p:nvPr>
            <p:ph type="body"/>
          </p:nvPr>
        </p:nvSpPr>
        <p:spPr>
          <a:xfrm>
            <a:off x="457200" y="1604520"/>
            <a:ext cx="8228880" cy="189648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10" name="PlaceHolder 3"/>
          <p:cNvSpPr>
            <a:spLocks noGrp="1"/>
          </p:cNvSpPr>
          <p:nvPr>
            <p:ph type="body"/>
          </p:nvPr>
        </p:nvSpPr>
        <p:spPr>
          <a:xfrm>
            <a:off x="457200" y="3682080"/>
            <a:ext cx="8228880" cy="1896480"/>
          </a:xfrm>
          <a:prstGeom prst="rect">
            <a:avLst/>
          </a:prstGeom>
          <a:noFill/>
          <a:ln w="0">
            <a:noFill/>
          </a:ln>
        </p:spPr>
        <p:txBody>
          <a:bodyPr lIns="0" rIns="0" tIns="0" bIns="0" anchor="t">
            <a:normAutofit fontScale="925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AU" sz="1800" strike="noStrike" u="none">
                <a:solidFill>
                  <a:srgbClr val="000000"/>
                </a:solidFill>
                <a:uFillTx/>
                <a:latin typeface="Arial"/>
              </a:rPr>
              <a:t>Click to edit the title text format</a:t>
            </a:r>
            <a:endParaRPr b="0" lang="en-AU" sz="1800" strike="noStrike" u="none">
              <a:solidFill>
                <a:srgbClr val="000000"/>
              </a:solidFill>
              <a:uFillTx/>
              <a:latin typeface="Arial"/>
            </a:endParaRPr>
          </a:p>
        </p:txBody>
      </p:sp>
      <p:sp>
        <p:nvSpPr>
          <p:cNvPr id="103"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104"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AU" sz="1800" strike="noStrike" u="none">
                <a:solidFill>
                  <a:srgbClr val="000000"/>
                </a:solidFill>
                <a:uFillTx/>
                <a:latin typeface="Arial"/>
              </a:rPr>
              <a:t>Click to edit the title text format</a:t>
            </a:r>
            <a:endParaRPr b="0" lang="en-AU"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AU" sz="1800" strike="noStrike" u="none">
                <a:solidFill>
                  <a:srgbClr val="000000"/>
                </a:solidFill>
                <a:uFillTx/>
                <a:latin typeface="Arial"/>
              </a:rPr>
              <a:t>Click to edit the title text format</a:t>
            </a:r>
            <a:endParaRPr b="0" lang="en-AU" sz="1800" strike="noStrike" u="none">
              <a:solidFill>
                <a:srgbClr val="000000"/>
              </a:solidFill>
              <a:uFillTx/>
              <a:latin typeface="Arial"/>
            </a:endParaRPr>
          </a:p>
        </p:txBody>
      </p:sp>
      <p:sp>
        <p:nvSpPr>
          <p:cNvPr id="111"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112"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113"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AU" sz="1800" strike="noStrike" u="none">
                <a:solidFill>
                  <a:srgbClr val="000000"/>
                </a:solidFill>
                <a:uFillTx/>
                <a:latin typeface="Arial"/>
              </a:rPr>
              <a:t>Click to edit the title text format</a:t>
            </a:r>
            <a:endParaRPr b="0" lang="en-AU" sz="1800" strike="noStrike" u="none">
              <a:solidFill>
                <a:srgbClr val="000000"/>
              </a:solidFill>
              <a:uFillTx/>
              <a:latin typeface="Arial"/>
            </a:endParaRPr>
          </a:p>
        </p:txBody>
      </p:sp>
      <p:sp>
        <p:nvSpPr>
          <p:cNvPr id="119"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120"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121" name="PlaceHolder 4"/>
          <p:cNvSpPr>
            <a:spLocks noGrp="1"/>
          </p:cNvSpPr>
          <p:nvPr>
            <p:ph type="body"/>
          </p:nvPr>
        </p:nvSpPr>
        <p:spPr>
          <a:xfrm>
            <a:off x="467424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95"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8880" cy="1144440"/>
          </a:xfrm>
          <a:prstGeom prst="rect">
            <a:avLst/>
          </a:prstGeom>
          <a:noFill/>
          <a:ln w="0">
            <a:noFill/>
          </a:ln>
        </p:spPr>
        <p:txBody>
          <a:bodyPr numCol="1" spcCol="0" lIns="0" rIns="0" tIns="0" bIns="0" anchor="ctr">
            <a:noAutofit/>
          </a:bodyPr>
          <a:p>
            <a:pPr indent="0">
              <a:buNone/>
            </a:pPr>
            <a:r>
              <a:rPr b="0" lang="en-AU" sz="1800" strike="noStrike" u="none">
                <a:solidFill>
                  <a:srgbClr val="000000"/>
                </a:solidFill>
                <a:uFillTx/>
                <a:latin typeface="Arial"/>
              </a:rPr>
              <a:t>Click to edit the title text format</a:t>
            </a:r>
            <a:endParaRPr b="0" lang="en-AU" sz="1800" strike="noStrike" u="none">
              <a:solidFill>
                <a:srgbClr val="000000"/>
              </a:solidFill>
              <a:uFillTx/>
              <a:latin typeface="Arial"/>
            </a:endParaRPr>
          </a:p>
        </p:txBody>
      </p:sp>
      <p:sp>
        <p:nvSpPr>
          <p:cNvPr id="15"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16"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17"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18" name="PlaceHolder 5"/>
          <p:cNvSpPr>
            <a:spLocks noGrp="1"/>
          </p:cNvSpPr>
          <p:nvPr>
            <p:ph type="body"/>
          </p:nvPr>
        </p:nvSpPr>
        <p:spPr>
          <a:xfrm>
            <a:off x="4674240" y="3682080"/>
            <a:ext cx="4015440" cy="1896480"/>
          </a:xfrm>
          <a:prstGeom prst="rect">
            <a:avLst/>
          </a:prstGeom>
          <a:noFill/>
          <a:ln w="0">
            <a:noFill/>
          </a:ln>
        </p:spPr>
        <p:txBody>
          <a:bodyPr lIns="0" rIns="0" tIns="0" bIns="0" anchor="t">
            <a:normAutofit fontScale="70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8880" cy="1144440"/>
          </a:xfrm>
          <a:prstGeom prst="rect">
            <a:avLst/>
          </a:prstGeom>
          <a:noFill/>
          <a:ln w="0">
            <a:noFill/>
          </a:ln>
        </p:spPr>
        <p:txBody>
          <a:bodyPr numCol="1" spcCol="0" lIns="0" rIns="0" tIns="0" bIns="0" anchor="ctr">
            <a:noAutofit/>
          </a:bodyPr>
          <a:p>
            <a:pPr indent="0">
              <a:buNone/>
            </a:pPr>
            <a:r>
              <a:rPr b="0" lang="en-AU" sz="1800" strike="noStrike" u="none">
                <a:solidFill>
                  <a:srgbClr val="000000"/>
                </a:solidFill>
                <a:uFillTx/>
                <a:latin typeface="Arial"/>
              </a:rPr>
              <a:t>Click to edit the title text format</a:t>
            </a:r>
            <a:endParaRPr b="0" lang="en-AU" sz="1800" strike="noStrike" u="none">
              <a:solidFill>
                <a:srgbClr val="000000"/>
              </a:solidFill>
              <a:uFillTx/>
              <a:latin typeface="Arial"/>
            </a:endParaRPr>
          </a:p>
        </p:txBody>
      </p:sp>
      <p:sp>
        <p:nvSpPr>
          <p:cNvPr id="25" name="PlaceHolder 2"/>
          <p:cNvSpPr>
            <a:spLocks noGrp="1"/>
          </p:cNvSpPr>
          <p:nvPr>
            <p:ph type="body"/>
          </p:nvPr>
        </p:nvSpPr>
        <p:spPr>
          <a:xfrm>
            <a:off x="457200" y="1604520"/>
            <a:ext cx="2649240" cy="189648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26" name="PlaceHolder 3"/>
          <p:cNvSpPr>
            <a:spLocks noGrp="1"/>
          </p:cNvSpPr>
          <p:nvPr>
            <p:ph type="body"/>
          </p:nvPr>
        </p:nvSpPr>
        <p:spPr>
          <a:xfrm>
            <a:off x="3239640" y="1604520"/>
            <a:ext cx="2649240" cy="189648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27" name="PlaceHolder 4"/>
          <p:cNvSpPr>
            <a:spLocks noGrp="1"/>
          </p:cNvSpPr>
          <p:nvPr>
            <p:ph type="body"/>
          </p:nvPr>
        </p:nvSpPr>
        <p:spPr>
          <a:xfrm>
            <a:off x="6022080" y="1604520"/>
            <a:ext cx="2649240" cy="189648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28" name="PlaceHolder 5"/>
          <p:cNvSpPr>
            <a:spLocks noGrp="1"/>
          </p:cNvSpPr>
          <p:nvPr>
            <p:ph type="body"/>
          </p:nvPr>
        </p:nvSpPr>
        <p:spPr>
          <a:xfrm>
            <a:off x="457200" y="3682080"/>
            <a:ext cx="2649240" cy="189648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29" name="PlaceHolder 6"/>
          <p:cNvSpPr>
            <a:spLocks noGrp="1"/>
          </p:cNvSpPr>
          <p:nvPr>
            <p:ph type="body"/>
          </p:nvPr>
        </p:nvSpPr>
        <p:spPr>
          <a:xfrm>
            <a:off x="3239640" y="3682080"/>
            <a:ext cx="2649240" cy="189648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30" name="PlaceHolder 7"/>
          <p:cNvSpPr>
            <a:spLocks noGrp="1"/>
          </p:cNvSpPr>
          <p:nvPr>
            <p:ph type="body"/>
          </p:nvPr>
        </p:nvSpPr>
        <p:spPr>
          <a:xfrm>
            <a:off x="6022080" y="3682080"/>
            <a:ext cx="2649240" cy="1896480"/>
          </a:xfrm>
          <a:prstGeom prst="rect">
            <a:avLst/>
          </a:prstGeom>
          <a:noFill/>
          <a:ln w="0">
            <a:noFill/>
          </a:ln>
        </p:spPr>
        <p:txBody>
          <a:bodyPr lIns="0" rIns="0" tIns="0" bIns="0" anchor="t">
            <a:normAutofit fontScale="25000" lnSpcReduction="19999"/>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8880" cy="1144440"/>
          </a:xfrm>
          <a:prstGeom prst="rect">
            <a:avLst/>
          </a:prstGeom>
          <a:noFill/>
          <a:ln w="0">
            <a:noFill/>
          </a:ln>
        </p:spPr>
        <p:txBody>
          <a:bodyPr numCol="1" spcCol="0" lIns="0" rIns="0" tIns="0" bIns="0" anchor="ctr">
            <a:noAutofit/>
          </a:bodyPr>
          <a:p>
            <a:pPr indent="0">
              <a:buNone/>
            </a:pPr>
            <a:r>
              <a:rPr b="0" lang="en-AU" sz="1800" strike="noStrike" u="none">
                <a:solidFill>
                  <a:srgbClr val="000000"/>
                </a:solidFill>
                <a:uFillTx/>
                <a:latin typeface="Arial"/>
              </a:rPr>
              <a:t>Click to edit the title text format</a:t>
            </a:r>
            <a:endParaRPr b="0" lang="en-AU"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8880" cy="1144440"/>
          </a:xfrm>
          <a:prstGeom prst="rect">
            <a:avLst/>
          </a:prstGeom>
          <a:noFill/>
          <a:ln w="0">
            <a:noFill/>
          </a:ln>
        </p:spPr>
        <p:txBody>
          <a:bodyPr numCol="1" spcCol="0" lIns="0" rIns="0" tIns="0" bIns="0" anchor="ctr">
            <a:noAutofit/>
          </a:bodyPr>
          <a:p>
            <a:pPr indent="0">
              <a:buNone/>
            </a:pPr>
            <a:r>
              <a:rPr b="0" lang="en-AU" sz="1800" strike="noStrike" u="none">
                <a:solidFill>
                  <a:srgbClr val="000000"/>
                </a:solidFill>
                <a:uFillTx/>
                <a:latin typeface="Arial"/>
              </a:rPr>
              <a:t>Click to edit the title text format</a:t>
            </a:r>
            <a:endParaRPr b="0" lang="en-AU" sz="1800" strike="noStrike" u="none">
              <a:solidFill>
                <a:srgbClr val="000000"/>
              </a:solidFill>
              <a:uFillTx/>
              <a:latin typeface="Arial"/>
            </a:endParaRPr>
          </a:p>
        </p:txBody>
      </p:sp>
      <p:sp>
        <p:nvSpPr>
          <p:cNvPr id="35"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8880" cy="1144440"/>
          </a:xfrm>
          <a:prstGeom prst="rect">
            <a:avLst/>
          </a:prstGeom>
          <a:noFill/>
          <a:ln w="0">
            <a:noFill/>
          </a:ln>
        </p:spPr>
        <p:txBody>
          <a:bodyPr numCol="1" spcCol="0" lIns="0" rIns="0" tIns="0" bIns="0" anchor="ctr">
            <a:noAutofit/>
          </a:bodyPr>
          <a:p>
            <a:pPr indent="0">
              <a:buNone/>
            </a:pPr>
            <a:r>
              <a:rPr b="0" lang="en-AU" sz="1800" strike="noStrike" u="none">
                <a:solidFill>
                  <a:srgbClr val="000000"/>
                </a:solidFill>
                <a:uFillTx/>
                <a:latin typeface="Arial"/>
              </a:rPr>
              <a:t>Click to edit the title text format</a:t>
            </a:r>
            <a:endParaRPr b="0" lang="en-AU" sz="1800" strike="noStrike" u="none">
              <a:solidFill>
                <a:srgbClr val="000000"/>
              </a:solidFill>
              <a:uFillTx/>
              <a:latin typeface="Arial"/>
            </a:endParaRPr>
          </a:p>
        </p:txBody>
      </p:sp>
      <p:sp>
        <p:nvSpPr>
          <p:cNvPr id="39"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
        <p:nvSpPr>
          <p:cNvPr id="40"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AU" sz="1800" strike="noStrike" u="none">
                <a:solidFill>
                  <a:srgbClr val="000000"/>
                </a:solidFill>
                <a:uFillTx/>
                <a:latin typeface="Arial"/>
              </a:rPr>
              <a:t>Click to edit the outline text format</a:t>
            </a:r>
            <a:endParaRPr b="0" lang="en-AU"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AU" sz="1800" strike="noStrike" u="none">
                <a:solidFill>
                  <a:srgbClr val="000000"/>
                </a:solidFill>
                <a:uFillTx/>
                <a:latin typeface="Arial"/>
              </a:rPr>
              <a:t>Second Outline Level</a:t>
            </a:r>
            <a:endParaRPr b="0" lang="en-AU"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AU" sz="1800" strike="noStrike" u="none">
                <a:solidFill>
                  <a:srgbClr val="000000"/>
                </a:solidFill>
                <a:uFillTx/>
                <a:latin typeface="Arial"/>
              </a:rPr>
              <a:t>Third Outline Level</a:t>
            </a:r>
            <a:endParaRPr b="0" lang="en-AU"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AU" sz="1800" strike="noStrike" u="none">
                <a:solidFill>
                  <a:srgbClr val="000000"/>
                </a:solidFill>
                <a:uFillTx/>
                <a:latin typeface="Arial"/>
              </a:rPr>
              <a:t>Fourth Outline Level</a:t>
            </a:r>
            <a:endParaRPr b="0" lang="en-AU"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AU" sz="1800" strike="noStrike" u="none">
                <a:solidFill>
                  <a:srgbClr val="000000"/>
                </a:solidFill>
                <a:uFillTx/>
                <a:latin typeface="Arial"/>
              </a:rPr>
              <a:t>Fifth Outline Level</a:t>
            </a:r>
            <a:endParaRPr b="0" lang="en-AU"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AU" sz="1800" strike="noStrike" u="none">
                <a:solidFill>
                  <a:srgbClr val="000000"/>
                </a:solidFill>
                <a:uFillTx/>
                <a:latin typeface="Arial"/>
              </a:rPr>
              <a:t>Sixth Outline Level</a:t>
            </a:r>
            <a:endParaRPr b="0" lang="en-AU"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AU" sz="1800" strike="noStrike" u="none">
                <a:solidFill>
                  <a:srgbClr val="000000"/>
                </a:solidFill>
                <a:uFillTx/>
                <a:latin typeface="Arial"/>
              </a:rPr>
              <a:t>Seventh Outline Level</a:t>
            </a:r>
            <a:endParaRPr b="0" lang="en-AU"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8880" cy="1144440"/>
          </a:xfrm>
          <a:prstGeom prst="rect">
            <a:avLst/>
          </a:prstGeom>
          <a:noFill/>
          <a:ln w="0">
            <a:noFill/>
          </a:ln>
        </p:spPr>
        <p:txBody>
          <a:bodyPr numCol="1" spcCol="0" lIns="0" rIns="0" tIns="0" bIns="0" anchor="ctr">
            <a:noAutofit/>
          </a:bodyPr>
          <a:p>
            <a:pPr indent="0">
              <a:buNone/>
            </a:pPr>
            <a:r>
              <a:rPr b="0" lang="en-AU" sz="1800" strike="noStrike" u="none">
                <a:solidFill>
                  <a:srgbClr val="000000"/>
                </a:solidFill>
                <a:uFillTx/>
                <a:latin typeface="Arial"/>
              </a:rPr>
              <a:t>Click to edit the title text format</a:t>
            </a:r>
            <a:endParaRPr b="0" lang="en-AU"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7.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6.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1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7.xml"/>
</Relationships>
</file>

<file path=ppt/slides/_rels/slide1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7.xml"/>
</Relationships>
</file>

<file path=ppt/slides/_rels/slide21.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7.xml"/>
</Relationships>
</file>

<file path=ppt/slides/_rels/slide22.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7.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2.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7.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7.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jpeg"/><Relationship Id="rId3" Type="http://schemas.openxmlformats.org/officeDocument/2006/relationships/image" Target="../media/image22.png"/><Relationship Id="rId4" Type="http://schemas.openxmlformats.org/officeDocument/2006/relationships/slideLayout" Target="../slideLayouts/slideLayout17.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4.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17.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7.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7.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7.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7.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714240" y="1040040"/>
            <a:ext cx="7771320" cy="713160"/>
          </a:xfrm>
          <a:prstGeom prst="rect">
            <a:avLst/>
          </a:prstGeom>
          <a:noFill/>
          <a:ln w="0">
            <a:noFill/>
          </a:ln>
        </p:spPr>
        <p:txBody>
          <a:bodyPr numCol="1" spcCol="0" lIns="0" rIns="0" tIns="0" bIns="0" anchor="ctr">
            <a:noAutofit/>
          </a:bodyPr>
          <a:p>
            <a:pPr indent="0">
              <a:lnSpc>
                <a:spcPct val="100000"/>
              </a:lnSpc>
              <a:buNone/>
            </a:pPr>
            <a:r>
              <a:rPr b="0" i="1" lang="en-AU" sz="1800" strike="noStrike" u="none">
                <a:solidFill>
                  <a:srgbClr val="000000"/>
                </a:solidFill>
                <a:uFillTx/>
                <a:latin typeface="Calibri"/>
              </a:rPr>
              <a:t>Applied Computing Slideshows</a:t>
            </a:r>
            <a:br>
              <a:rPr sz="2400"/>
            </a:br>
            <a:r>
              <a:rPr b="0" i="1" lang="en-AU" sz="1800" strike="noStrike" u="none">
                <a:solidFill>
                  <a:srgbClr val="000000"/>
                </a:solidFill>
                <a:uFillTx/>
                <a:latin typeface="Calibri"/>
              </a:rPr>
              <a:t>by Mark Kelly</a:t>
            </a:r>
            <a:br>
              <a:rPr sz="2400"/>
            </a:br>
            <a:r>
              <a:rPr b="0" i="1" lang="en-AU" sz="1800" strike="noStrike" u="none">
                <a:solidFill>
                  <a:srgbClr val="000000"/>
                </a:solidFill>
                <a:uFillTx/>
                <a:latin typeface="Calibri"/>
              </a:rPr>
              <a:t>vcedata.com</a:t>
            </a:r>
            <a:br>
              <a:rPr sz="2400"/>
            </a:br>
            <a:r>
              <a:rPr b="0" i="1" lang="en-AU" sz="1800" strike="noStrike" u="none">
                <a:solidFill>
                  <a:srgbClr val="000000"/>
                </a:solidFill>
                <a:uFillTx/>
                <a:latin typeface="Calibri"/>
              </a:rPr>
              <a:t>mark@vcedata.com</a:t>
            </a:r>
            <a:endParaRPr b="0" lang="en-AU" sz="1800" strike="noStrike" u="none">
              <a:solidFill>
                <a:srgbClr val="000000"/>
              </a:solidFill>
              <a:uFillTx/>
              <a:latin typeface="Arial"/>
            </a:endParaRPr>
          </a:p>
        </p:txBody>
      </p:sp>
      <p:sp>
        <p:nvSpPr>
          <p:cNvPr id="127" name="Title 1"/>
          <p:cNvSpPr/>
          <p:nvPr/>
        </p:nvSpPr>
        <p:spPr>
          <a:xfrm>
            <a:off x="687960" y="2160000"/>
            <a:ext cx="7771320" cy="12942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AU" sz="4000" strike="noStrike" u="none">
                <a:solidFill>
                  <a:srgbClr val="c9211e"/>
                </a:solidFill>
                <a:uFillTx/>
                <a:latin typeface="Arial"/>
                <a:ea typeface="DejaVu Sans"/>
              </a:rPr>
              <a:t>Managing ethical dilemmas</a:t>
            </a:r>
            <a:endParaRPr b="0" lang="en-AU" sz="4000" strike="noStrike" u="none">
              <a:solidFill>
                <a:srgbClr val="000000"/>
              </a:solidFill>
              <a:uFillTx/>
              <a:latin typeface="Arial"/>
            </a:endParaRPr>
          </a:p>
          <a:p>
            <a:pPr>
              <a:lnSpc>
                <a:spcPct val="100000"/>
              </a:lnSpc>
            </a:pPr>
            <a:endParaRPr b="0" lang="en-AU" sz="1400" strike="noStrike" u="none">
              <a:solidFill>
                <a:srgbClr val="000000"/>
              </a:solidFill>
              <a:uFillTx/>
              <a:latin typeface="Arial"/>
            </a:endParaRPr>
          </a:p>
          <a:p>
            <a:pPr>
              <a:lnSpc>
                <a:spcPct val="100000"/>
              </a:lnSpc>
            </a:pPr>
            <a:r>
              <a:rPr b="0" lang="en-AU" sz="1400" strike="noStrike" u="none">
                <a:solidFill>
                  <a:srgbClr val="000000"/>
                </a:solidFill>
                <a:uFillTx/>
                <a:latin typeface="Arial"/>
                <a:ea typeface="DejaVu Sans"/>
              </a:rPr>
              <a:t>With bonus real exam questions!</a:t>
            </a:r>
            <a:endParaRPr b="0" lang="en-AU" sz="1400" strike="noStrike" u="none">
              <a:solidFill>
                <a:srgbClr val="000000"/>
              </a:solidFill>
              <a:uFillTx/>
              <a:latin typeface="Arial"/>
            </a:endParaRPr>
          </a:p>
          <a:p>
            <a:pPr>
              <a:lnSpc>
                <a:spcPct val="100000"/>
              </a:lnSpc>
            </a:pPr>
            <a:endParaRPr b="0" lang="en-AU" sz="1400" strike="noStrike" u="none">
              <a:solidFill>
                <a:srgbClr val="000000"/>
              </a:solidFill>
              <a:uFillTx/>
              <a:latin typeface="Arial"/>
            </a:endParaRPr>
          </a:p>
          <a:p>
            <a:pPr>
              <a:lnSpc>
                <a:spcPct val="100000"/>
              </a:lnSpc>
            </a:pPr>
            <a:r>
              <a:rPr b="0" lang="en-AU" sz="1400" strike="noStrike" u="none">
                <a:solidFill>
                  <a:srgbClr val="000000"/>
                </a:solidFill>
                <a:uFillTx/>
                <a:latin typeface="Arial"/>
                <a:ea typeface="DejaVu Sans"/>
              </a:rPr>
              <a:t>Last changed 2024-09-05</a:t>
            </a:r>
            <a:endParaRPr b="0" lang="en-AU" sz="1400" strike="noStrike" u="none">
              <a:solidFill>
                <a:srgbClr val="000000"/>
              </a:solidFill>
              <a:uFillTx/>
              <a:latin typeface="Arial"/>
            </a:endParaRPr>
          </a:p>
        </p:txBody>
      </p:sp>
      <p:pic>
        <p:nvPicPr>
          <p:cNvPr id="128" name="Picture 5" descr=""/>
          <p:cNvPicPr/>
          <p:nvPr/>
        </p:nvPicPr>
        <p:blipFill>
          <a:blip r:embed="rId1"/>
          <a:stretch/>
        </p:blipFill>
        <p:spPr>
          <a:xfrm>
            <a:off x="5162400" y="3638520"/>
            <a:ext cx="3980520" cy="321840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468360" y="0"/>
            <a:ext cx="8228520" cy="705240"/>
          </a:xfrm>
          <a:prstGeom prst="rect">
            <a:avLst/>
          </a:prstGeom>
          <a:noFill/>
          <a:ln w="0">
            <a:noFill/>
          </a:ln>
        </p:spPr>
        <p:txBody>
          <a:bodyPr numCol="1" spcCol="0" lIns="90000" rIns="90000" tIns="45000" bIns="45000" anchor="ctr">
            <a:noAutofit/>
          </a:bodyPr>
          <a:p>
            <a:pPr indent="0" algn="ctr">
              <a:lnSpc>
                <a:spcPct val="100000"/>
              </a:lnSpc>
              <a:buNone/>
            </a:pPr>
            <a:r>
              <a:rPr b="0" lang="en-AU" sz="4400" strike="noStrike" u="none">
                <a:solidFill>
                  <a:srgbClr val="000000"/>
                </a:solidFill>
                <a:uFillTx/>
                <a:latin typeface="Calibri"/>
              </a:rPr>
              <a:t>Why have a code of ethics?</a:t>
            </a:r>
            <a:endParaRPr b="0" lang="en-AU" sz="4400" strike="noStrike" u="none">
              <a:solidFill>
                <a:srgbClr val="000000"/>
              </a:solidFill>
              <a:uFillTx/>
              <a:latin typeface="Arial"/>
            </a:endParaRPr>
          </a:p>
        </p:txBody>
      </p:sp>
      <p:sp>
        <p:nvSpPr>
          <p:cNvPr id="151" name="PlaceHolder 2"/>
          <p:cNvSpPr>
            <a:spLocks noGrp="1"/>
          </p:cNvSpPr>
          <p:nvPr>
            <p:ph/>
          </p:nvPr>
        </p:nvSpPr>
        <p:spPr>
          <a:xfrm>
            <a:off x="395280" y="981000"/>
            <a:ext cx="8228520" cy="452484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to define acceptable professional behaviours and responsibilities</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to promote high standards of practice</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to provide a benchmark for members to use for self evaluation</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a vehicle for occupational identity</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to weed out undesirable members</a:t>
            </a:r>
            <a:endParaRPr b="0" lang="en-AU" sz="3200" strike="noStrike" u="none">
              <a:solidFill>
                <a:srgbClr val="000000"/>
              </a:solidFill>
              <a:uFillTx/>
              <a:latin typeface="Arial"/>
            </a:endParaRPr>
          </a:p>
          <a:p>
            <a:pPr indent="0">
              <a:lnSpc>
                <a:spcPct val="100000"/>
              </a:lnSpc>
              <a:spcBef>
                <a:spcPts val="641"/>
              </a:spcBef>
              <a:buNone/>
            </a:pPr>
            <a:endParaRPr b="0" lang="en-AU" sz="3200" strike="noStrike" u="none">
              <a:solidFill>
                <a:srgbClr val="000000"/>
              </a:solidFill>
              <a:uFillTx/>
              <a:latin typeface="Arial"/>
            </a:endParaRPr>
          </a:p>
        </p:txBody>
      </p:sp>
      <p:pic>
        <p:nvPicPr>
          <p:cNvPr id="152" name="Picture 4" descr=""/>
          <p:cNvPicPr/>
          <p:nvPr/>
        </p:nvPicPr>
        <p:blipFill>
          <a:blip r:embed="rId1"/>
          <a:stretch/>
        </p:blipFill>
        <p:spPr>
          <a:xfrm>
            <a:off x="4762440" y="4952880"/>
            <a:ext cx="4380480" cy="19040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4680"/>
            <a:ext cx="8228520" cy="1141920"/>
          </a:xfrm>
          <a:prstGeom prst="rect">
            <a:avLst/>
          </a:prstGeom>
          <a:noFill/>
          <a:ln w="0">
            <a:noFill/>
          </a:ln>
        </p:spPr>
        <p:txBody>
          <a:bodyPr numCol="1" spcCol="0" lIns="90000" rIns="90000" tIns="45000" bIns="45000" anchor="ctr">
            <a:noAutofit/>
          </a:bodyPr>
          <a:p>
            <a:pPr indent="0" algn="ctr">
              <a:lnSpc>
                <a:spcPct val="100000"/>
              </a:lnSpc>
              <a:buNone/>
            </a:pPr>
            <a:r>
              <a:rPr b="0" lang="en-AU" sz="4400" strike="noStrike" u="none">
                <a:solidFill>
                  <a:srgbClr val="000000"/>
                </a:solidFill>
                <a:uFillTx/>
                <a:latin typeface="Calibri"/>
              </a:rPr>
              <a:t>Why have a code of ethics?</a:t>
            </a:r>
            <a:endParaRPr b="0" lang="en-AU" sz="4400" strike="noStrike" u="none">
              <a:solidFill>
                <a:srgbClr val="000000"/>
              </a:solidFill>
              <a:uFillTx/>
              <a:latin typeface="Arial"/>
            </a:endParaRPr>
          </a:p>
        </p:txBody>
      </p:sp>
      <p:sp>
        <p:nvSpPr>
          <p:cNvPr id="154" name="PlaceHolder 2"/>
          <p:cNvSpPr>
            <a:spLocks noGrp="1"/>
          </p:cNvSpPr>
          <p:nvPr>
            <p:ph/>
          </p:nvPr>
        </p:nvSpPr>
        <p:spPr>
          <a:xfrm>
            <a:off x="457200" y="1600200"/>
            <a:ext cx="8228520" cy="452484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To enhance the sense of community among members</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To form a group with common values and a common mission</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To reassure the public that the group is trustworthy and reliable</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To gain and maintain a good reputation for the profession</a:t>
            </a:r>
            <a:endParaRPr b="0" lang="en-A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5" name="Picture 4" descr=""/>
          <p:cNvPicPr/>
          <p:nvPr/>
        </p:nvPicPr>
        <p:blipFill>
          <a:blip r:embed="rId1"/>
          <a:stretch/>
        </p:blipFill>
        <p:spPr>
          <a:xfrm>
            <a:off x="6875640" y="4711680"/>
            <a:ext cx="2145240" cy="2145240"/>
          </a:xfrm>
          <a:prstGeom prst="rect">
            <a:avLst/>
          </a:prstGeom>
          <a:ln w="0">
            <a:noFill/>
          </a:ln>
        </p:spPr>
      </p:pic>
      <p:sp>
        <p:nvSpPr>
          <p:cNvPr id="156" name="PlaceHolder 1"/>
          <p:cNvSpPr>
            <a:spLocks noGrp="1"/>
          </p:cNvSpPr>
          <p:nvPr>
            <p:ph type="title"/>
          </p:nvPr>
        </p:nvSpPr>
        <p:spPr>
          <a:xfrm>
            <a:off x="457200" y="274680"/>
            <a:ext cx="8228520" cy="1141920"/>
          </a:xfrm>
          <a:prstGeom prst="rect">
            <a:avLst/>
          </a:prstGeom>
          <a:noFill/>
          <a:ln w="0">
            <a:noFill/>
          </a:ln>
        </p:spPr>
        <p:txBody>
          <a:bodyPr numCol="1" spcCol="0" lIns="90000" rIns="90000" tIns="45000" bIns="45000" anchor="ctr">
            <a:noAutofit/>
          </a:bodyPr>
          <a:p>
            <a:pPr indent="0" algn="ctr">
              <a:lnSpc>
                <a:spcPct val="100000"/>
              </a:lnSpc>
              <a:buNone/>
            </a:pPr>
            <a:r>
              <a:rPr b="0" lang="en-AU" sz="4400" strike="noStrike" u="none">
                <a:solidFill>
                  <a:srgbClr val="000000"/>
                </a:solidFill>
                <a:uFillTx/>
                <a:latin typeface="Calibri"/>
              </a:rPr>
              <a:t>Why have a code of ethics?</a:t>
            </a:r>
            <a:endParaRPr b="0" lang="en-AU" sz="4400" strike="noStrike" u="none">
              <a:solidFill>
                <a:srgbClr val="000000"/>
              </a:solidFill>
              <a:uFillTx/>
              <a:latin typeface="Arial"/>
            </a:endParaRPr>
          </a:p>
        </p:txBody>
      </p:sp>
      <p:sp>
        <p:nvSpPr>
          <p:cNvPr id="157" name="PlaceHolder 2"/>
          <p:cNvSpPr>
            <a:spLocks noGrp="1"/>
          </p:cNvSpPr>
          <p:nvPr>
            <p:ph/>
          </p:nvPr>
        </p:nvSpPr>
        <p:spPr>
          <a:xfrm>
            <a:off x="457200" y="1600200"/>
            <a:ext cx="8228520" cy="452484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Just developing a code forces a group to define what is important about their profession</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Also identifies known ways the profession can go ‘bad’ and acts against those ways</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To inspire members of the group to be good</a:t>
            </a:r>
            <a:endParaRPr b="0" lang="en-A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8" name="Picture 4" descr=""/>
          <p:cNvPicPr/>
          <p:nvPr/>
        </p:nvPicPr>
        <p:blipFill>
          <a:blip r:embed="rId1"/>
          <a:stretch/>
        </p:blipFill>
        <p:spPr>
          <a:xfrm>
            <a:off x="5076720" y="3797280"/>
            <a:ext cx="4066200" cy="3059640"/>
          </a:xfrm>
          <a:prstGeom prst="rect">
            <a:avLst/>
          </a:prstGeom>
          <a:ln w="0">
            <a:noFill/>
          </a:ln>
        </p:spPr>
      </p:pic>
      <p:sp>
        <p:nvSpPr>
          <p:cNvPr id="159" name="PlaceHolder 1"/>
          <p:cNvSpPr>
            <a:spLocks noGrp="1"/>
          </p:cNvSpPr>
          <p:nvPr>
            <p:ph type="title"/>
          </p:nvPr>
        </p:nvSpPr>
        <p:spPr>
          <a:xfrm>
            <a:off x="457200" y="274680"/>
            <a:ext cx="8228520" cy="1141920"/>
          </a:xfrm>
          <a:prstGeom prst="rect">
            <a:avLst/>
          </a:prstGeom>
          <a:noFill/>
          <a:ln w="0">
            <a:noFill/>
          </a:ln>
        </p:spPr>
        <p:txBody>
          <a:bodyPr numCol="1" spcCol="0" lIns="90000" rIns="90000" tIns="45000" bIns="45000" anchor="ctr">
            <a:noAutofit/>
          </a:bodyPr>
          <a:p>
            <a:pPr indent="0" algn="ctr">
              <a:lnSpc>
                <a:spcPct val="100000"/>
              </a:lnSpc>
              <a:buNone/>
            </a:pPr>
            <a:r>
              <a:rPr b="0" lang="en-AU" sz="4400" strike="noStrike" u="none">
                <a:solidFill>
                  <a:srgbClr val="000000"/>
                </a:solidFill>
                <a:uFillTx/>
                <a:latin typeface="Calibri"/>
              </a:rPr>
              <a:t>Why have a code of ethics?</a:t>
            </a:r>
            <a:endParaRPr b="0" lang="en-AU" sz="4400" strike="noStrike" u="none">
              <a:solidFill>
                <a:srgbClr val="000000"/>
              </a:solidFill>
              <a:uFillTx/>
              <a:latin typeface="Arial"/>
            </a:endParaRPr>
          </a:p>
        </p:txBody>
      </p:sp>
      <p:sp>
        <p:nvSpPr>
          <p:cNvPr id="160" name="PlaceHolder 2"/>
          <p:cNvSpPr>
            <a:spLocks noGrp="1"/>
          </p:cNvSpPr>
          <p:nvPr>
            <p:ph/>
          </p:nvPr>
        </p:nvSpPr>
        <p:spPr>
          <a:xfrm>
            <a:off x="457200" y="1600200"/>
            <a:ext cx="8228520" cy="452484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To set down </a:t>
            </a:r>
            <a:r>
              <a:rPr b="0" i="1" lang="en-AU" sz="3200" strike="noStrike" u="none">
                <a:solidFill>
                  <a:srgbClr val="000000"/>
                </a:solidFill>
                <a:uFillTx/>
                <a:latin typeface="Calibri"/>
              </a:rPr>
              <a:t>aspirations</a:t>
            </a:r>
            <a:r>
              <a:rPr b="0" lang="en-AU" sz="3200" strike="noStrike" u="none">
                <a:solidFill>
                  <a:srgbClr val="000000"/>
                </a:solidFill>
                <a:uFillTx/>
                <a:latin typeface="Calibri"/>
              </a:rPr>
              <a:t> that outline what ideals the organisation aspires to</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To list some </a:t>
            </a:r>
            <a:r>
              <a:rPr b="0" i="1" lang="en-AU" sz="3200" strike="noStrike" u="none">
                <a:solidFill>
                  <a:srgbClr val="000000"/>
                </a:solidFill>
                <a:uFillTx/>
                <a:latin typeface="Calibri"/>
              </a:rPr>
              <a:t>rules or principles</a:t>
            </a:r>
            <a:r>
              <a:rPr b="0" lang="en-AU" sz="3200" strike="noStrike" u="none">
                <a:solidFill>
                  <a:srgbClr val="000000"/>
                </a:solidFill>
                <a:uFillTx/>
                <a:latin typeface="Calibri"/>
              </a:rPr>
              <a:t>, which members of the organisation will be expected to adhere to.</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To get agreement amongst members on how they should behave.</a:t>
            </a:r>
            <a:endParaRPr b="0" lang="en-A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457200" y="274680"/>
            <a:ext cx="8228520" cy="1141920"/>
          </a:xfrm>
          <a:prstGeom prst="rect">
            <a:avLst/>
          </a:prstGeom>
          <a:noFill/>
          <a:ln w="0">
            <a:noFill/>
          </a:ln>
        </p:spPr>
        <p:txBody>
          <a:bodyPr numCol="1" spcCol="0" lIns="90000" rIns="90000" tIns="45000" bIns="45000" anchor="ctr">
            <a:noAutofit/>
          </a:bodyPr>
          <a:p>
            <a:pPr indent="0" algn="ctr">
              <a:lnSpc>
                <a:spcPct val="100000"/>
              </a:lnSpc>
              <a:buNone/>
            </a:pPr>
            <a:r>
              <a:rPr b="0" lang="en-AU" sz="4400" strike="noStrike" u="none">
                <a:solidFill>
                  <a:srgbClr val="000000"/>
                </a:solidFill>
                <a:uFillTx/>
                <a:latin typeface="Calibri"/>
              </a:rPr>
              <a:t>Aust Computer Society’s Code</a:t>
            </a:r>
            <a:endParaRPr b="0" lang="en-AU" sz="4400" strike="noStrike" u="none">
              <a:solidFill>
                <a:srgbClr val="000000"/>
              </a:solidFill>
              <a:uFillTx/>
              <a:latin typeface="Arial"/>
            </a:endParaRPr>
          </a:p>
        </p:txBody>
      </p:sp>
      <p:sp>
        <p:nvSpPr>
          <p:cNvPr id="162" name="PlaceHolder 2"/>
          <p:cNvSpPr>
            <a:spLocks noGrp="1"/>
          </p:cNvSpPr>
          <p:nvPr>
            <p:ph/>
          </p:nvPr>
        </p:nvSpPr>
        <p:spPr>
          <a:xfrm>
            <a:off x="457200" y="1600200"/>
            <a:ext cx="8228520" cy="4524840"/>
          </a:xfrm>
          <a:prstGeom prst="rect">
            <a:avLst/>
          </a:prstGeom>
          <a:noFill/>
          <a:ln w="0">
            <a:noFill/>
          </a:ln>
        </p:spPr>
        <p:txBody>
          <a:bodyPr numCol="1" spcCol="0" lIns="90000" rIns="90000" tIns="45000" bIns="45000" anchor="t">
            <a:noAutofit/>
          </a:bodyPr>
          <a:p>
            <a:pPr marL="343080" indent="-343080">
              <a:lnSpc>
                <a:spcPct val="100000"/>
              </a:lnSpc>
              <a:spcBef>
                <a:spcPts val="561"/>
              </a:spcBef>
              <a:buClr>
                <a:srgbClr val="000000"/>
              </a:buClr>
              <a:buFont typeface="Arial"/>
              <a:buChar char="•"/>
            </a:pPr>
            <a:r>
              <a:rPr b="0" lang="en-AU" sz="2800" strike="noStrike" u="none">
                <a:solidFill>
                  <a:srgbClr val="000000"/>
                </a:solidFill>
                <a:uFillTx/>
                <a:latin typeface="Calibri"/>
              </a:rPr>
              <a:t>As an ACS member you must uphold and advance the honour, dignity and effectiveness of being a professional. </a:t>
            </a:r>
            <a:endParaRPr b="0" lang="en-AU" sz="2800" strike="noStrike" u="none">
              <a:solidFill>
                <a:srgbClr val="000000"/>
              </a:solidFill>
              <a:uFillTx/>
              <a:latin typeface="Arial"/>
            </a:endParaRPr>
          </a:p>
          <a:p>
            <a:pPr marL="343080" indent="-343080">
              <a:lnSpc>
                <a:spcPct val="100000"/>
              </a:lnSpc>
              <a:spcBef>
                <a:spcPts val="561"/>
              </a:spcBef>
              <a:buClr>
                <a:srgbClr val="000000"/>
              </a:buClr>
              <a:buFont typeface="Arial"/>
              <a:buChar char="•"/>
            </a:pPr>
            <a:r>
              <a:rPr b="1" lang="en-AU" sz="2800" strike="noStrike" u="none">
                <a:solidFill>
                  <a:srgbClr val="000000"/>
                </a:solidFill>
                <a:uFillTx/>
                <a:latin typeface="Calibri"/>
              </a:rPr>
              <a:t>1. The Primacy of the Public Interest</a:t>
            </a:r>
            <a:br>
              <a:rPr sz="3200"/>
            </a:br>
            <a:r>
              <a:rPr b="0" lang="en-AU" sz="2800" strike="noStrike" u="none">
                <a:solidFill>
                  <a:srgbClr val="000000"/>
                </a:solidFill>
                <a:uFillTx/>
                <a:latin typeface="Calibri"/>
              </a:rPr>
              <a:t>You will place the interests of the public above those of personal, business or sectional interests.</a:t>
            </a:r>
            <a:endParaRPr b="0" lang="en-AU"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274680"/>
            <a:ext cx="8228520" cy="921240"/>
          </a:xfrm>
          <a:prstGeom prst="rect">
            <a:avLst/>
          </a:prstGeom>
          <a:noFill/>
          <a:ln w="0">
            <a:noFill/>
          </a:ln>
        </p:spPr>
        <p:txBody>
          <a:bodyPr numCol="1" spcCol="0" lIns="90000" rIns="90000" tIns="45000" bIns="45000" anchor="ctr">
            <a:noAutofit/>
          </a:bodyPr>
          <a:p>
            <a:pPr indent="0" algn="ctr">
              <a:lnSpc>
                <a:spcPct val="100000"/>
              </a:lnSpc>
              <a:buNone/>
            </a:pPr>
            <a:r>
              <a:rPr b="0" lang="en-AU" sz="4400" strike="noStrike" u="none">
                <a:solidFill>
                  <a:srgbClr val="000000"/>
                </a:solidFill>
                <a:uFillTx/>
                <a:latin typeface="Calibri"/>
              </a:rPr>
              <a:t>Aust Computer Society’s Code</a:t>
            </a:r>
            <a:endParaRPr b="0" lang="en-AU" sz="4400" strike="noStrike" u="none">
              <a:solidFill>
                <a:srgbClr val="000000"/>
              </a:solidFill>
              <a:uFillTx/>
              <a:latin typeface="Arial"/>
            </a:endParaRPr>
          </a:p>
        </p:txBody>
      </p:sp>
      <p:sp>
        <p:nvSpPr>
          <p:cNvPr id="164" name="PlaceHolder 2"/>
          <p:cNvSpPr>
            <a:spLocks noGrp="1"/>
          </p:cNvSpPr>
          <p:nvPr>
            <p:ph/>
          </p:nvPr>
        </p:nvSpPr>
        <p:spPr>
          <a:xfrm>
            <a:off x="468360" y="1268280"/>
            <a:ext cx="8228520" cy="4524840"/>
          </a:xfrm>
          <a:prstGeom prst="rect">
            <a:avLst/>
          </a:prstGeom>
          <a:noFill/>
          <a:ln w="0">
            <a:noFill/>
          </a:ln>
        </p:spPr>
        <p:txBody>
          <a:bodyPr numCol="1" spcCol="0" lIns="90000" rIns="90000" tIns="45000" bIns="45000" anchor="t">
            <a:noAutofit/>
          </a:bodyPr>
          <a:p>
            <a:pPr marL="343080" indent="-343080">
              <a:lnSpc>
                <a:spcPct val="100000"/>
              </a:lnSpc>
              <a:spcBef>
                <a:spcPts val="561"/>
              </a:spcBef>
              <a:buClr>
                <a:srgbClr val="000000"/>
              </a:buClr>
              <a:buFont typeface="Arial"/>
              <a:buChar char="•"/>
            </a:pPr>
            <a:r>
              <a:rPr b="0" lang="en-AU" sz="2800" strike="noStrike" u="none">
                <a:solidFill>
                  <a:srgbClr val="000000"/>
                </a:solidFill>
                <a:uFillTx/>
                <a:latin typeface="Calibri"/>
              </a:rPr>
              <a:t>2. </a:t>
            </a:r>
            <a:r>
              <a:rPr b="1" lang="en-AU" sz="2800" strike="noStrike" u="none">
                <a:solidFill>
                  <a:srgbClr val="000000"/>
                </a:solidFill>
                <a:uFillTx/>
                <a:latin typeface="Calibri"/>
              </a:rPr>
              <a:t>The Enhancement of Quality of Life</a:t>
            </a:r>
            <a:br>
              <a:rPr sz="3200"/>
            </a:br>
            <a:r>
              <a:rPr b="0" lang="en-AU" sz="2800" strike="noStrike" u="none">
                <a:solidFill>
                  <a:srgbClr val="000000"/>
                </a:solidFill>
                <a:uFillTx/>
                <a:latin typeface="Calibri"/>
              </a:rPr>
              <a:t>You will strive to enhance the quality of life of those affected by your work.</a:t>
            </a:r>
            <a:endParaRPr b="0" lang="en-AU" sz="2800" strike="noStrike" u="none">
              <a:solidFill>
                <a:srgbClr val="000000"/>
              </a:solidFill>
              <a:uFillTx/>
              <a:latin typeface="Arial"/>
            </a:endParaRPr>
          </a:p>
          <a:p>
            <a:pPr marL="343080" indent="-343080">
              <a:lnSpc>
                <a:spcPct val="100000"/>
              </a:lnSpc>
              <a:spcBef>
                <a:spcPts val="561"/>
              </a:spcBef>
              <a:buClr>
                <a:srgbClr val="000000"/>
              </a:buClr>
              <a:buFont typeface="Arial"/>
              <a:buChar char="•"/>
            </a:pPr>
            <a:r>
              <a:rPr b="0" lang="en-AU" sz="2800" strike="noStrike" u="none">
                <a:solidFill>
                  <a:srgbClr val="000000"/>
                </a:solidFill>
                <a:uFillTx/>
                <a:latin typeface="Calibri"/>
              </a:rPr>
              <a:t>3. </a:t>
            </a:r>
            <a:r>
              <a:rPr b="1" lang="en-AU" sz="2800" strike="noStrike" u="none">
                <a:solidFill>
                  <a:srgbClr val="000000"/>
                </a:solidFill>
                <a:uFillTx/>
                <a:latin typeface="Calibri"/>
              </a:rPr>
              <a:t>Honesty</a:t>
            </a:r>
            <a:br>
              <a:rPr sz="3200"/>
            </a:br>
            <a:r>
              <a:rPr b="0" lang="en-AU" sz="2800" strike="noStrike" u="none">
                <a:solidFill>
                  <a:srgbClr val="000000"/>
                </a:solidFill>
                <a:uFillTx/>
                <a:latin typeface="Calibri"/>
              </a:rPr>
              <a:t>You will be honest in your representation of skills, knowledge, services and products.</a:t>
            </a:r>
            <a:endParaRPr b="0" lang="en-AU" sz="2800" strike="noStrike" u="none">
              <a:solidFill>
                <a:srgbClr val="000000"/>
              </a:solidFill>
              <a:uFillTx/>
              <a:latin typeface="Arial"/>
            </a:endParaRPr>
          </a:p>
          <a:p>
            <a:pPr marL="343080" indent="-343080">
              <a:lnSpc>
                <a:spcPct val="100000"/>
              </a:lnSpc>
              <a:spcBef>
                <a:spcPts val="561"/>
              </a:spcBef>
              <a:buClr>
                <a:srgbClr val="000000"/>
              </a:buClr>
              <a:buFont typeface="Arial"/>
              <a:buChar char="•"/>
            </a:pPr>
            <a:r>
              <a:rPr b="0" lang="en-AU" sz="2800" strike="noStrike" u="none">
                <a:solidFill>
                  <a:srgbClr val="000000"/>
                </a:solidFill>
                <a:uFillTx/>
                <a:latin typeface="Calibri"/>
              </a:rPr>
              <a:t>4. </a:t>
            </a:r>
            <a:r>
              <a:rPr b="1" lang="en-AU" sz="2800" strike="noStrike" u="none">
                <a:solidFill>
                  <a:srgbClr val="000000"/>
                </a:solidFill>
                <a:uFillTx/>
                <a:latin typeface="Calibri"/>
              </a:rPr>
              <a:t>Competence</a:t>
            </a:r>
            <a:br>
              <a:rPr sz="3200"/>
            </a:br>
            <a:r>
              <a:rPr b="0" lang="en-AU" sz="2800" strike="noStrike" u="none">
                <a:solidFill>
                  <a:srgbClr val="000000"/>
                </a:solidFill>
                <a:uFillTx/>
                <a:latin typeface="Calibri"/>
              </a:rPr>
              <a:t>You will work competently and diligently for your stakeholders.</a:t>
            </a:r>
            <a:endParaRPr b="0" lang="en-AU" sz="2800" strike="noStrike" u="none">
              <a:solidFill>
                <a:srgbClr val="000000"/>
              </a:solidFill>
              <a:uFillTx/>
              <a:latin typeface="Arial"/>
            </a:endParaRPr>
          </a:p>
          <a:p>
            <a:pPr indent="0">
              <a:lnSpc>
                <a:spcPct val="100000"/>
              </a:lnSpc>
              <a:spcBef>
                <a:spcPts val="479"/>
              </a:spcBef>
              <a:buNone/>
            </a:pPr>
            <a:endParaRPr b="0" lang="en-AU"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274680"/>
            <a:ext cx="8228520" cy="1141920"/>
          </a:xfrm>
          <a:prstGeom prst="rect">
            <a:avLst/>
          </a:prstGeom>
          <a:noFill/>
          <a:ln w="0">
            <a:noFill/>
          </a:ln>
        </p:spPr>
        <p:txBody>
          <a:bodyPr numCol="1" spcCol="0" lIns="90000" rIns="90000" tIns="45000" bIns="45000" anchor="ctr">
            <a:noAutofit/>
          </a:bodyPr>
          <a:p>
            <a:pPr indent="0" algn="ctr">
              <a:lnSpc>
                <a:spcPct val="100000"/>
              </a:lnSpc>
              <a:buNone/>
            </a:pPr>
            <a:r>
              <a:rPr b="0" lang="en-AU" sz="4400" strike="noStrike" u="none">
                <a:solidFill>
                  <a:srgbClr val="000000"/>
                </a:solidFill>
                <a:uFillTx/>
                <a:latin typeface="Calibri"/>
              </a:rPr>
              <a:t>Aust Computer Society’s Code</a:t>
            </a:r>
            <a:endParaRPr b="0" lang="en-AU" sz="4400" strike="noStrike" u="none">
              <a:solidFill>
                <a:srgbClr val="000000"/>
              </a:solidFill>
              <a:uFillTx/>
              <a:latin typeface="Arial"/>
            </a:endParaRPr>
          </a:p>
        </p:txBody>
      </p:sp>
      <p:sp>
        <p:nvSpPr>
          <p:cNvPr id="166" name="PlaceHolder 2"/>
          <p:cNvSpPr>
            <a:spLocks noGrp="1"/>
          </p:cNvSpPr>
          <p:nvPr>
            <p:ph/>
          </p:nvPr>
        </p:nvSpPr>
        <p:spPr>
          <a:xfrm>
            <a:off x="457200" y="1600200"/>
            <a:ext cx="5302800" cy="2539800"/>
          </a:xfrm>
          <a:prstGeom prst="rect">
            <a:avLst/>
          </a:prstGeom>
          <a:noFill/>
          <a:ln w="0">
            <a:noFill/>
          </a:ln>
        </p:spPr>
        <p:txBody>
          <a:bodyPr numCol="1" spcCol="0" lIns="90000" rIns="90000" tIns="45000" bIns="45000" anchor="t">
            <a:noAutofit/>
          </a:bodyPr>
          <a:p>
            <a:pPr marL="343080" indent="-343080">
              <a:lnSpc>
                <a:spcPct val="100000"/>
              </a:lnSpc>
              <a:spcBef>
                <a:spcPts val="561"/>
              </a:spcBef>
              <a:buClr>
                <a:srgbClr val="000000"/>
              </a:buClr>
              <a:buFont typeface="Arial"/>
              <a:buChar char="•"/>
            </a:pPr>
            <a:r>
              <a:rPr b="1" lang="en-AU" sz="2800" strike="noStrike" u="none">
                <a:solidFill>
                  <a:srgbClr val="000000"/>
                </a:solidFill>
                <a:uFillTx/>
                <a:latin typeface="Calibri"/>
              </a:rPr>
              <a:t>5. Professional Development</a:t>
            </a:r>
            <a:br>
              <a:rPr sz="3200"/>
            </a:br>
            <a:r>
              <a:rPr b="0" lang="en-AU" sz="2400" strike="noStrike" u="none">
                <a:solidFill>
                  <a:srgbClr val="000000"/>
                </a:solidFill>
                <a:uFillTx/>
                <a:latin typeface="Calibri"/>
              </a:rPr>
              <a:t>You will enhance your own professional development, and that of your colleagues and staff.</a:t>
            </a:r>
            <a:endParaRPr b="0" lang="en-AU" sz="2400" strike="noStrike" u="none">
              <a:solidFill>
                <a:srgbClr val="000000"/>
              </a:solidFill>
              <a:uFillTx/>
              <a:latin typeface="Arial"/>
            </a:endParaRPr>
          </a:p>
          <a:p>
            <a:pPr marL="343080" indent="-343080">
              <a:lnSpc>
                <a:spcPct val="100000"/>
              </a:lnSpc>
              <a:spcBef>
                <a:spcPts val="561"/>
              </a:spcBef>
              <a:buClr>
                <a:srgbClr val="000000"/>
              </a:buClr>
              <a:buFont typeface="Arial"/>
              <a:buChar char="•"/>
            </a:pPr>
            <a:r>
              <a:rPr b="1" lang="en-AU" sz="2400" strike="noStrike" u="none">
                <a:solidFill>
                  <a:srgbClr val="000000"/>
                </a:solidFill>
                <a:uFillTx/>
                <a:latin typeface="Calibri"/>
              </a:rPr>
              <a:t>6. Professionalism</a:t>
            </a:r>
            <a:br>
              <a:rPr sz="3200"/>
            </a:br>
            <a:r>
              <a:rPr b="0" lang="en-AU" sz="2400" strike="noStrike" u="none">
                <a:solidFill>
                  <a:srgbClr val="000000"/>
                </a:solidFill>
                <a:uFillTx/>
                <a:latin typeface="Calibri"/>
              </a:rPr>
              <a:t>You will enhance the integrity of the Society and the respect of its members for each other.</a:t>
            </a:r>
            <a:endParaRPr b="0" lang="en-AU" sz="2400" strike="noStrike" u="none">
              <a:solidFill>
                <a:srgbClr val="000000"/>
              </a:solidFill>
              <a:uFillTx/>
              <a:latin typeface="Arial"/>
            </a:endParaRPr>
          </a:p>
          <a:p>
            <a:pPr marL="343080" indent="-343080">
              <a:lnSpc>
                <a:spcPct val="100000"/>
              </a:lnSpc>
              <a:spcBef>
                <a:spcPts val="561"/>
              </a:spcBef>
              <a:buNone/>
              <a:tabLst>
                <a:tab algn="l" pos="0"/>
              </a:tabLst>
            </a:pPr>
            <a:endParaRPr b="0" lang="en-AU" sz="2400" strike="noStrike" u="none">
              <a:solidFill>
                <a:srgbClr val="000000"/>
              </a:solidFill>
              <a:uFillTx/>
              <a:latin typeface="Arial"/>
            </a:endParaRPr>
          </a:p>
        </p:txBody>
      </p:sp>
      <p:pic>
        <p:nvPicPr>
          <p:cNvPr id="167" name="" descr=""/>
          <p:cNvPicPr/>
          <p:nvPr/>
        </p:nvPicPr>
        <p:blipFill>
          <a:blip r:embed="rId1"/>
          <a:stretch/>
        </p:blipFill>
        <p:spPr>
          <a:xfrm>
            <a:off x="5796000" y="3404880"/>
            <a:ext cx="3384000" cy="3453120"/>
          </a:xfrm>
          <a:prstGeom prst="rect">
            <a:avLst/>
          </a:prstGeom>
          <a:ln w="0">
            <a:noFill/>
          </a:ln>
        </p:spPr>
      </p:pic>
      <p:sp>
        <p:nvSpPr>
          <p:cNvPr id="168" name=""/>
          <p:cNvSpPr txBox="1"/>
          <p:nvPr/>
        </p:nvSpPr>
        <p:spPr>
          <a:xfrm>
            <a:off x="1980000" y="5261760"/>
            <a:ext cx="3780000" cy="720000"/>
          </a:xfrm>
          <a:prstGeom prst="rect">
            <a:avLst/>
          </a:prstGeom>
          <a:noFill/>
          <a:ln w="0">
            <a:noFill/>
          </a:ln>
        </p:spPr>
        <p:txBody>
          <a:bodyPr lIns="90000" rIns="90000" tIns="45000" bIns="45000" anchor="t">
            <a:noAutofit/>
          </a:bodyPr>
          <a:p>
            <a:pPr marL="1080000">
              <a:lnSpc>
                <a:spcPct val="100000"/>
              </a:lnSpc>
            </a:pPr>
            <a:r>
              <a:rPr b="0" lang="en-AU" sz="1400" strike="noStrike" u="none">
                <a:solidFill>
                  <a:srgbClr val="000000"/>
                </a:solidFill>
                <a:uFillTx/>
                <a:latin typeface="Arial"/>
              </a:rPr>
              <a:t>Yes, this is boring, but it could well be on the exam</a:t>
            </a:r>
            <a:endParaRPr b="0" lang="en-AU" sz="1400" strike="noStrike" u="none">
              <a:solidFill>
                <a:srgbClr val="000000"/>
              </a:solidFill>
              <a:uFillTx/>
              <a:latin typeface="Arial"/>
              <a:ea typeface="Microsoft YaHei"/>
            </a:endParaRPr>
          </a:p>
          <a:p>
            <a:pPr marL="720000">
              <a:lnSpc>
                <a:spcPct val="100000"/>
              </a:lnSpc>
            </a:pPr>
            <a:endParaRPr b="0" lang="en-AU" sz="1400" strike="noStrike" u="none">
              <a:solidFill>
                <a:srgbClr val="000000"/>
              </a:solidFill>
              <a:uFillTx/>
              <a:latin typeface="Arial"/>
              <a:ea typeface="Microsoft YaHei"/>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74680"/>
            <a:ext cx="8228520" cy="1141920"/>
          </a:xfrm>
          <a:prstGeom prst="rect">
            <a:avLst/>
          </a:prstGeom>
          <a:noFill/>
          <a:ln w="0">
            <a:noFill/>
          </a:ln>
        </p:spPr>
        <p:txBody>
          <a:bodyPr numCol="1" spcCol="0" lIns="90000" rIns="90000" tIns="45000" bIns="45000" anchor="ctr">
            <a:noAutofit/>
          </a:bodyPr>
          <a:p>
            <a:pPr indent="0" algn="ctr">
              <a:lnSpc>
                <a:spcPct val="100000"/>
              </a:lnSpc>
              <a:buNone/>
            </a:pPr>
            <a:r>
              <a:rPr b="0" lang="en-AU" sz="4400" strike="noStrike" u="none">
                <a:solidFill>
                  <a:srgbClr val="000000"/>
                </a:solidFill>
                <a:uFillTx/>
                <a:latin typeface="Calibri"/>
              </a:rPr>
              <a:t>e.g. Competence</a:t>
            </a:r>
            <a:endParaRPr b="0" lang="en-AU" sz="4400" strike="noStrike" u="none">
              <a:solidFill>
                <a:srgbClr val="000000"/>
              </a:solidFill>
              <a:uFillTx/>
              <a:latin typeface="Arial"/>
            </a:endParaRPr>
          </a:p>
        </p:txBody>
      </p:sp>
      <p:sp>
        <p:nvSpPr>
          <p:cNvPr id="170" name="PlaceHolder 2"/>
          <p:cNvSpPr>
            <a:spLocks noGrp="1"/>
          </p:cNvSpPr>
          <p:nvPr>
            <p:ph/>
          </p:nvPr>
        </p:nvSpPr>
        <p:spPr>
          <a:xfrm>
            <a:off x="457200" y="1600200"/>
            <a:ext cx="8228520" cy="452484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i="1" lang="en-AU" sz="3200" strike="noStrike" u="none">
                <a:solidFill>
                  <a:srgbClr val="000000"/>
                </a:solidFill>
                <a:uFillTx/>
                <a:latin typeface="Calibri"/>
              </a:rPr>
              <a:t>Accept only such work as you believe you are competent to perform and do not hesitate to obtain additional expertise from appropriately qualified individuals where advisable. </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i="1" lang="en-AU" sz="3200" strike="noStrike" u="none">
                <a:solidFill>
                  <a:srgbClr val="000000"/>
                </a:solidFill>
                <a:uFillTx/>
                <a:latin typeface="Calibri"/>
              </a:rPr>
              <a:t>You should always be aware of your own limitations and not knowingly imply that you have competence you do not possess.</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i="1" lang="en-AU" sz="2100" strike="noStrike" u="none">
                <a:solidFill>
                  <a:srgbClr val="000000"/>
                </a:solidFill>
                <a:uFillTx/>
                <a:latin typeface="Calibri"/>
              </a:rPr>
              <a:t>i.e. don’t pretend you know how to do a job you have NO IDEA about, wasting the client’s time and money and destroying their data.</a:t>
            </a:r>
            <a:endParaRPr b="0" lang="en-AU" sz="2100" strike="noStrike" u="none">
              <a:solidFill>
                <a:srgbClr val="000000"/>
              </a:solidFill>
              <a:uFillTx/>
              <a:latin typeface="Arial"/>
            </a:endParaRPr>
          </a:p>
          <a:p>
            <a:pPr indent="0">
              <a:lnSpc>
                <a:spcPct val="100000"/>
              </a:lnSpc>
              <a:spcBef>
                <a:spcPts val="641"/>
              </a:spcBef>
              <a:buNone/>
            </a:pPr>
            <a:endParaRPr b="0" lang="en-A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4680"/>
            <a:ext cx="8228520" cy="1141920"/>
          </a:xfrm>
          <a:prstGeom prst="rect">
            <a:avLst/>
          </a:prstGeom>
          <a:noFill/>
          <a:ln w="0">
            <a:noFill/>
          </a:ln>
        </p:spPr>
        <p:txBody>
          <a:bodyPr numCol="1" spcCol="0" lIns="90000" rIns="90000" tIns="45000" bIns="45000" anchor="ctr">
            <a:noAutofit/>
          </a:bodyPr>
          <a:p>
            <a:pPr marL="343080" indent="-343080" algn="ctr">
              <a:lnSpc>
                <a:spcPct val="100000"/>
              </a:lnSpc>
              <a:buNone/>
              <a:tabLst>
                <a:tab algn="l" pos="0"/>
              </a:tabLst>
            </a:pPr>
            <a:r>
              <a:rPr b="0" lang="en-AU" sz="4400" strike="noStrike" u="none">
                <a:solidFill>
                  <a:srgbClr val="000000"/>
                </a:solidFill>
                <a:uFillTx/>
                <a:latin typeface="Calibri"/>
              </a:rPr>
              <a:t>Imposing sanctions</a:t>
            </a:r>
            <a:br>
              <a:rPr sz="4400"/>
            </a:br>
            <a:endParaRPr b="0" lang="en-AU" sz="4400" strike="noStrike" u="none">
              <a:solidFill>
                <a:srgbClr val="000000"/>
              </a:solidFill>
              <a:uFillTx/>
              <a:latin typeface="Arial"/>
            </a:endParaRPr>
          </a:p>
        </p:txBody>
      </p:sp>
      <p:sp>
        <p:nvSpPr>
          <p:cNvPr id="172" name="PlaceHolder 2"/>
          <p:cNvSpPr>
            <a:spLocks noGrp="1"/>
          </p:cNvSpPr>
          <p:nvPr>
            <p:ph/>
          </p:nvPr>
        </p:nvSpPr>
        <p:spPr>
          <a:xfrm>
            <a:off x="457200" y="1268280"/>
            <a:ext cx="8228520" cy="485676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1" lang="en-AU" sz="3200" strike="noStrike" u="none">
                <a:solidFill>
                  <a:srgbClr val="000000"/>
                </a:solidFill>
                <a:uFillTx/>
                <a:latin typeface="Calibri"/>
              </a:rPr>
              <a:t>Sanction</a:t>
            </a:r>
            <a:r>
              <a:rPr b="0" lang="en-AU" sz="3200" strike="noStrike" u="none">
                <a:solidFill>
                  <a:srgbClr val="000000"/>
                </a:solidFill>
                <a:uFillTx/>
                <a:latin typeface="Calibri"/>
              </a:rPr>
              <a:t> = Punishment</a:t>
            </a:r>
            <a:endParaRPr b="0" lang="en-AU" sz="3200" strike="noStrike" u="none">
              <a:solidFill>
                <a:srgbClr val="000000"/>
              </a:solidFill>
              <a:uFillTx/>
              <a:latin typeface="Arial"/>
            </a:endParaRPr>
          </a:p>
          <a:p>
            <a:pPr indent="0">
              <a:lnSpc>
                <a:spcPct val="100000"/>
              </a:lnSpc>
              <a:spcBef>
                <a:spcPts val="641"/>
              </a:spcBef>
              <a:buNone/>
            </a:pP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1500" strike="noStrike" u="none">
                <a:solidFill>
                  <a:srgbClr val="000000"/>
                </a:solidFill>
                <a:uFillTx/>
                <a:latin typeface="Calibri"/>
              </a:rPr>
              <a:t>Oddly, sanction also means “to give permission or approval”</a:t>
            </a:r>
            <a:endParaRPr b="0" lang="en-AU" sz="1500" strike="noStrike" u="none">
              <a:solidFill>
                <a:srgbClr val="000000"/>
              </a:solidFill>
              <a:uFillTx/>
              <a:latin typeface="Arial"/>
            </a:endParaRPr>
          </a:p>
        </p:txBody>
      </p:sp>
      <p:pic>
        <p:nvPicPr>
          <p:cNvPr id="173" name="Picture 4" descr=""/>
          <p:cNvPicPr/>
          <p:nvPr/>
        </p:nvPicPr>
        <p:blipFill>
          <a:blip r:embed="rId1"/>
          <a:stretch/>
        </p:blipFill>
        <p:spPr>
          <a:xfrm>
            <a:off x="6443640" y="4157640"/>
            <a:ext cx="2699280" cy="269928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4680"/>
            <a:ext cx="8228520" cy="1141920"/>
          </a:xfrm>
          <a:prstGeom prst="rect">
            <a:avLst/>
          </a:prstGeom>
          <a:noFill/>
          <a:ln w="0">
            <a:noFill/>
          </a:ln>
        </p:spPr>
        <p:txBody>
          <a:bodyPr numCol="1" spcCol="0" lIns="90000" rIns="90000" tIns="45000" bIns="45000" anchor="ctr">
            <a:noAutofit/>
          </a:bodyPr>
          <a:p>
            <a:pPr marL="343080" indent="-343080" algn="ctr">
              <a:lnSpc>
                <a:spcPct val="100000"/>
              </a:lnSpc>
              <a:buNone/>
              <a:tabLst>
                <a:tab algn="l" pos="0"/>
              </a:tabLst>
            </a:pPr>
            <a:r>
              <a:rPr b="0" lang="en-AU" sz="4400" strike="noStrike" u="none">
                <a:solidFill>
                  <a:srgbClr val="000000"/>
                </a:solidFill>
                <a:uFillTx/>
                <a:latin typeface="Calibri"/>
              </a:rPr>
              <a:t>Imposing sanctions</a:t>
            </a:r>
            <a:br>
              <a:rPr sz="4400"/>
            </a:br>
            <a:endParaRPr b="0" lang="en-AU" sz="4400" strike="noStrike" u="none">
              <a:solidFill>
                <a:srgbClr val="000000"/>
              </a:solidFill>
              <a:uFillTx/>
              <a:latin typeface="Arial"/>
            </a:endParaRPr>
          </a:p>
        </p:txBody>
      </p:sp>
      <p:pic>
        <p:nvPicPr>
          <p:cNvPr id="175" name="" descr=""/>
          <p:cNvPicPr/>
          <p:nvPr/>
        </p:nvPicPr>
        <p:blipFill>
          <a:blip r:embed="rId1"/>
          <a:stretch/>
        </p:blipFill>
        <p:spPr>
          <a:xfrm>
            <a:off x="5400000" y="4320000"/>
            <a:ext cx="3677760" cy="2520000"/>
          </a:xfrm>
          <a:prstGeom prst="rect">
            <a:avLst/>
          </a:prstGeom>
          <a:ln w="0">
            <a:noFill/>
          </a:ln>
        </p:spPr>
      </p:pic>
      <p:sp>
        <p:nvSpPr>
          <p:cNvPr id="176" name="PlaceHolder 2"/>
          <p:cNvSpPr>
            <a:spLocks noGrp="1"/>
          </p:cNvSpPr>
          <p:nvPr>
            <p:ph/>
          </p:nvPr>
        </p:nvSpPr>
        <p:spPr>
          <a:xfrm>
            <a:off x="457200" y="900000"/>
            <a:ext cx="5482800" cy="569628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2800" strike="noStrike" u="none">
                <a:solidFill>
                  <a:srgbClr val="000000"/>
                </a:solidFill>
                <a:uFillTx/>
                <a:latin typeface="Calibri"/>
              </a:rPr>
              <a:t>Sanctions deter group members from acting unethically.</a:t>
            </a:r>
            <a:endParaRPr b="0" lang="en-AU" sz="28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2800" strike="noStrike" u="none">
                <a:solidFill>
                  <a:srgbClr val="000000"/>
                </a:solidFill>
                <a:uFillTx/>
                <a:latin typeface="Calibri"/>
              </a:rPr>
              <a:t>Public sanctions remind other group members of the rules and the consequences of breaking the rules</a:t>
            </a:r>
            <a:endParaRPr b="0" lang="en-AU" sz="28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2800" strike="noStrike" u="none">
                <a:solidFill>
                  <a:srgbClr val="000000"/>
                </a:solidFill>
                <a:uFillTx/>
                <a:latin typeface="Calibri"/>
              </a:rPr>
              <a:t>Establishes that the group takes its code of ethics seriously</a:t>
            </a:r>
            <a:endParaRPr b="0" lang="en-AU"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4680"/>
            <a:ext cx="8228520" cy="1141920"/>
          </a:xfrm>
          <a:prstGeom prst="rect">
            <a:avLst/>
          </a:prstGeom>
          <a:noFill/>
          <a:ln w="0">
            <a:noFill/>
          </a:ln>
        </p:spPr>
        <p:txBody>
          <a:bodyPr numCol="1" spcCol="0" lIns="90000" rIns="90000" tIns="45000" bIns="45000" anchor="ctr">
            <a:noAutofit/>
          </a:bodyPr>
          <a:p>
            <a:pPr indent="0" algn="ctr">
              <a:lnSpc>
                <a:spcPct val="100000"/>
              </a:lnSpc>
              <a:buNone/>
            </a:pPr>
            <a:r>
              <a:rPr b="0" lang="en-AU" sz="4400" strike="noStrike" u="none">
                <a:solidFill>
                  <a:srgbClr val="000000"/>
                </a:solidFill>
                <a:uFillTx/>
                <a:latin typeface="Calibri"/>
              </a:rPr>
              <a:t>Contents</a:t>
            </a:r>
            <a:endParaRPr b="0" lang="en-AU" sz="4400" strike="noStrike" u="none">
              <a:solidFill>
                <a:srgbClr val="000000"/>
              </a:solidFill>
              <a:uFillTx/>
              <a:latin typeface="Arial"/>
            </a:endParaRPr>
          </a:p>
        </p:txBody>
      </p:sp>
      <p:sp>
        <p:nvSpPr>
          <p:cNvPr id="130" name="PlaceHolder 2"/>
          <p:cNvSpPr>
            <a:spLocks noGrp="1"/>
          </p:cNvSpPr>
          <p:nvPr>
            <p:ph/>
          </p:nvPr>
        </p:nvSpPr>
        <p:spPr>
          <a:xfrm>
            <a:off x="468360" y="1628640"/>
            <a:ext cx="8228520" cy="452484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suitability of </a:t>
            </a:r>
            <a:endParaRPr b="0" lang="en-AU" sz="3200" strike="noStrike" u="none">
              <a:solidFill>
                <a:srgbClr val="000000"/>
              </a:solidFill>
              <a:uFillTx/>
              <a:latin typeface="Arial"/>
            </a:endParaRPr>
          </a:p>
          <a:p>
            <a:pPr lvl="1" marL="743040" indent="-285840">
              <a:lnSpc>
                <a:spcPct val="100000"/>
              </a:lnSpc>
              <a:spcBef>
                <a:spcPts val="561"/>
              </a:spcBef>
              <a:buClr>
                <a:srgbClr val="000000"/>
              </a:buClr>
              <a:buFont typeface="Arial"/>
              <a:buChar char="–"/>
            </a:pPr>
            <a:r>
              <a:rPr b="0" lang="en-AU" sz="2800" strike="noStrike" u="none">
                <a:solidFill>
                  <a:srgbClr val="000000"/>
                </a:solidFill>
                <a:uFillTx/>
                <a:latin typeface="Calibri"/>
              </a:rPr>
              <a:t>setting codes of ethics</a:t>
            </a:r>
            <a:endParaRPr b="0" lang="en-AU" sz="2800" strike="noStrike" u="none">
              <a:solidFill>
                <a:srgbClr val="000000"/>
              </a:solidFill>
              <a:uFillTx/>
              <a:latin typeface="Arial"/>
            </a:endParaRPr>
          </a:p>
          <a:p>
            <a:pPr lvl="1" marL="743040" indent="-285840">
              <a:lnSpc>
                <a:spcPct val="100000"/>
              </a:lnSpc>
              <a:spcBef>
                <a:spcPts val="561"/>
              </a:spcBef>
              <a:buClr>
                <a:srgbClr val="000000"/>
              </a:buClr>
              <a:buFont typeface="Arial"/>
              <a:buChar char="–"/>
            </a:pPr>
            <a:r>
              <a:rPr b="0" lang="en-AU" sz="2800" strike="noStrike" u="none">
                <a:solidFill>
                  <a:srgbClr val="000000"/>
                </a:solidFill>
                <a:uFillTx/>
                <a:latin typeface="Calibri"/>
              </a:rPr>
              <a:t>imposing sanctions</a:t>
            </a:r>
            <a:endParaRPr b="0" lang="en-AU" sz="2800" strike="noStrike" u="none">
              <a:solidFill>
                <a:srgbClr val="000000"/>
              </a:solidFill>
              <a:uFillTx/>
              <a:latin typeface="Arial"/>
            </a:endParaRPr>
          </a:p>
          <a:p>
            <a:pPr lvl="1" marL="743040" indent="-285840">
              <a:lnSpc>
                <a:spcPct val="100000"/>
              </a:lnSpc>
              <a:spcBef>
                <a:spcPts val="561"/>
              </a:spcBef>
              <a:buClr>
                <a:srgbClr val="000000"/>
              </a:buClr>
              <a:buFont typeface="Arial"/>
              <a:buChar char="–"/>
            </a:pPr>
            <a:r>
              <a:rPr b="0" lang="en-AU" sz="2800" strike="noStrike" u="none">
                <a:solidFill>
                  <a:srgbClr val="000000"/>
                </a:solidFill>
                <a:uFillTx/>
                <a:latin typeface="Calibri"/>
              </a:rPr>
              <a:t>education programs and </a:t>
            </a:r>
            <a:endParaRPr b="0" lang="en-AU" sz="2800" strike="noStrike" u="none">
              <a:solidFill>
                <a:srgbClr val="000000"/>
              </a:solidFill>
              <a:uFillTx/>
              <a:latin typeface="Arial"/>
            </a:endParaRPr>
          </a:p>
          <a:p>
            <a:pPr lvl="1" marL="743040" indent="-285840">
              <a:lnSpc>
                <a:spcPct val="100000"/>
              </a:lnSpc>
              <a:spcBef>
                <a:spcPts val="561"/>
              </a:spcBef>
              <a:buClr>
                <a:srgbClr val="000000"/>
              </a:buClr>
              <a:buFont typeface="Arial"/>
              <a:buChar char="–"/>
            </a:pPr>
            <a:r>
              <a:rPr b="0" lang="en-AU" sz="2800" strike="noStrike" u="none">
                <a:solidFill>
                  <a:srgbClr val="000000"/>
                </a:solidFill>
                <a:uFillTx/>
                <a:latin typeface="Calibri"/>
              </a:rPr>
              <a:t>the use of decision-support frameworks </a:t>
            </a:r>
            <a:endParaRPr b="0" lang="en-AU" sz="2800" strike="noStrike" u="none">
              <a:solidFill>
                <a:srgbClr val="000000"/>
              </a:solidFill>
              <a:uFillTx/>
              <a:latin typeface="Arial"/>
            </a:endParaRPr>
          </a:p>
          <a:p>
            <a:pPr marL="743040" indent="-285840">
              <a:lnSpc>
                <a:spcPct val="100000"/>
              </a:lnSpc>
              <a:spcBef>
                <a:spcPts val="561"/>
              </a:spcBef>
              <a:buNone/>
              <a:tabLst>
                <a:tab algn="l" pos="0"/>
              </a:tabLst>
            </a:pPr>
            <a:endParaRPr b="0" lang="en-AU" sz="2800" strike="noStrike" u="none">
              <a:solidFill>
                <a:srgbClr val="000000"/>
              </a:solidFill>
              <a:uFillTx/>
              <a:latin typeface="Arial"/>
            </a:endParaRPr>
          </a:p>
          <a:p>
            <a:pPr marL="743040" indent="-285840">
              <a:lnSpc>
                <a:spcPct val="100000"/>
              </a:lnSpc>
              <a:spcBef>
                <a:spcPts val="561"/>
              </a:spcBef>
              <a:buNone/>
              <a:tabLst>
                <a:tab algn="l" pos="0"/>
              </a:tabLst>
            </a:pPr>
            <a:r>
              <a:rPr b="0" lang="en-AU" sz="2800" strike="noStrike" u="none">
                <a:solidFill>
                  <a:srgbClr val="000000"/>
                </a:solidFill>
                <a:uFillTx/>
                <a:latin typeface="Calibri"/>
              </a:rPr>
              <a:t>as strategies for managing ethical dilemmas.</a:t>
            </a:r>
            <a:endParaRPr b="0" lang="en-AU" sz="2800" strike="noStrike" u="none">
              <a:solidFill>
                <a:srgbClr val="000000"/>
              </a:solidFill>
              <a:uFillTx/>
              <a:latin typeface="Arial"/>
            </a:endParaRPr>
          </a:p>
          <a:p>
            <a:pPr marL="343080" indent="-343080">
              <a:lnSpc>
                <a:spcPct val="100000"/>
              </a:lnSpc>
              <a:spcBef>
                <a:spcPts val="641"/>
              </a:spcBef>
              <a:buNone/>
              <a:tabLst>
                <a:tab algn="l" pos="0"/>
              </a:tabLst>
            </a:pPr>
            <a:endParaRPr b="0" lang="en-AU"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7" name="Picture 4" descr=""/>
          <p:cNvPicPr/>
          <p:nvPr/>
        </p:nvPicPr>
        <p:blipFill>
          <a:blip r:embed="rId1"/>
          <a:stretch/>
        </p:blipFill>
        <p:spPr>
          <a:xfrm>
            <a:off x="6804000" y="692280"/>
            <a:ext cx="2338920" cy="3312000"/>
          </a:xfrm>
          <a:prstGeom prst="rect">
            <a:avLst/>
          </a:prstGeom>
          <a:ln w="0">
            <a:noFill/>
          </a:ln>
        </p:spPr>
      </p:pic>
      <p:sp>
        <p:nvSpPr>
          <p:cNvPr id="178" name="PlaceHolder 1"/>
          <p:cNvSpPr>
            <a:spLocks noGrp="1"/>
          </p:cNvSpPr>
          <p:nvPr>
            <p:ph type="title"/>
          </p:nvPr>
        </p:nvSpPr>
        <p:spPr>
          <a:xfrm>
            <a:off x="250920" y="260280"/>
            <a:ext cx="8228520" cy="560880"/>
          </a:xfrm>
          <a:prstGeom prst="rect">
            <a:avLst/>
          </a:prstGeom>
          <a:noFill/>
          <a:ln w="0">
            <a:noFill/>
          </a:ln>
        </p:spPr>
        <p:txBody>
          <a:bodyPr numCol="1" spcCol="0" lIns="90000" rIns="90000" tIns="45000" bIns="45000" anchor="ctr">
            <a:noAutofit/>
          </a:bodyPr>
          <a:p>
            <a:pPr marL="343080" indent="-343080" algn="ctr">
              <a:lnSpc>
                <a:spcPct val="100000"/>
              </a:lnSpc>
              <a:buNone/>
              <a:tabLst>
                <a:tab algn="l" pos="0"/>
              </a:tabLst>
            </a:pPr>
            <a:r>
              <a:rPr b="0" lang="en-AU" sz="4400" strike="noStrike" u="none">
                <a:solidFill>
                  <a:srgbClr val="000000"/>
                </a:solidFill>
                <a:uFillTx/>
                <a:latin typeface="Calibri"/>
              </a:rPr>
              <a:t>Imposing sanctions</a:t>
            </a:r>
            <a:endParaRPr b="0" lang="en-AU" sz="4400" strike="noStrike" u="none">
              <a:solidFill>
                <a:srgbClr val="000000"/>
              </a:solidFill>
              <a:uFillTx/>
              <a:latin typeface="Arial"/>
            </a:endParaRPr>
          </a:p>
        </p:txBody>
      </p:sp>
      <p:sp>
        <p:nvSpPr>
          <p:cNvPr id="179" name="PlaceHolder 2"/>
          <p:cNvSpPr>
            <a:spLocks noGrp="1"/>
          </p:cNvSpPr>
          <p:nvPr>
            <p:ph/>
          </p:nvPr>
        </p:nvSpPr>
        <p:spPr>
          <a:xfrm>
            <a:off x="0" y="1052640"/>
            <a:ext cx="8228520" cy="5328000"/>
          </a:xfrm>
          <a:prstGeom prst="rect">
            <a:avLst/>
          </a:prstGeom>
          <a:noFill/>
          <a:ln w="0">
            <a:noFill/>
          </a:ln>
        </p:spPr>
        <p:txBody>
          <a:bodyPr numCol="1" spcCol="0" lIns="90000" rIns="90000" tIns="45000" bIns="45000" anchor="t">
            <a:noAutofit/>
          </a:bodyPr>
          <a:p>
            <a:pPr marL="343080" indent="-343080">
              <a:lnSpc>
                <a:spcPct val="100000"/>
              </a:lnSpc>
              <a:spcBef>
                <a:spcPts val="641"/>
              </a:spcBef>
              <a:buNone/>
              <a:tabLst>
                <a:tab algn="l" pos="0"/>
              </a:tabLst>
            </a:pPr>
            <a:r>
              <a:rPr b="0" lang="en-AU" sz="3200" strike="noStrike" u="none">
                <a:solidFill>
                  <a:srgbClr val="000000"/>
                </a:solidFill>
                <a:uFillTx/>
                <a:latin typeface="Calibri"/>
              </a:rPr>
              <a:t>Types of sanctions:</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tabLst>
                <a:tab algn="l" pos="0"/>
              </a:tabLst>
            </a:pPr>
            <a:r>
              <a:rPr b="0" lang="en-AU" sz="3200" strike="noStrike" u="none">
                <a:solidFill>
                  <a:srgbClr val="000000"/>
                </a:solidFill>
                <a:uFillTx/>
                <a:latin typeface="Calibri"/>
              </a:rPr>
              <a:t>Official warning</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tabLst>
                <a:tab algn="l" pos="0"/>
              </a:tabLst>
            </a:pPr>
            <a:r>
              <a:rPr b="0" lang="en-AU" sz="3200" strike="noStrike" u="none">
                <a:solidFill>
                  <a:srgbClr val="000000"/>
                </a:solidFill>
                <a:uFillTx/>
                <a:latin typeface="Calibri"/>
              </a:rPr>
              <a:t>Admonition</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tabLst>
                <a:tab algn="l" pos="0"/>
              </a:tabLst>
            </a:pPr>
            <a:r>
              <a:rPr b="0" lang="en-AU" sz="3200" strike="noStrike" u="none">
                <a:solidFill>
                  <a:srgbClr val="000000"/>
                </a:solidFill>
                <a:uFillTx/>
                <a:latin typeface="Calibri"/>
              </a:rPr>
              <a:t>Supervised practice</a:t>
            </a:r>
            <a:endParaRPr b="0" lang="en-AU" sz="3200" strike="noStrike" u="none">
              <a:solidFill>
                <a:srgbClr val="000000"/>
              </a:solidFill>
              <a:uFillTx/>
              <a:latin typeface="Arial"/>
            </a:endParaRPr>
          </a:p>
          <a:p>
            <a:pPr indent="0">
              <a:lnSpc>
                <a:spcPct val="100000"/>
              </a:lnSpc>
              <a:spcBef>
                <a:spcPts val="641"/>
              </a:spcBef>
              <a:buNone/>
              <a:tabLst>
                <a:tab algn="l" pos="0"/>
              </a:tabLst>
            </a:pP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tabLst>
                <a:tab algn="l" pos="0"/>
              </a:tabLst>
            </a:pPr>
            <a:r>
              <a:rPr b="0" lang="en-AU" sz="3200" strike="noStrike" u="none">
                <a:solidFill>
                  <a:srgbClr val="000000"/>
                </a:solidFill>
                <a:uFillTx/>
                <a:latin typeface="Calibri"/>
              </a:rPr>
              <a:t>Enforced public apology (e.g. in newspapers)</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tabLst>
                <a:tab algn="l" pos="0"/>
              </a:tabLst>
            </a:pPr>
            <a:r>
              <a:rPr b="0" lang="en-AU" sz="3200" strike="noStrike" u="none">
                <a:solidFill>
                  <a:srgbClr val="000000"/>
                </a:solidFill>
                <a:uFillTx/>
                <a:latin typeface="Calibri"/>
              </a:rPr>
              <a:t>Expulsion from the group (e.g. deregistration of doctors, defrocking of priests)</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tabLst>
                <a:tab algn="l" pos="0"/>
              </a:tabLst>
            </a:pPr>
            <a:r>
              <a:rPr b="0" lang="en-AU" sz="3200" strike="noStrike" u="none">
                <a:solidFill>
                  <a:srgbClr val="000000"/>
                </a:solidFill>
                <a:uFillTx/>
                <a:latin typeface="Calibri"/>
              </a:rPr>
              <a:t>Suspension of privileges or right to practice</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tabLst>
                <a:tab algn="l" pos="0"/>
              </a:tabLst>
            </a:pPr>
            <a:r>
              <a:rPr b="0" lang="en-AU" sz="3200" strike="noStrike" u="none">
                <a:solidFill>
                  <a:srgbClr val="000000"/>
                </a:solidFill>
                <a:uFillTx/>
                <a:latin typeface="Calibri"/>
              </a:rPr>
              <a:t>Others?</a:t>
            </a:r>
            <a:endParaRPr b="0" lang="en-A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74680"/>
            <a:ext cx="8228520" cy="849960"/>
          </a:xfrm>
          <a:prstGeom prst="rect">
            <a:avLst/>
          </a:prstGeom>
          <a:noFill/>
          <a:ln w="0">
            <a:noFill/>
          </a:ln>
        </p:spPr>
        <p:txBody>
          <a:bodyPr numCol="1" spcCol="0" lIns="90000" rIns="90000" tIns="45000" bIns="45000" anchor="ctr">
            <a:noAutofit/>
          </a:bodyPr>
          <a:p>
            <a:pPr indent="0" algn="ctr">
              <a:lnSpc>
                <a:spcPct val="100000"/>
              </a:lnSpc>
              <a:buNone/>
            </a:pPr>
            <a:r>
              <a:rPr b="0" lang="en-AU" sz="4400" strike="noStrike" u="none">
                <a:solidFill>
                  <a:srgbClr val="000000"/>
                </a:solidFill>
                <a:uFillTx/>
                <a:latin typeface="Calibri"/>
              </a:rPr>
              <a:t>Education programs</a:t>
            </a:r>
            <a:endParaRPr b="0" lang="en-AU" sz="4400" strike="noStrike" u="none">
              <a:solidFill>
                <a:srgbClr val="000000"/>
              </a:solidFill>
              <a:uFillTx/>
              <a:latin typeface="Arial"/>
            </a:endParaRPr>
          </a:p>
        </p:txBody>
      </p:sp>
      <p:sp>
        <p:nvSpPr>
          <p:cNvPr id="181" name="PlaceHolder 2"/>
          <p:cNvSpPr>
            <a:spLocks noGrp="1"/>
          </p:cNvSpPr>
          <p:nvPr>
            <p:ph/>
          </p:nvPr>
        </p:nvSpPr>
        <p:spPr>
          <a:xfrm>
            <a:off x="457200" y="1197000"/>
            <a:ext cx="8228520" cy="4031280"/>
          </a:xfrm>
          <a:prstGeom prst="rect">
            <a:avLst/>
          </a:prstGeom>
          <a:noFill/>
          <a:ln w="0">
            <a:noFill/>
          </a:ln>
        </p:spPr>
        <p:txBody>
          <a:bodyPr numCol="1" spcCol="0" lIns="90000" rIns="90000" tIns="45000" bIns="45000" anchor="t">
            <a:noAutofit/>
          </a:bodyPr>
          <a:p>
            <a:pPr marL="343080" indent="-343080">
              <a:lnSpc>
                <a:spcPct val="100000"/>
              </a:lnSpc>
              <a:spcBef>
                <a:spcPts val="561"/>
              </a:spcBef>
              <a:buClr>
                <a:srgbClr val="000000"/>
              </a:buClr>
              <a:buFont typeface="Arial"/>
              <a:buChar char="•"/>
            </a:pPr>
            <a:r>
              <a:rPr b="0" lang="en-AU" sz="2800" strike="noStrike" u="none">
                <a:solidFill>
                  <a:srgbClr val="000000"/>
                </a:solidFill>
                <a:uFillTx/>
                <a:latin typeface="Calibri"/>
              </a:rPr>
              <a:t>“</a:t>
            </a:r>
            <a:r>
              <a:rPr b="0" lang="en-AU" sz="2800" strike="noStrike" u="none">
                <a:solidFill>
                  <a:srgbClr val="000000"/>
                </a:solidFill>
                <a:uFillTx/>
                <a:latin typeface="Calibri"/>
              </a:rPr>
              <a:t>Ignorance of the law is no excuse”</a:t>
            </a:r>
            <a:endParaRPr b="0" lang="en-AU" sz="2800" strike="noStrike" u="none">
              <a:solidFill>
                <a:srgbClr val="000000"/>
              </a:solidFill>
              <a:uFillTx/>
              <a:latin typeface="Arial"/>
            </a:endParaRPr>
          </a:p>
          <a:p>
            <a:pPr marL="343080" indent="-343080">
              <a:lnSpc>
                <a:spcPct val="100000"/>
              </a:lnSpc>
              <a:spcBef>
                <a:spcPts val="561"/>
              </a:spcBef>
              <a:buClr>
                <a:srgbClr val="000000"/>
              </a:buClr>
              <a:buFont typeface="Arial"/>
              <a:buChar char="•"/>
            </a:pPr>
            <a:r>
              <a:rPr b="0" lang="en-AU" sz="2800" strike="noStrike" u="none">
                <a:solidFill>
                  <a:srgbClr val="000000"/>
                </a:solidFill>
                <a:uFillTx/>
                <a:latin typeface="Calibri"/>
              </a:rPr>
              <a:t>Group members need to be educated about what rules they must follow</a:t>
            </a:r>
            <a:endParaRPr b="0" lang="en-AU" sz="2800" strike="noStrike" u="none">
              <a:solidFill>
                <a:srgbClr val="000000"/>
              </a:solidFill>
              <a:uFillTx/>
              <a:latin typeface="Arial"/>
            </a:endParaRPr>
          </a:p>
          <a:p>
            <a:pPr marL="343080" indent="-343080">
              <a:lnSpc>
                <a:spcPct val="100000"/>
              </a:lnSpc>
              <a:spcBef>
                <a:spcPts val="561"/>
              </a:spcBef>
              <a:buClr>
                <a:srgbClr val="000000"/>
              </a:buClr>
              <a:buFont typeface="Arial"/>
              <a:buChar char="•"/>
            </a:pPr>
            <a:r>
              <a:rPr b="0" lang="en-AU" sz="2800" strike="noStrike" u="none">
                <a:solidFill>
                  <a:srgbClr val="000000"/>
                </a:solidFill>
                <a:uFillTx/>
                <a:latin typeface="Calibri"/>
              </a:rPr>
              <a:t>It’s better to educate people and prevent misbehaviour than it is to punish people who are ignorant of the rules</a:t>
            </a:r>
            <a:endParaRPr b="0" lang="en-AU" sz="2800" strike="noStrike" u="none">
              <a:solidFill>
                <a:srgbClr val="000000"/>
              </a:solidFill>
              <a:uFillTx/>
              <a:latin typeface="Arial"/>
            </a:endParaRPr>
          </a:p>
        </p:txBody>
      </p:sp>
      <p:pic>
        <p:nvPicPr>
          <p:cNvPr id="182" name="Picture 4" descr=""/>
          <p:cNvPicPr/>
          <p:nvPr/>
        </p:nvPicPr>
        <p:blipFill>
          <a:blip r:embed="rId1"/>
          <a:stretch/>
        </p:blipFill>
        <p:spPr>
          <a:xfrm>
            <a:off x="5334120" y="4000680"/>
            <a:ext cx="3808800" cy="285660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4680"/>
            <a:ext cx="8228520" cy="849960"/>
          </a:xfrm>
          <a:prstGeom prst="rect">
            <a:avLst/>
          </a:prstGeom>
          <a:noFill/>
          <a:ln w="0">
            <a:noFill/>
          </a:ln>
        </p:spPr>
        <p:txBody>
          <a:bodyPr numCol="1" spcCol="0" lIns="90000" rIns="90000" tIns="45000" bIns="45000" anchor="ctr">
            <a:noAutofit/>
          </a:bodyPr>
          <a:p>
            <a:pPr indent="0" algn="ctr">
              <a:lnSpc>
                <a:spcPct val="100000"/>
              </a:lnSpc>
              <a:buNone/>
            </a:pPr>
            <a:r>
              <a:rPr b="0" lang="en-AU" sz="4400" strike="noStrike" u="none">
                <a:solidFill>
                  <a:srgbClr val="000000"/>
                </a:solidFill>
                <a:uFillTx/>
                <a:latin typeface="Calibri"/>
              </a:rPr>
              <a:t>Education programs</a:t>
            </a:r>
            <a:endParaRPr b="0" lang="en-AU" sz="4400" strike="noStrike" u="none">
              <a:solidFill>
                <a:srgbClr val="000000"/>
              </a:solidFill>
              <a:uFillTx/>
              <a:latin typeface="Arial"/>
            </a:endParaRPr>
          </a:p>
        </p:txBody>
      </p:sp>
      <p:sp>
        <p:nvSpPr>
          <p:cNvPr id="184" name="PlaceHolder 2"/>
          <p:cNvSpPr>
            <a:spLocks noGrp="1"/>
          </p:cNvSpPr>
          <p:nvPr>
            <p:ph/>
          </p:nvPr>
        </p:nvSpPr>
        <p:spPr>
          <a:xfrm>
            <a:off x="457200" y="1197000"/>
            <a:ext cx="8228520" cy="492804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Some groups formally test newcomers on their knowledge of the society’s ethics</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Codes of ethics are usually publicly posted</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Rule-breakers may be sentenced to a re-education program</a:t>
            </a:r>
            <a:endParaRPr b="0" lang="en-AU" sz="3200" strike="noStrike" u="none">
              <a:solidFill>
                <a:srgbClr val="000000"/>
              </a:solidFill>
              <a:uFillTx/>
              <a:latin typeface="Arial"/>
            </a:endParaRPr>
          </a:p>
        </p:txBody>
      </p:sp>
      <p:pic>
        <p:nvPicPr>
          <p:cNvPr id="185" name="Picture 4" descr=""/>
          <p:cNvPicPr/>
          <p:nvPr/>
        </p:nvPicPr>
        <p:blipFill>
          <a:blip r:embed="rId1"/>
          <a:stretch/>
        </p:blipFill>
        <p:spPr>
          <a:xfrm>
            <a:off x="4356000" y="3533760"/>
            <a:ext cx="4786920" cy="332316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457200" y="274680"/>
            <a:ext cx="8228520" cy="776880"/>
          </a:xfrm>
          <a:prstGeom prst="rect">
            <a:avLst/>
          </a:prstGeom>
          <a:noFill/>
          <a:ln w="0">
            <a:noFill/>
          </a:ln>
        </p:spPr>
        <p:txBody>
          <a:bodyPr numCol="1" spcCol="0" lIns="90000" rIns="90000" tIns="45000" bIns="45000" anchor="ctr">
            <a:noAutofit/>
          </a:bodyPr>
          <a:p>
            <a:pPr indent="0" algn="ctr">
              <a:lnSpc>
                <a:spcPct val="100000"/>
              </a:lnSpc>
              <a:buNone/>
            </a:pPr>
            <a:r>
              <a:rPr b="0" lang="en-AU" sz="4400" strike="noStrike" u="none">
                <a:solidFill>
                  <a:srgbClr val="000000"/>
                </a:solidFill>
                <a:uFillTx/>
                <a:latin typeface="Calibri"/>
              </a:rPr>
              <a:t>Decision-support frameworks</a:t>
            </a:r>
            <a:endParaRPr b="0" lang="en-AU" sz="4400" strike="noStrike" u="none">
              <a:solidFill>
                <a:srgbClr val="000000"/>
              </a:solidFill>
              <a:uFillTx/>
              <a:latin typeface="Arial"/>
            </a:endParaRPr>
          </a:p>
        </p:txBody>
      </p:sp>
      <p:sp>
        <p:nvSpPr>
          <p:cNvPr id="187" name="PlaceHolder 2"/>
          <p:cNvSpPr>
            <a:spLocks noGrp="1"/>
          </p:cNvSpPr>
          <p:nvPr>
            <p:ph/>
          </p:nvPr>
        </p:nvSpPr>
        <p:spPr>
          <a:xfrm>
            <a:off x="457200" y="1341360"/>
            <a:ext cx="8228520" cy="478368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Decision-support frameworks guide people who have to make difficult decisions</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Difficult decisions can be made easier by having an agreed system to handle them</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e.g. If this situation arises, you should…</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Reduces the chance of individuals making inappropriate or inconsistent decisions</a:t>
            </a:r>
            <a:endParaRPr b="0" lang="en-AU" sz="3200" strike="noStrike" u="none">
              <a:solidFill>
                <a:srgbClr val="000000"/>
              </a:solidFill>
              <a:uFillTx/>
              <a:latin typeface="Arial"/>
            </a:endParaRPr>
          </a:p>
          <a:p>
            <a:pPr indent="0">
              <a:lnSpc>
                <a:spcPct val="100000"/>
              </a:lnSpc>
              <a:spcBef>
                <a:spcPts val="641"/>
              </a:spcBef>
              <a:buNone/>
            </a:pPr>
            <a:endParaRPr b="0" lang="en-A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457200" y="274680"/>
            <a:ext cx="8228520" cy="1141920"/>
          </a:xfrm>
          <a:prstGeom prst="rect">
            <a:avLst/>
          </a:prstGeom>
          <a:noFill/>
          <a:ln w="0">
            <a:noFill/>
          </a:ln>
        </p:spPr>
        <p:txBody>
          <a:bodyPr numCol="1" spcCol="0" lIns="90000" rIns="90000" tIns="45000" bIns="45000" anchor="ctr">
            <a:noAutofit/>
          </a:bodyPr>
          <a:p>
            <a:pPr indent="0" algn="ctr">
              <a:lnSpc>
                <a:spcPct val="100000"/>
              </a:lnSpc>
              <a:buNone/>
            </a:pPr>
            <a:r>
              <a:rPr b="0" lang="en-AU" sz="4400" strike="noStrike" u="none">
                <a:solidFill>
                  <a:srgbClr val="000000"/>
                </a:solidFill>
                <a:uFillTx/>
                <a:latin typeface="Calibri"/>
              </a:rPr>
              <a:t>Decision-support frameworks</a:t>
            </a:r>
            <a:endParaRPr b="0" lang="en-AU" sz="4400" strike="noStrike" u="none">
              <a:solidFill>
                <a:srgbClr val="000000"/>
              </a:solidFill>
              <a:uFillTx/>
              <a:latin typeface="Arial"/>
            </a:endParaRPr>
          </a:p>
        </p:txBody>
      </p:sp>
      <p:sp>
        <p:nvSpPr>
          <p:cNvPr id="189" name="PlaceHolder 2"/>
          <p:cNvSpPr>
            <a:spLocks noGrp="1"/>
          </p:cNvSpPr>
          <p:nvPr>
            <p:ph/>
          </p:nvPr>
        </p:nvSpPr>
        <p:spPr>
          <a:xfrm>
            <a:off x="457200" y="1341360"/>
            <a:ext cx="8228520" cy="478368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E.g. If you break this rule, the punishment is…</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E.g. For a second offence the consequence is…</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E.g. Under these circumstances the penalty should be increased/decreased…</a:t>
            </a:r>
            <a:endParaRPr b="0" lang="en-AU" sz="3200" strike="noStrike" u="none">
              <a:solidFill>
                <a:srgbClr val="000000"/>
              </a:solidFill>
              <a:uFillTx/>
              <a:latin typeface="Arial"/>
            </a:endParaRPr>
          </a:p>
          <a:p>
            <a:pPr indent="0">
              <a:lnSpc>
                <a:spcPct val="100000"/>
              </a:lnSpc>
              <a:spcBef>
                <a:spcPts val="641"/>
              </a:spcBef>
              <a:buNone/>
            </a:pPr>
            <a:endParaRPr b="0" lang="en-AU" sz="3200" strike="noStrike" u="none">
              <a:solidFill>
                <a:srgbClr val="000000"/>
              </a:solidFill>
              <a:uFillTx/>
              <a:latin typeface="Arial"/>
            </a:endParaRPr>
          </a:p>
        </p:txBody>
      </p:sp>
      <p:pic>
        <p:nvPicPr>
          <p:cNvPr id="190" name="" descr=""/>
          <p:cNvPicPr/>
          <p:nvPr/>
        </p:nvPicPr>
        <p:blipFill>
          <a:blip r:embed="rId1"/>
          <a:stretch/>
        </p:blipFill>
        <p:spPr>
          <a:xfrm>
            <a:off x="1962720" y="3960000"/>
            <a:ext cx="5057280" cy="259056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4680"/>
            <a:ext cx="8228520" cy="849960"/>
          </a:xfrm>
          <a:prstGeom prst="rect">
            <a:avLst/>
          </a:prstGeom>
          <a:noFill/>
          <a:ln w="0">
            <a:noFill/>
          </a:ln>
        </p:spPr>
        <p:txBody>
          <a:bodyPr numCol="1" spcCol="0" lIns="90000" rIns="90000" tIns="45000" bIns="45000" anchor="ctr">
            <a:noAutofit/>
          </a:bodyPr>
          <a:p>
            <a:pPr indent="0" algn="ctr">
              <a:lnSpc>
                <a:spcPct val="100000"/>
              </a:lnSpc>
              <a:buNone/>
            </a:pPr>
            <a:r>
              <a:rPr b="0" lang="en-AU" sz="4400" strike="noStrike" u="none">
                <a:solidFill>
                  <a:srgbClr val="000000"/>
                </a:solidFill>
                <a:uFillTx/>
                <a:latin typeface="Calibri"/>
              </a:rPr>
              <a:t>Decision-support frameworks</a:t>
            </a:r>
            <a:endParaRPr b="0" lang="en-AU" sz="4400" strike="noStrike" u="none">
              <a:solidFill>
                <a:srgbClr val="000000"/>
              </a:solidFill>
              <a:uFillTx/>
              <a:latin typeface="Arial"/>
            </a:endParaRPr>
          </a:p>
        </p:txBody>
      </p:sp>
      <p:sp>
        <p:nvSpPr>
          <p:cNvPr id="192" name="PlaceHolder 2"/>
          <p:cNvSpPr>
            <a:spLocks noGrp="1"/>
          </p:cNvSpPr>
          <p:nvPr>
            <p:ph/>
          </p:nvPr>
        </p:nvSpPr>
        <p:spPr>
          <a:xfrm>
            <a:off x="457200" y="1268280"/>
            <a:ext cx="8228520" cy="485676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A formulated framework reduces favouritism and unfairness in dealing with issues</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All people are treated equally, based on established procedures.</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It gives the decision-maker more confidence since the decision is not just his or her opinion.</a:t>
            </a:r>
            <a:endParaRPr b="0" lang="en-AU" sz="3200" strike="noStrike" u="none">
              <a:solidFill>
                <a:srgbClr val="000000"/>
              </a:solidFill>
              <a:uFillTx/>
              <a:latin typeface="Arial"/>
            </a:endParaRPr>
          </a:p>
          <a:p>
            <a:pPr indent="0">
              <a:lnSpc>
                <a:spcPct val="100000"/>
              </a:lnSpc>
              <a:spcBef>
                <a:spcPts val="641"/>
              </a:spcBef>
              <a:buNone/>
            </a:pPr>
            <a:endParaRPr b="0" lang="en-AU" sz="3200" strike="noStrike" u="none">
              <a:solidFill>
                <a:srgbClr val="000000"/>
              </a:solidFill>
              <a:uFillTx/>
              <a:latin typeface="Arial"/>
            </a:endParaRPr>
          </a:p>
          <a:p>
            <a:pPr indent="0">
              <a:lnSpc>
                <a:spcPct val="100000"/>
              </a:lnSpc>
              <a:spcBef>
                <a:spcPts val="641"/>
              </a:spcBef>
              <a:buNone/>
            </a:pPr>
            <a:endParaRPr b="0" lang="en-A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ab5e4">
                <a:alpha val="31000"/>
              </a:srgbClr>
            </a:gs>
            <a:gs pos="100000">
              <a:srgbClr val="c2d1ed">
                <a:alpha val="31000"/>
              </a:srgbClr>
            </a:gs>
          </a:gsLst>
          <a:lin ang="5400000"/>
        </a:gradFill>
      </p:bgPr>
    </p:bg>
    <p:spTree>
      <p:nvGrpSpPr>
        <p:cNvPr id="1" name=""/>
        <p:cNvGrpSpPr/>
        <p:nvPr/>
      </p:nvGrpSpPr>
      <p:grpSpPr>
        <a:xfrm>
          <a:off x="0" y="0"/>
          <a:ext cx="0" cy="0"/>
          <a:chOff x="0" y="0"/>
          <a:chExt cx="0" cy="0"/>
        </a:xfrm>
      </p:grpSpPr>
      <p:sp>
        <p:nvSpPr>
          <p:cNvPr id="193" name="PlaceHolder 1"/>
          <p:cNvSpPr>
            <a:spLocks noGrp="1"/>
          </p:cNvSpPr>
          <p:nvPr>
            <p:ph type="title"/>
          </p:nvPr>
        </p:nvSpPr>
        <p:spPr>
          <a:xfrm>
            <a:off x="457200" y="274680"/>
            <a:ext cx="8228520" cy="5745600"/>
          </a:xfrm>
          <a:prstGeom prst="rect">
            <a:avLst/>
          </a:prstGeom>
          <a:noFill/>
          <a:ln w="0">
            <a:noFill/>
          </a:ln>
        </p:spPr>
        <p:txBody>
          <a:bodyPr numCol="1" spcCol="0" lIns="90000" rIns="90000" tIns="45000" bIns="45000" anchor="ctr">
            <a:noAutofit/>
          </a:bodyPr>
          <a:p>
            <a:pPr indent="0" algn="ctr">
              <a:lnSpc>
                <a:spcPct val="100000"/>
              </a:lnSpc>
              <a:buNone/>
            </a:pPr>
            <a:r>
              <a:rPr b="0" lang="en-AU" sz="6600" strike="noStrike" u="none">
                <a:solidFill>
                  <a:srgbClr val="000000"/>
                </a:solidFill>
                <a:uFillTx/>
                <a:latin typeface="Calibri"/>
              </a:rPr>
              <a:t>Some</a:t>
            </a:r>
            <a:br>
              <a:rPr sz="4400"/>
            </a:br>
            <a:r>
              <a:rPr b="0" lang="en-AU" sz="6600" strike="noStrike" u="none">
                <a:solidFill>
                  <a:srgbClr val="000000"/>
                </a:solidFill>
                <a:uFillTx/>
                <a:latin typeface="Calibri"/>
              </a:rPr>
              <a:t>Sample</a:t>
            </a:r>
            <a:br>
              <a:rPr sz="4400"/>
            </a:br>
            <a:r>
              <a:rPr b="0" lang="en-AU" sz="6600" strike="noStrike" u="none">
                <a:solidFill>
                  <a:srgbClr val="000000"/>
                </a:solidFill>
                <a:uFillTx/>
                <a:latin typeface="Calibri"/>
              </a:rPr>
              <a:t>Dilemmas</a:t>
            </a:r>
            <a:br>
              <a:rPr sz="4400"/>
            </a:br>
            <a:r>
              <a:rPr b="0" lang="en-AU" sz="3600" strike="noStrike" u="none">
                <a:solidFill>
                  <a:srgbClr val="000000"/>
                </a:solidFill>
                <a:uFillTx/>
                <a:latin typeface="Calibri"/>
              </a:rPr>
              <a:t>for you to</a:t>
            </a:r>
            <a:br>
              <a:rPr sz="4400"/>
            </a:br>
            <a:r>
              <a:rPr b="0" lang="en-AU" sz="6600" strike="noStrike" u="none">
                <a:solidFill>
                  <a:srgbClr val="000000"/>
                </a:solidFill>
                <a:uFillTx/>
                <a:latin typeface="Calibri"/>
              </a:rPr>
              <a:t>Manage or prevent</a:t>
            </a:r>
            <a:endParaRPr b="0" lang="en-AU" sz="6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ab5e4">
                <a:alpha val="31000"/>
              </a:srgbClr>
            </a:gs>
            <a:gs pos="100000">
              <a:srgbClr val="c2d1ed">
                <a:alpha val="31000"/>
              </a:srgbClr>
            </a:gs>
          </a:gsLst>
          <a:lin ang="5400000"/>
        </a:gradFill>
      </p:bgPr>
    </p:bg>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74680"/>
            <a:ext cx="8228520" cy="1141920"/>
          </a:xfrm>
          <a:prstGeom prst="rect">
            <a:avLst/>
          </a:prstGeom>
          <a:noFill/>
          <a:ln w="0">
            <a:noFill/>
          </a:ln>
        </p:spPr>
        <p:txBody>
          <a:bodyPr numCol="1" spcCol="0" lIns="90000" rIns="90000" tIns="45000" bIns="45000" anchor="ctr">
            <a:noAutofit/>
          </a:bodyPr>
          <a:p>
            <a:pPr indent="0" algn="ctr">
              <a:lnSpc>
                <a:spcPct val="100000"/>
              </a:lnSpc>
              <a:buNone/>
            </a:pPr>
            <a:r>
              <a:rPr b="0" lang="en-AU" sz="4400" strike="noStrike" u="none">
                <a:solidFill>
                  <a:srgbClr val="000000"/>
                </a:solidFill>
                <a:uFillTx/>
                <a:latin typeface="Calibri"/>
              </a:rPr>
              <a:t>For the following dilemmas</a:t>
            </a:r>
            <a:endParaRPr b="0" lang="en-AU" sz="4400" strike="noStrike" u="none">
              <a:solidFill>
                <a:srgbClr val="000000"/>
              </a:solidFill>
              <a:uFillTx/>
              <a:latin typeface="Arial"/>
            </a:endParaRPr>
          </a:p>
        </p:txBody>
      </p:sp>
      <p:sp>
        <p:nvSpPr>
          <p:cNvPr id="195" name="PlaceHolder 2"/>
          <p:cNvSpPr>
            <a:spLocks noGrp="1"/>
          </p:cNvSpPr>
          <p:nvPr>
            <p:ph/>
          </p:nvPr>
        </p:nvSpPr>
        <p:spPr>
          <a:xfrm>
            <a:off x="457200" y="1600200"/>
            <a:ext cx="8228520" cy="452484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What is the dilemma?</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What options are there to choose from?</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Why is each option bad?</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How could the dilemma have been either </a:t>
            </a:r>
            <a:r>
              <a:rPr b="0" i="1" lang="en-AU" sz="3200" strike="noStrike" u="none">
                <a:solidFill>
                  <a:srgbClr val="000000"/>
                </a:solidFill>
                <a:uFillTx/>
                <a:latin typeface="Calibri"/>
              </a:rPr>
              <a:t>prevented</a:t>
            </a:r>
            <a:r>
              <a:rPr b="0" lang="en-AU" sz="3200" strike="noStrike" u="none">
                <a:solidFill>
                  <a:srgbClr val="000000"/>
                </a:solidFill>
                <a:uFillTx/>
                <a:latin typeface="Calibri"/>
              </a:rPr>
              <a:t> or </a:t>
            </a:r>
            <a:r>
              <a:rPr b="0" i="1" lang="en-AU" sz="3200" strike="noStrike" u="none">
                <a:solidFill>
                  <a:srgbClr val="000000"/>
                </a:solidFill>
                <a:uFillTx/>
                <a:latin typeface="Calibri"/>
              </a:rPr>
              <a:t>dealt with </a:t>
            </a:r>
            <a:r>
              <a:rPr b="0" lang="en-AU" sz="3200" strike="noStrike" u="none">
                <a:solidFill>
                  <a:srgbClr val="000000"/>
                </a:solidFill>
                <a:uFillTx/>
                <a:latin typeface="Calibri"/>
              </a:rPr>
              <a:t>once it did happen?</a:t>
            </a:r>
            <a:endParaRPr b="0" lang="en-A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74680"/>
            <a:ext cx="8228520" cy="1141920"/>
          </a:xfrm>
          <a:prstGeom prst="rect">
            <a:avLst/>
          </a:prstGeom>
          <a:noFill/>
          <a:ln w="0">
            <a:noFill/>
          </a:ln>
        </p:spPr>
        <p:txBody>
          <a:bodyPr numCol="1" spcCol="0" lIns="90000" rIns="90000" tIns="45000" bIns="45000" anchor="ctr">
            <a:noAutofit/>
          </a:bodyPr>
          <a:p>
            <a:pPr indent="0" algn="ctr">
              <a:lnSpc>
                <a:spcPct val="100000"/>
              </a:lnSpc>
              <a:buNone/>
            </a:pPr>
            <a:r>
              <a:rPr b="0" lang="en-AU" sz="4400" strike="noStrike" u="none">
                <a:solidFill>
                  <a:srgbClr val="000000"/>
                </a:solidFill>
                <a:uFillTx/>
                <a:latin typeface="Calibri"/>
              </a:rPr>
              <a:t>How to handle these dilemmas?</a:t>
            </a:r>
            <a:endParaRPr b="0" lang="en-AU" sz="4400" strike="noStrike" u="none">
              <a:solidFill>
                <a:srgbClr val="000000"/>
              </a:solidFill>
              <a:uFillTx/>
              <a:latin typeface="Arial"/>
            </a:endParaRPr>
          </a:p>
        </p:txBody>
      </p:sp>
      <p:sp>
        <p:nvSpPr>
          <p:cNvPr id="197" name="PlaceHolder 2"/>
          <p:cNvSpPr>
            <a:spLocks noGrp="1"/>
          </p:cNvSpPr>
          <p:nvPr>
            <p:ph/>
          </p:nvPr>
        </p:nvSpPr>
        <p:spPr>
          <a:xfrm>
            <a:off x="457200" y="1600200"/>
            <a:ext cx="8228520" cy="3123000"/>
          </a:xfrm>
          <a:prstGeom prst="rect">
            <a:avLst/>
          </a:prstGeom>
          <a:noFill/>
          <a:ln w="0">
            <a:noFill/>
          </a:ln>
        </p:spPr>
        <p:txBody>
          <a:bodyPr numCol="1" spcCol="0" lIns="90000" rIns="90000" tIns="45000" bIns="45000" anchor="t">
            <a:noAutofit/>
          </a:bodyPr>
          <a:p>
            <a:pPr marL="343080" indent="-343080">
              <a:lnSpc>
                <a:spcPct val="100000"/>
              </a:lnSpc>
              <a:spcBef>
                <a:spcPts val="641"/>
              </a:spcBef>
              <a:buNone/>
              <a:tabLst>
                <a:tab algn="l" pos="0"/>
              </a:tabLst>
            </a:pPr>
            <a:r>
              <a:rPr b="0" lang="en-AU" sz="3200" strike="noStrike" u="none">
                <a:solidFill>
                  <a:srgbClr val="000000"/>
                </a:solidFill>
                <a:uFillTx/>
                <a:latin typeface="Calibri"/>
              </a:rPr>
              <a:t>An IT technician was undertaking a major upgrade to all the laptops within her company. While working on the laptop of the Finance Director, she noticed that this laptop contained thousands of pornographic pictures.</a:t>
            </a:r>
            <a:endParaRPr b="0" lang="en-AU" sz="3200" strike="noStrike" u="none">
              <a:solidFill>
                <a:srgbClr val="000000"/>
              </a:solidFill>
              <a:uFillTx/>
              <a:latin typeface="Arial"/>
            </a:endParaRPr>
          </a:p>
        </p:txBody>
      </p:sp>
      <p:sp>
        <p:nvSpPr>
          <p:cNvPr id="198" name="Rectangle 3"/>
          <p:cNvSpPr/>
          <p:nvPr/>
        </p:nvSpPr>
        <p:spPr>
          <a:xfrm>
            <a:off x="1835280" y="5805360"/>
            <a:ext cx="6768000" cy="821160"/>
          </a:xfrm>
          <a:prstGeom prst="rect">
            <a:avLst/>
          </a:prstGeom>
          <a:noFill/>
          <a:ln w="0">
            <a:noFill/>
          </a:ln>
        </p:spPr>
        <p:style>
          <a:lnRef idx="0"/>
          <a:fillRef idx="0"/>
          <a:effectRef idx="0"/>
          <a:fontRef idx="minor"/>
        </p:style>
        <p:txBody>
          <a:bodyPr lIns="90000" rIns="90000" tIns="45000" bIns="45000" anchor="t">
            <a:spAutoFit/>
          </a:bodyPr>
          <a:p>
            <a:pPr marL="216000" indent="-216000">
              <a:lnSpc>
                <a:spcPct val="100000"/>
              </a:lnSpc>
              <a:buClr>
                <a:srgbClr val="000000"/>
              </a:buClr>
              <a:buFont typeface="Arial"/>
              <a:buChar char="•"/>
            </a:pPr>
            <a:r>
              <a:rPr b="0" lang="en-AU" sz="1200" strike="noStrike" u="none">
                <a:solidFill>
                  <a:srgbClr val="000000"/>
                </a:solidFill>
                <a:uFillTx/>
                <a:latin typeface="Arial"/>
                <a:ea typeface="DejaVu Sans"/>
              </a:rPr>
              <a:t>What is the dilemma?</a:t>
            </a:r>
            <a:endParaRPr b="0" lang="en-AU" sz="1200" strike="noStrike" u="none">
              <a:solidFill>
                <a:srgbClr val="000000"/>
              </a:solidFill>
              <a:uFillTx/>
              <a:latin typeface="Arial"/>
            </a:endParaRPr>
          </a:p>
          <a:p>
            <a:pPr marL="216000" indent="-216000">
              <a:lnSpc>
                <a:spcPct val="100000"/>
              </a:lnSpc>
              <a:buClr>
                <a:srgbClr val="000000"/>
              </a:buClr>
              <a:buFont typeface="Arial"/>
              <a:buChar char="•"/>
            </a:pPr>
            <a:r>
              <a:rPr b="0" lang="en-AU" sz="1200" strike="noStrike" u="none">
                <a:solidFill>
                  <a:srgbClr val="000000"/>
                </a:solidFill>
                <a:uFillTx/>
                <a:latin typeface="Arial"/>
                <a:ea typeface="DejaVu Sans"/>
              </a:rPr>
              <a:t>What options are there to choose from?</a:t>
            </a:r>
            <a:endParaRPr b="0" lang="en-AU" sz="1200" strike="noStrike" u="none">
              <a:solidFill>
                <a:srgbClr val="000000"/>
              </a:solidFill>
              <a:uFillTx/>
              <a:latin typeface="Arial"/>
            </a:endParaRPr>
          </a:p>
          <a:p>
            <a:pPr marL="216000" indent="-216000">
              <a:lnSpc>
                <a:spcPct val="100000"/>
              </a:lnSpc>
              <a:buClr>
                <a:srgbClr val="000000"/>
              </a:buClr>
              <a:buFont typeface="Arial"/>
              <a:buChar char="•"/>
            </a:pPr>
            <a:r>
              <a:rPr b="0" lang="en-AU" sz="1200" strike="noStrike" u="none">
                <a:solidFill>
                  <a:srgbClr val="000000"/>
                </a:solidFill>
                <a:uFillTx/>
                <a:latin typeface="Arial"/>
                <a:ea typeface="DejaVu Sans"/>
              </a:rPr>
              <a:t>Why is each option bad?</a:t>
            </a:r>
            <a:endParaRPr b="0" lang="en-AU" sz="1200" strike="noStrike" u="none">
              <a:solidFill>
                <a:srgbClr val="000000"/>
              </a:solidFill>
              <a:uFillTx/>
              <a:latin typeface="Arial"/>
            </a:endParaRPr>
          </a:p>
          <a:p>
            <a:pPr marL="216000" indent="-216000">
              <a:lnSpc>
                <a:spcPct val="100000"/>
              </a:lnSpc>
              <a:buClr>
                <a:srgbClr val="000000"/>
              </a:buClr>
              <a:buFont typeface="Arial"/>
              <a:buChar char="•"/>
            </a:pPr>
            <a:r>
              <a:rPr b="0" lang="en-AU" sz="1200" strike="noStrike" u="none">
                <a:solidFill>
                  <a:srgbClr val="000000"/>
                </a:solidFill>
                <a:uFillTx/>
                <a:latin typeface="Arial"/>
                <a:ea typeface="DejaVu Sans"/>
              </a:rPr>
              <a:t>How could the dilemma have been </a:t>
            </a:r>
            <a:r>
              <a:rPr b="0" i="1" lang="en-AU" sz="1200" strike="noStrike" u="none">
                <a:solidFill>
                  <a:srgbClr val="000000"/>
                </a:solidFill>
                <a:uFillTx/>
                <a:latin typeface="Arial"/>
                <a:ea typeface="DejaVu Sans"/>
              </a:rPr>
              <a:t>prevented</a:t>
            </a:r>
            <a:r>
              <a:rPr b="0" lang="en-AU" sz="1200" strike="noStrike" u="none">
                <a:solidFill>
                  <a:srgbClr val="000000"/>
                </a:solidFill>
                <a:uFillTx/>
                <a:latin typeface="Arial"/>
                <a:ea typeface="DejaVu Sans"/>
              </a:rPr>
              <a:t> or </a:t>
            </a:r>
            <a:r>
              <a:rPr b="0" i="1" lang="en-AU" sz="1200" strike="noStrike" u="none">
                <a:solidFill>
                  <a:srgbClr val="000000"/>
                </a:solidFill>
                <a:uFillTx/>
                <a:latin typeface="Arial"/>
                <a:ea typeface="DejaVu Sans"/>
              </a:rPr>
              <a:t>dealt with</a:t>
            </a:r>
            <a:r>
              <a:rPr b="0" lang="en-AU" sz="1200" strike="noStrike" u="none">
                <a:solidFill>
                  <a:srgbClr val="000000"/>
                </a:solidFill>
                <a:uFillTx/>
                <a:latin typeface="Arial"/>
                <a:ea typeface="DejaVu Sans"/>
              </a:rPr>
              <a:t>?</a:t>
            </a:r>
            <a:endParaRPr b="0" lang="en-AU" sz="1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74680"/>
            <a:ext cx="8228520" cy="1141920"/>
          </a:xfrm>
          <a:prstGeom prst="rect">
            <a:avLst/>
          </a:prstGeom>
          <a:noFill/>
          <a:ln w="0">
            <a:noFill/>
          </a:ln>
        </p:spPr>
        <p:txBody>
          <a:bodyPr numCol="1" spcCol="0" lIns="90000" rIns="90000" tIns="45000" bIns="45000" anchor="ctr">
            <a:noAutofit/>
          </a:bodyPr>
          <a:p>
            <a:pPr indent="0" algn="ctr">
              <a:lnSpc>
                <a:spcPct val="100000"/>
              </a:lnSpc>
              <a:buNone/>
            </a:pPr>
            <a:r>
              <a:rPr b="0" lang="en-AU" sz="4400" strike="noStrike" u="none">
                <a:solidFill>
                  <a:srgbClr val="000000"/>
                </a:solidFill>
                <a:uFillTx/>
                <a:latin typeface="Calibri"/>
              </a:rPr>
              <a:t>How to handle these dilemmas?</a:t>
            </a:r>
            <a:endParaRPr b="0" lang="en-AU" sz="4400" strike="noStrike" u="none">
              <a:solidFill>
                <a:srgbClr val="000000"/>
              </a:solidFill>
              <a:uFillTx/>
              <a:latin typeface="Arial"/>
            </a:endParaRPr>
          </a:p>
        </p:txBody>
      </p:sp>
      <p:sp>
        <p:nvSpPr>
          <p:cNvPr id="200" name="PlaceHolder 2"/>
          <p:cNvSpPr>
            <a:spLocks noGrp="1"/>
          </p:cNvSpPr>
          <p:nvPr>
            <p:ph/>
          </p:nvPr>
        </p:nvSpPr>
        <p:spPr>
          <a:xfrm>
            <a:off x="457200" y="1600200"/>
            <a:ext cx="8228520" cy="4524840"/>
          </a:xfrm>
          <a:prstGeom prst="rect">
            <a:avLst/>
          </a:prstGeom>
          <a:noFill/>
          <a:ln w="0">
            <a:noFill/>
          </a:ln>
        </p:spPr>
        <p:txBody>
          <a:bodyPr numCol="1" spcCol="0" lIns="90000" rIns="90000" tIns="45000" bIns="45000" anchor="t">
            <a:noAutofit/>
          </a:bodyPr>
          <a:p>
            <a:pPr marL="343080" indent="-343080">
              <a:lnSpc>
                <a:spcPct val="100000"/>
              </a:lnSpc>
              <a:spcBef>
                <a:spcPts val="641"/>
              </a:spcBef>
              <a:buNone/>
              <a:tabLst>
                <a:tab algn="l" pos="0"/>
              </a:tabLst>
            </a:pPr>
            <a:r>
              <a:rPr b="0" lang="en-AU" sz="3200" strike="noStrike" u="none">
                <a:solidFill>
                  <a:srgbClr val="000000"/>
                </a:solidFill>
                <a:uFillTx/>
                <a:latin typeface="Calibri"/>
              </a:rPr>
              <a:t>A trainee at a design company is learning to use an expensive CAD program. Each day she borrows the program’s CD-ROM and practises using the software. </a:t>
            </a:r>
            <a:endParaRPr b="0" lang="en-AU" sz="3200" strike="noStrike" u="none">
              <a:solidFill>
                <a:srgbClr val="000000"/>
              </a:solidFill>
              <a:uFillTx/>
              <a:latin typeface="Arial"/>
            </a:endParaRPr>
          </a:p>
          <a:p>
            <a:pPr marL="343080" indent="-343080">
              <a:lnSpc>
                <a:spcPct val="100000"/>
              </a:lnSpc>
              <a:spcBef>
                <a:spcPts val="641"/>
              </a:spcBef>
              <a:buNone/>
              <a:tabLst>
                <a:tab algn="l" pos="0"/>
              </a:tabLst>
            </a:pPr>
            <a:r>
              <a:rPr b="0" lang="en-AU" sz="3200" strike="noStrike" u="none">
                <a:solidFill>
                  <a:srgbClr val="000000"/>
                </a:solidFill>
                <a:uFillTx/>
                <a:latin typeface="Calibri"/>
              </a:rPr>
              <a:t>Notices in company say that copying software is forbidden. </a:t>
            </a:r>
            <a:endParaRPr b="0" lang="en-AU" sz="3200" strike="noStrike" u="none">
              <a:solidFill>
                <a:srgbClr val="000000"/>
              </a:solidFill>
              <a:uFillTx/>
              <a:latin typeface="Arial"/>
            </a:endParaRPr>
          </a:p>
          <a:p>
            <a:pPr marL="343080" indent="-343080">
              <a:lnSpc>
                <a:spcPct val="100000"/>
              </a:lnSpc>
              <a:spcBef>
                <a:spcPts val="641"/>
              </a:spcBef>
              <a:buNone/>
              <a:tabLst>
                <a:tab algn="l" pos="0"/>
              </a:tabLst>
            </a:pPr>
            <a:r>
              <a:rPr b="0" lang="en-AU" sz="3200" strike="noStrike" u="none">
                <a:solidFill>
                  <a:srgbClr val="000000"/>
                </a:solidFill>
                <a:uFillTx/>
                <a:latin typeface="Calibri"/>
              </a:rPr>
              <a:t>One day, she copies the CD so she can work on her training at home and become a more-skilled worker. </a:t>
            </a:r>
            <a:endParaRPr b="0" lang="en-AU" sz="3200" strike="noStrike" u="none">
              <a:solidFill>
                <a:srgbClr val="000000"/>
              </a:solidFill>
              <a:uFillTx/>
              <a:latin typeface="Arial"/>
            </a:endParaRPr>
          </a:p>
        </p:txBody>
      </p:sp>
      <p:sp>
        <p:nvSpPr>
          <p:cNvPr id="201" name="Rectangle 3"/>
          <p:cNvSpPr/>
          <p:nvPr/>
        </p:nvSpPr>
        <p:spPr>
          <a:xfrm>
            <a:off x="4859280" y="5760000"/>
            <a:ext cx="4283640" cy="1004040"/>
          </a:xfrm>
          <a:prstGeom prst="rect">
            <a:avLst/>
          </a:prstGeom>
          <a:noFill/>
          <a:ln w="0">
            <a:noFill/>
          </a:ln>
        </p:spPr>
        <p:style>
          <a:lnRef idx="0"/>
          <a:fillRef idx="0"/>
          <a:effectRef idx="0"/>
          <a:fontRef idx="minor"/>
        </p:style>
        <p:txBody>
          <a:bodyPr lIns="90000" rIns="90000" tIns="45000" bIns="45000" anchor="t">
            <a:spAutoFit/>
          </a:bodyPr>
          <a:p>
            <a:pPr marL="216000" indent="-216000">
              <a:lnSpc>
                <a:spcPct val="100000"/>
              </a:lnSpc>
              <a:buClr>
                <a:srgbClr val="000000"/>
              </a:buClr>
              <a:buFont typeface="Arial"/>
              <a:buChar char="•"/>
            </a:pPr>
            <a:r>
              <a:rPr b="0" lang="en-AU" sz="1200" strike="noStrike" u="none">
                <a:solidFill>
                  <a:srgbClr val="000000"/>
                </a:solidFill>
                <a:uFillTx/>
                <a:latin typeface="Arial"/>
                <a:ea typeface="DejaVu Sans"/>
              </a:rPr>
              <a:t>What is the dilemma?</a:t>
            </a:r>
            <a:endParaRPr b="0" lang="en-AU" sz="1200" strike="noStrike" u="none">
              <a:solidFill>
                <a:srgbClr val="000000"/>
              </a:solidFill>
              <a:uFillTx/>
              <a:latin typeface="Arial"/>
            </a:endParaRPr>
          </a:p>
          <a:p>
            <a:pPr marL="216000" indent="-216000">
              <a:lnSpc>
                <a:spcPct val="100000"/>
              </a:lnSpc>
              <a:buClr>
                <a:srgbClr val="000000"/>
              </a:buClr>
              <a:buFont typeface="Arial"/>
              <a:buChar char="•"/>
            </a:pPr>
            <a:r>
              <a:rPr b="0" lang="en-AU" sz="1200" strike="noStrike" u="none">
                <a:solidFill>
                  <a:srgbClr val="000000"/>
                </a:solidFill>
                <a:uFillTx/>
                <a:latin typeface="Arial"/>
                <a:ea typeface="DejaVu Sans"/>
              </a:rPr>
              <a:t>What options are there to choose from?</a:t>
            </a:r>
            <a:endParaRPr b="0" lang="en-AU" sz="1200" strike="noStrike" u="none">
              <a:solidFill>
                <a:srgbClr val="000000"/>
              </a:solidFill>
              <a:uFillTx/>
              <a:latin typeface="Arial"/>
            </a:endParaRPr>
          </a:p>
          <a:p>
            <a:pPr marL="216000" indent="-216000">
              <a:lnSpc>
                <a:spcPct val="100000"/>
              </a:lnSpc>
              <a:buClr>
                <a:srgbClr val="000000"/>
              </a:buClr>
              <a:buFont typeface="Arial"/>
              <a:buChar char="•"/>
            </a:pPr>
            <a:r>
              <a:rPr b="0" lang="en-AU" sz="1200" strike="noStrike" u="none">
                <a:solidFill>
                  <a:srgbClr val="000000"/>
                </a:solidFill>
                <a:uFillTx/>
                <a:latin typeface="Arial"/>
                <a:ea typeface="DejaVu Sans"/>
              </a:rPr>
              <a:t>Why is each option bad?</a:t>
            </a:r>
            <a:endParaRPr b="0" lang="en-AU" sz="1200" strike="noStrike" u="none">
              <a:solidFill>
                <a:srgbClr val="000000"/>
              </a:solidFill>
              <a:uFillTx/>
              <a:latin typeface="Arial"/>
            </a:endParaRPr>
          </a:p>
          <a:p>
            <a:pPr marL="216000" indent="-216000">
              <a:lnSpc>
                <a:spcPct val="100000"/>
              </a:lnSpc>
              <a:buClr>
                <a:srgbClr val="000000"/>
              </a:buClr>
              <a:buFont typeface="Arial"/>
              <a:buChar char="•"/>
            </a:pPr>
            <a:r>
              <a:rPr b="0" lang="en-AU" sz="1200" strike="noStrike" u="none">
                <a:solidFill>
                  <a:srgbClr val="000000"/>
                </a:solidFill>
                <a:uFillTx/>
                <a:latin typeface="Arial"/>
                <a:ea typeface="DejaVu Sans"/>
              </a:rPr>
              <a:t>How could the dilemma have been </a:t>
            </a:r>
            <a:r>
              <a:rPr b="0" i="1" lang="en-AU" sz="1200" strike="noStrike" u="none">
                <a:solidFill>
                  <a:srgbClr val="000000"/>
                </a:solidFill>
                <a:uFillTx/>
                <a:latin typeface="Arial"/>
                <a:ea typeface="DejaVu Sans"/>
              </a:rPr>
              <a:t>prevented</a:t>
            </a:r>
            <a:r>
              <a:rPr b="0" lang="en-AU" sz="1200" strike="noStrike" u="none">
                <a:solidFill>
                  <a:srgbClr val="000000"/>
                </a:solidFill>
                <a:uFillTx/>
                <a:latin typeface="Arial"/>
                <a:ea typeface="DejaVu Sans"/>
              </a:rPr>
              <a:t> or </a:t>
            </a:r>
            <a:r>
              <a:rPr b="0" i="1" lang="en-AU" sz="1200" strike="noStrike" u="none">
                <a:solidFill>
                  <a:srgbClr val="000000"/>
                </a:solidFill>
                <a:uFillTx/>
                <a:latin typeface="Arial"/>
                <a:ea typeface="DejaVu Sans"/>
              </a:rPr>
              <a:t>dealt with</a:t>
            </a:r>
            <a:r>
              <a:rPr b="0" lang="en-AU" sz="1200" strike="noStrike" u="none">
                <a:solidFill>
                  <a:srgbClr val="000000"/>
                </a:solidFill>
                <a:uFillTx/>
                <a:latin typeface="Arial"/>
                <a:ea typeface="DejaVu Sans"/>
              </a:rPr>
              <a:t>?</a:t>
            </a:r>
            <a:endParaRPr b="0" lang="en-AU" sz="1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4680"/>
            <a:ext cx="8228520" cy="1141920"/>
          </a:xfrm>
          <a:prstGeom prst="rect">
            <a:avLst/>
          </a:prstGeom>
          <a:noFill/>
          <a:ln w="0">
            <a:noFill/>
          </a:ln>
        </p:spPr>
        <p:txBody>
          <a:bodyPr numCol="1" spcCol="0" lIns="90000" rIns="90000" tIns="45000" bIns="45000" anchor="ctr">
            <a:noAutofit/>
          </a:bodyPr>
          <a:p>
            <a:pPr indent="0" algn="ctr">
              <a:lnSpc>
                <a:spcPct val="100000"/>
              </a:lnSpc>
              <a:buNone/>
            </a:pPr>
            <a:r>
              <a:rPr b="0" lang="en-AU" sz="4400" strike="noStrike" u="none">
                <a:solidFill>
                  <a:srgbClr val="000000"/>
                </a:solidFill>
                <a:uFillTx/>
                <a:latin typeface="Calibri"/>
              </a:rPr>
              <a:t>‘</a:t>
            </a:r>
            <a:r>
              <a:rPr b="0" lang="en-AU" sz="4400" strike="noStrike" u="none">
                <a:solidFill>
                  <a:srgbClr val="000000"/>
                </a:solidFill>
                <a:uFillTx/>
                <a:latin typeface="Calibri"/>
              </a:rPr>
              <a:t>Ethical’?</a:t>
            </a:r>
            <a:endParaRPr b="0" lang="en-AU" sz="4400" strike="noStrike" u="none">
              <a:solidFill>
                <a:srgbClr val="000000"/>
              </a:solidFill>
              <a:uFillTx/>
              <a:latin typeface="Arial"/>
            </a:endParaRPr>
          </a:p>
        </p:txBody>
      </p:sp>
      <p:sp>
        <p:nvSpPr>
          <p:cNvPr id="132" name="PlaceHolder 2"/>
          <p:cNvSpPr>
            <a:spLocks noGrp="1"/>
          </p:cNvSpPr>
          <p:nvPr>
            <p:ph/>
          </p:nvPr>
        </p:nvSpPr>
        <p:spPr>
          <a:xfrm>
            <a:off x="457200" y="1600200"/>
            <a:ext cx="8228520" cy="452484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Being </a:t>
            </a:r>
            <a:r>
              <a:rPr b="1" lang="en-AU" sz="3200" strike="noStrike" u="none">
                <a:solidFill>
                  <a:srgbClr val="000000"/>
                </a:solidFill>
                <a:uFillTx/>
                <a:latin typeface="Calibri"/>
              </a:rPr>
              <a:t>morally correct</a:t>
            </a:r>
            <a:r>
              <a:rPr b="0" lang="en-AU" sz="3200" strike="noStrike" u="none">
                <a:solidFill>
                  <a:srgbClr val="000000"/>
                </a:solidFill>
                <a:uFillTx/>
                <a:latin typeface="Calibri"/>
              </a:rPr>
              <a:t> or </a:t>
            </a:r>
            <a:r>
              <a:rPr b="1" lang="en-AU" sz="3200" strike="noStrike" u="none">
                <a:solidFill>
                  <a:srgbClr val="000000"/>
                </a:solidFill>
                <a:uFillTx/>
                <a:latin typeface="Calibri"/>
              </a:rPr>
              <a:t>proper</a:t>
            </a:r>
            <a:r>
              <a:rPr b="0" lang="en-AU" sz="3200" strike="noStrike" u="none">
                <a:solidFill>
                  <a:srgbClr val="000000"/>
                </a:solidFill>
                <a:uFillTx/>
                <a:latin typeface="Calibri"/>
              </a:rPr>
              <a:t> according to accepted standards of social or professional behaviour.</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Actions may be </a:t>
            </a:r>
            <a:r>
              <a:rPr b="1" lang="en-AU" sz="3200" strike="noStrike" u="none">
                <a:solidFill>
                  <a:srgbClr val="000000"/>
                </a:solidFill>
                <a:uFillTx/>
                <a:latin typeface="Calibri"/>
              </a:rPr>
              <a:t>legal</a:t>
            </a:r>
            <a:r>
              <a:rPr b="0" lang="en-AU" sz="3200" strike="noStrike" u="none">
                <a:solidFill>
                  <a:srgbClr val="000000"/>
                </a:solidFill>
                <a:uFillTx/>
                <a:latin typeface="Calibri"/>
              </a:rPr>
              <a:t> but not </a:t>
            </a:r>
            <a:r>
              <a:rPr b="1" lang="en-AU" sz="3200" strike="noStrike" u="none">
                <a:solidFill>
                  <a:srgbClr val="000000"/>
                </a:solidFill>
                <a:uFillTx/>
                <a:latin typeface="Calibri"/>
              </a:rPr>
              <a:t>ethical</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Examples?</a:t>
            </a:r>
            <a:endParaRPr b="0" lang="en-AU" sz="3200" strike="noStrike" u="none">
              <a:solidFill>
                <a:srgbClr val="000000"/>
              </a:solidFill>
              <a:uFillTx/>
              <a:latin typeface="Arial"/>
            </a:endParaRPr>
          </a:p>
        </p:txBody>
      </p:sp>
      <p:pic>
        <p:nvPicPr>
          <p:cNvPr id="133" name="" descr=""/>
          <p:cNvPicPr/>
          <p:nvPr/>
        </p:nvPicPr>
        <p:blipFill>
          <a:blip r:embed="rId1"/>
          <a:stretch/>
        </p:blipFill>
        <p:spPr>
          <a:xfrm>
            <a:off x="4860000" y="3810600"/>
            <a:ext cx="4106880" cy="2849400"/>
          </a:xfrm>
          <a:prstGeom prst="rect">
            <a:avLst/>
          </a:prstGeom>
          <a:ln w="0">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74680"/>
            <a:ext cx="8228520" cy="1141920"/>
          </a:xfrm>
          <a:prstGeom prst="rect">
            <a:avLst/>
          </a:prstGeom>
          <a:noFill/>
          <a:ln w="0">
            <a:noFill/>
          </a:ln>
        </p:spPr>
        <p:txBody>
          <a:bodyPr numCol="1" spcCol="0" lIns="90000" rIns="90000" tIns="45000" bIns="45000" anchor="ctr">
            <a:noAutofit/>
          </a:bodyPr>
          <a:p>
            <a:pPr indent="0" algn="ctr">
              <a:lnSpc>
                <a:spcPct val="100000"/>
              </a:lnSpc>
              <a:buNone/>
            </a:pPr>
            <a:r>
              <a:rPr b="0" lang="en-AU" sz="4400" strike="noStrike" u="none">
                <a:solidFill>
                  <a:srgbClr val="000000"/>
                </a:solidFill>
                <a:uFillTx/>
                <a:latin typeface="Calibri"/>
              </a:rPr>
              <a:t>How to handle these dilemmas?</a:t>
            </a:r>
            <a:endParaRPr b="0" lang="en-AU" sz="4400" strike="noStrike" u="none">
              <a:solidFill>
                <a:srgbClr val="000000"/>
              </a:solidFill>
              <a:uFillTx/>
              <a:latin typeface="Arial"/>
            </a:endParaRPr>
          </a:p>
        </p:txBody>
      </p:sp>
      <p:sp>
        <p:nvSpPr>
          <p:cNvPr id="203" name="PlaceHolder 2"/>
          <p:cNvSpPr>
            <a:spLocks noGrp="1"/>
          </p:cNvSpPr>
          <p:nvPr>
            <p:ph/>
          </p:nvPr>
        </p:nvSpPr>
        <p:spPr>
          <a:xfrm>
            <a:off x="457200" y="1600200"/>
            <a:ext cx="8228520" cy="4524840"/>
          </a:xfrm>
          <a:prstGeom prst="rect">
            <a:avLst/>
          </a:prstGeom>
          <a:noFill/>
          <a:ln w="0">
            <a:noFill/>
          </a:ln>
        </p:spPr>
        <p:txBody>
          <a:bodyPr numCol="1" spcCol="0" lIns="90000" rIns="90000" tIns="45000" bIns="45000" anchor="t">
            <a:noAutofit/>
          </a:bodyPr>
          <a:p>
            <a:pPr marL="343080" indent="-343080">
              <a:lnSpc>
                <a:spcPct val="100000"/>
              </a:lnSpc>
              <a:spcBef>
                <a:spcPts val="641"/>
              </a:spcBef>
              <a:buNone/>
              <a:tabLst>
                <a:tab algn="l" pos="0"/>
              </a:tabLst>
            </a:pPr>
            <a:r>
              <a:rPr b="0" lang="en-AU" sz="3200" strike="noStrike" u="none">
                <a:solidFill>
                  <a:srgbClr val="000000"/>
                </a:solidFill>
                <a:uFillTx/>
                <a:latin typeface="Calibri"/>
              </a:rPr>
              <a:t>A project manager suspects a team member of using his company email account to send offensive messages to other employees of the company. </a:t>
            </a:r>
            <a:endParaRPr b="0" lang="en-AU" sz="3200" strike="noStrike" u="none">
              <a:solidFill>
                <a:srgbClr val="000000"/>
              </a:solidFill>
              <a:uFillTx/>
              <a:latin typeface="Arial"/>
            </a:endParaRPr>
          </a:p>
          <a:p>
            <a:pPr marL="343080" indent="-343080">
              <a:lnSpc>
                <a:spcPct val="100000"/>
              </a:lnSpc>
              <a:spcBef>
                <a:spcPts val="641"/>
              </a:spcBef>
              <a:buNone/>
              <a:tabLst>
                <a:tab algn="l" pos="0"/>
              </a:tabLst>
            </a:pPr>
            <a:r>
              <a:rPr b="0" lang="en-AU" sz="3200" strike="noStrike" u="none">
                <a:solidFill>
                  <a:srgbClr val="000000"/>
                </a:solidFill>
                <a:uFillTx/>
                <a:latin typeface="Calibri"/>
              </a:rPr>
              <a:t>She asks the company's network manager to give her copies of the team member's emails. </a:t>
            </a:r>
            <a:endParaRPr b="0" lang="en-AU" sz="3200" strike="noStrike" u="none">
              <a:solidFill>
                <a:srgbClr val="000000"/>
              </a:solidFill>
              <a:uFillTx/>
              <a:latin typeface="Arial"/>
            </a:endParaRPr>
          </a:p>
        </p:txBody>
      </p:sp>
      <p:sp>
        <p:nvSpPr>
          <p:cNvPr id="204" name="Rectangle 3"/>
          <p:cNvSpPr/>
          <p:nvPr/>
        </p:nvSpPr>
        <p:spPr>
          <a:xfrm>
            <a:off x="1835280" y="5805360"/>
            <a:ext cx="6768000" cy="821160"/>
          </a:xfrm>
          <a:prstGeom prst="rect">
            <a:avLst/>
          </a:prstGeom>
          <a:noFill/>
          <a:ln w="0">
            <a:noFill/>
          </a:ln>
        </p:spPr>
        <p:style>
          <a:lnRef idx="0"/>
          <a:fillRef idx="0"/>
          <a:effectRef idx="0"/>
          <a:fontRef idx="minor"/>
        </p:style>
        <p:txBody>
          <a:bodyPr lIns="90000" rIns="90000" tIns="45000" bIns="45000" anchor="t">
            <a:spAutoFit/>
          </a:bodyPr>
          <a:p>
            <a:pPr marL="216000" indent="-216000">
              <a:lnSpc>
                <a:spcPct val="100000"/>
              </a:lnSpc>
              <a:buClr>
                <a:srgbClr val="000000"/>
              </a:buClr>
              <a:buFont typeface="Arial"/>
              <a:buChar char="•"/>
            </a:pPr>
            <a:r>
              <a:rPr b="0" lang="en-AU" sz="1200" strike="noStrike" u="none">
                <a:solidFill>
                  <a:srgbClr val="000000"/>
                </a:solidFill>
                <a:uFillTx/>
                <a:latin typeface="Arial"/>
                <a:ea typeface="DejaVu Sans"/>
              </a:rPr>
              <a:t>What is the dilemma?</a:t>
            </a:r>
            <a:endParaRPr b="0" lang="en-AU" sz="1200" strike="noStrike" u="none">
              <a:solidFill>
                <a:srgbClr val="000000"/>
              </a:solidFill>
              <a:uFillTx/>
              <a:latin typeface="Arial"/>
            </a:endParaRPr>
          </a:p>
          <a:p>
            <a:pPr marL="216000" indent="-216000">
              <a:lnSpc>
                <a:spcPct val="100000"/>
              </a:lnSpc>
              <a:buClr>
                <a:srgbClr val="000000"/>
              </a:buClr>
              <a:buFont typeface="Arial"/>
              <a:buChar char="•"/>
            </a:pPr>
            <a:r>
              <a:rPr b="0" lang="en-AU" sz="1200" strike="noStrike" u="none">
                <a:solidFill>
                  <a:srgbClr val="000000"/>
                </a:solidFill>
                <a:uFillTx/>
                <a:latin typeface="Arial"/>
                <a:ea typeface="DejaVu Sans"/>
              </a:rPr>
              <a:t>What options are there to choose from?</a:t>
            </a:r>
            <a:endParaRPr b="0" lang="en-AU" sz="1200" strike="noStrike" u="none">
              <a:solidFill>
                <a:srgbClr val="000000"/>
              </a:solidFill>
              <a:uFillTx/>
              <a:latin typeface="Arial"/>
            </a:endParaRPr>
          </a:p>
          <a:p>
            <a:pPr marL="216000" indent="-216000">
              <a:lnSpc>
                <a:spcPct val="100000"/>
              </a:lnSpc>
              <a:buClr>
                <a:srgbClr val="000000"/>
              </a:buClr>
              <a:buFont typeface="Arial"/>
              <a:buChar char="•"/>
            </a:pPr>
            <a:r>
              <a:rPr b="0" lang="en-AU" sz="1200" strike="noStrike" u="none">
                <a:solidFill>
                  <a:srgbClr val="000000"/>
                </a:solidFill>
                <a:uFillTx/>
                <a:latin typeface="Arial"/>
                <a:ea typeface="DejaVu Sans"/>
              </a:rPr>
              <a:t>Why is each option bad?</a:t>
            </a:r>
            <a:endParaRPr b="0" lang="en-AU" sz="1200" strike="noStrike" u="none">
              <a:solidFill>
                <a:srgbClr val="000000"/>
              </a:solidFill>
              <a:uFillTx/>
              <a:latin typeface="Arial"/>
            </a:endParaRPr>
          </a:p>
          <a:p>
            <a:pPr marL="216000" indent="-216000">
              <a:lnSpc>
                <a:spcPct val="100000"/>
              </a:lnSpc>
              <a:buClr>
                <a:srgbClr val="000000"/>
              </a:buClr>
              <a:buFont typeface="Arial"/>
              <a:buChar char="•"/>
            </a:pPr>
            <a:r>
              <a:rPr b="0" lang="en-AU" sz="1200" strike="noStrike" u="none">
                <a:solidFill>
                  <a:srgbClr val="000000"/>
                </a:solidFill>
                <a:uFillTx/>
                <a:latin typeface="Arial"/>
                <a:ea typeface="DejaVu Sans"/>
              </a:rPr>
              <a:t>How could the dilemma have been </a:t>
            </a:r>
            <a:r>
              <a:rPr b="0" i="1" lang="en-AU" sz="1200" strike="noStrike" u="none">
                <a:solidFill>
                  <a:srgbClr val="000000"/>
                </a:solidFill>
                <a:uFillTx/>
                <a:latin typeface="Arial"/>
                <a:ea typeface="DejaVu Sans"/>
              </a:rPr>
              <a:t>prevented</a:t>
            </a:r>
            <a:r>
              <a:rPr b="0" lang="en-AU" sz="1200" strike="noStrike" u="none">
                <a:solidFill>
                  <a:srgbClr val="000000"/>
                </a:solidFill>
                <a:uFillTx/>
                <a:latin typeface="Arial"/>
                <a:ea typeface="DejaVu Sans"/>
              </a:rPr>
              <a:t> or </a:t>
            </a:r>
            <a:r>
              <a:rPr b="0" i="1" lang="en-AU" sz="1200" strike="noStrike" u="none">
                <a:solidFill>
                  <a:srgbClr val="000000"/>
                </a:solidFill>
                <a:uFillTx/>
                <a:latin typeface="Arial"/>
                <a:ea typeface="DejaVu Sans"/>
              </a:rPr>
              <a:t>dealt with</a:t>
            </a:r>
            <a:r>
              <a:rPr b="0" lang="en-AU" sz="1200" strike="noStrike" u="none">
                <a:solidFill>
                  <a:srgbClr val="000000"/>
                </a:solidFill>
                <a:uFillTx/>
                <a:latin typeface="Arial"/>
                <a:ea typeface="DejaVu Sans"/>
              </a:rPr>
              <a:t>?</a:t>
            </a:r>
            <a:endParaRPr b="0" lang="en-AU" sz="1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74680"/>
            <a:ext cx="8228520" cy="1141920"/>
          </a:xfrm>
          <a:prstGeom prst="rect">
            <a:avLst/>
          </a:prstGeom>
          <a:noFill/>
          <a:ln w="0">
            <a:noFill/>
          </a:ln>
        </p:spPr>
        <p:txBody>
          <a:bodyPr numCol="1" spcCol="0" lIns="90000" rIns="90000" tIns="45000" bIns="45000" anchor="ctr">
            <a:noAutofit/>
          </a:bodyPr>
          <a:p>
            <a:pPr indent="0" algn="ctr">
              <a:lnSpc>
                <a:spcPct val="100000"/>
              </a:lnSpc>
              <a:buNone/>
            </a:pPr>
            <a:r>
              <a:rPr b="0" lang="en-AU" sz="4400" strike="noStrike" u="none">
                <a:solidFill>
                  <a:srgbClr val="000000"/>
                </a:solidFill>
                <a:uFillTx/>
                <a:latin typeface="Calibri"/>
              </a:rPr>
              <a:t>How to handle these dilemmas?</a:t>
            </a:r>
            <a:endParaRPr b="0" lang="en-AU" sz="4400" strike="noStrike" u="none">
              <a:solidFill>
                <a:srgbClr val="000000"/>
              </a:solidFill>
              <a:uFillTx/>
              <a:latin typeface="Arial"/>
            </a:endParaRPr>
          </a:p>
        </p:txBody>
      </p:sp>
      <p:sp>
        <p:nvSpPr>
          <p:cNvPr id="206" name="PlaceHolder 2"/>
          <p:cNvSpPr>
            <a:spLocks noGrp="1"/>
          </p:cNvSpPr>
          <p:nvPr>
            <p:ph/>
          </p:nvPr>
        </p:nvSpPr>
        <p:spPr>
          <a:xfrm>
            <a:off x="457200" y="1600200"/>
            <a:ext cx="8228520" cy="4524840"/>
          </a:xfrm>
          <a:prstGeom prst="rect">
            <a:avLst/>
          </a:prstGeom>
          <a:noFill/>
          <a:ln w="0">
            <a:noFill/>
          </a:ln>
        </p:spPr>
        <p:txBody>
          <a:bodyPr numCol="1" spcCol="0" lIns="90000" rIns="90000" tIns="45000" bIns="45000" anchor="t">
            <a:noAutofit/>
          </a:bodyPr>
          <a:p>
            <a:pPr marL="343080" indent="-343080">
              <a:lnSpc>
                <a:spcPct val="100000"/>
              </a:lnSpc>
              <a:spcBef>
                <a:spcPts val="641"/>
              </a:spcBef>
              <a:buNone/>
              <a:tabLst>
                <a:tab algn="l" pos="0"/>
              </a:tabLst>
            </a:pPr>
            <a:r>
              <a:rPr b="0" lang="en-AU" sz="3200" strike="noStrike" u="none">
                <a:solidFill>
                  <a:srgbClr val="000000"/>
                </a:solidFill>
                <a:uFillTx/>
                <a:latin typeface="Calibri"/>
              </a:rPr>
              <a:t>An IT manager is choosing a supplier of a large fleet of computers. </a:t>
            </a:r>
            <a:endParaRPr b="0" lang="en-AU" sz="3200" strike="noStrike" u="none">
              <a:solidFill>
                <a:srgbClr val="000000"/>
              </a:solidFill>
              <a:uFillTx/>
              <a:latin typeface="Arial"/>
            </a:endParaRPr>
          </a:p>
          <a:p>
            <a:pPr marL="343080" indent="-343080">
              <a:lnSpc>
                <a:spcPct val="100000"/>
              </a:lnSpc>
              <a:spcBef>
                <a:spcPts val="641"/>
              </a:spcBef>
              <a:buNone/>
              <a:tabLst>
                <a:tab algn="l" pos="0"/>
              </a:tabLst>
            </a:pPr>
            <a:r>
              <a:rPr b="0" lang="en-AU" sz="3200" strike="noStrike" u="none">
                <a:solidFill>
                  <a:srgbClr val="000000"/>
                </a:solidFill>
                <a:uFillTx/>
                <a:latin typeface="Calibri"/>
              </a:rPr>
              <a:t>One supplier’s product is slightly inferior to the other, but the supplier offers the manager a free computer for home use if the manager chooses the supplier.</a:t>
            </a:r>
            <a:endParaRPr b="0" lang="en-AU" sz="3200" strike="noStrike" u="none">
              <a:solidFill>
                <a:srgbClr val="000000"/>
              </a:solidFill>
              <a:uFillTx/>
              <a:latin typeface="Arial"/>
            </a:endParaRPr>
          </a:p>
        </p:txBody>
      </p:sp>
      <p:sp>
        <p:nvSpPr>
          <p:cNvPr id="207" name="Rectangle 3"/>
          <p:cNvSpPr/>
          <p:nvPr/>
        </p:nvSpPr>
        <p:spPr>
          <a:xfrm>
            <a:off x="1835280" y="5805360"/>
            <a:ext cx="6768000" cy="821160"/>
          </a:xfrm>
          <a:prstGeom prst="rect">
            <a:avLst/>
          </a:prstGeom>
          <a:noFill/>
          <a:ln w="0">
            <a:noFill/>
          </a:ln>
        </p:spPr>
        <p:style>
          <a:lnRef idx="0"/>
          <a:fillRef idx="0"/>
          <a:effectRef idx="0"/>
          <a:fontRef idx="minor"/>
        </p:style>
        <p:txBody>
          <a:bodyPr lIns="90000" rIns="90000" tIns="45000" bIns="45000" anchor="t">
            <a:spAutoFit/>
          </a:bodyPr>
          <a:p>
            <a:pPr marL="216000" indent="-216000">
              <a:lnSpc>
                <a:spcPct val="100000"/>
              </a:lnSpc>
              <a:buClr>
                <a:srgbClr val="000000"/>
              </a:buClr>
              <a:buFont typeface="Arial"/>
              <a:buChar char="•"/>
            </a:pPr>
            <a:r>
              <a:rPr b="0" lang="en-AU" sz="1200" strike="noStrike" u="none">
                <a:solidFill>
                  <a:srgbClr val="000000"/>
                </a:solidFill>
                <a:uFillTx/>
                <a:latin typeface="Arial"/>
                <a:ea typeface="DejaVu Sans"/>
              </a:rPr>
              <a:t>What is the dilemma?</a:t>
            </a:r>
            <a:endParaRPr b="0" lang="en-AU" sz="1200" strike="noStrike" u="none">
              <a:solidFill>
                <a:srgbClr val="000000"/>
              </a:solidFill>
              <a:uFillTx/>
              <a:latin typeface="Arial"/>
            </a:endParaRPr>
          </a:p>
          <a:p>
            <a:pPr marL="216000" indent="-216000">
              <a:lnSpc>
                <a:spcPct val="100000"/>
              </a:lnSpc>
              <a:buClr>
                <a:srgbClr val="000000"/>
              </a:buClr>
              <a:buFont typeface="Arial"/>
              <a:buChar char="•"/>
            </a:pPr>
            <a:r>
              <a:rPr b="0" lang="en-AU" sz="1200" strike="noStrike" u="none">
                <a:solidFill>
                  <a:srgbClr val="000000"/>
                </a:solidFill>
                <a:uFillTx/>
                <a:latin typeface="Arial"/>
                <a:ea typeface="DejaVu Sans"/>
              </a:rPr>
              <a:t>What options are there to choose from?</a:t>
            </a:r>
            <a:endParaRPr b="0" lang="en-AU" sz="1200" strike="noStrike" u="none">
              <a:solidFill>
                <a:srgbClr val="000000"/>
              </a:solidFill>
              <a:uFillTx/>
              <a:latin typeface="Arial"/>
            </a:endParaRPr>
          </a:p>
          <a:p>
            <a:pPr marL="216000" indent="-216000">
              <a:lnSpc>
                <a:spcPct val="100000"/>
              </a:lnSpc>
              <a:buClr>
                <a:srgbClr val="000000"/>
              </a:buClr>
              <a:buFont typeface="Arial"/>
              <a:buChar char="•"/>
            </a:pPr>
            <a:r>
              <a:rPr b="0" lang="en-AU" sz="1200" strike="noStrike" u="none">
                <a:solidFill>
                  <a:srgbClr val="000000"/>
                </a:solidFill>
                <a:uFillTx/>
                <a:latin typeface="Arial"/>
                <a:ea typeface="DejaVu Sans"/>
              </a:rPr>
              <a:t>Why is each option bad?</a:t>
            </a:r>
            <a:endParaRPr b="0" lang="en-AU" sz="1200" strike="noStrike" u="none">
              <a:solidFill>
                <a:srgbClr val="000000"/>
              </a:solidFill>
              <a:uFillTx/>
              <a:latin typeface="Arial"/>
            </a:endParaRPr>
          </a:p>
          <a:p>
            <a:pPr marL="216000" indent="-216000">
              <a:lnSpc>
                <a:spcPct val="100000"/>
              </a:lnSpc>
              <a:buClr>
                <a:srgbClr val="000000"/>
              </a:buClr>
              <a:buFont typeface="Arial"/>
              <a:buChar char="•"/>
            </a:pPr>
            <a:r>
              <a:rPr b="0" lang="en-AU" sz="1200" strike="noStrike" u="none">
                <a:solidFill>
                  <a:srgbClr val="000000"/>
                </a:solidFill>
                <a:uFillTx/>
                <a:latin typeface="Arial"/>
                <a:ea typeface="DejaVu Sans"/>
              </a:rPr>
              <a:t>How could the dilemma have been </a:t>
            </a:r>
            <a:r>
              <a:rPr b="0" i="1" lang="en-AU" sz="1200" strike="noStrike" u="none">
                <a:solidFill>
                  <a:srgbClr val="000000"/>
                </a:solidFill>
                <a:uFillTx/>
                <a:latin typeface="Arial"/>
                <a:ea typeface="DejaVu Sans"/>
              </a:rPr>
              <a:t>prevented</a:t>
            </a:r>
            <a:r>
              <a:rPr b="0" lang="en-AU" sz="1200" strike="noStrike" u="none">
                <a:solidFill>
                  <a:srgbClr val="000000"/>
                </a:solidFill>
                <a:uFillTx/>
                <a:latin typeface="Arial"/>
                <a:ea typeface="DejaVu Sans"/>
              </a:rPr>
              <a:t> or </a:t>
            </a:r>
            <a:r>
              <a:rPr b="0" i="1" lang="en-AU" sz="1200" strike="noStrike" u="none">
                <a:solidFill>
                  <a:srgbClr val="000000"/>
                </a:solidFill>
                <a:uFillTx/>
                <a:latin typeface="Arial"/>
                <a:ea typeface="DejaVu Sans"/>
              </a:rPr>
              <a:t>dealt with</a:t>
            </a:r>
            <a:r>
              <a:rPr b="0" lang="en-AU" sz="1200" strike="noStrike" u="none">
                <a:solidFill>
                  <a:srgbClr val="000000"/>
                </a:solidFill>
                <a:uFillTx/>
                <a:latin typeface="Arial"/>
                <a:ea typeface="DejaVu Sans"/>
              </a:rPr>
              <a:t>?</a:t>
            </a:r>
            <a:endParaRPr b="0" lang="en-AU" sz="1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8" name="Picture 2" descr=""/>
          <p:cNvPicPr/>
          <p:nvPr/>
        </p:nvPicPr>
        <p:blipFill>
          <a:blip r:embed="rId1"/>
          <a:stretch/>
        </p:blipFill>
        <p:spPr>
          <a:xfrm>
            <a:off x="108000" y="115920"/>
            <a:ext cx="8971560" cy="6552000"/>
          </a:xfrm>
          <a:prstGeom prst="rect">
            <a:avLst/>
          </a:prstGeom>
          <a:ln w="0">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9ab5e4">
                <a:alpha val="31000"/>
              </a:srgbClr>
            </a:gs>
            <a:gs pos="100000">
              <a:srgbClr val="c2d1ed">
                <a:alpha val="31000"/>
              </a:srgbClr>
            </a:gs>
          </a:gsLst>
          <a:lin ang="5400000"/>
        </a:gradFill>
      </p:bgPr>
    </p:bg>
    <p:spTree>
      <p:nvGrpSpPr>
        <p:cNvPr id="1" name=""/>
        <p:cNvGrpSpPr/>
        <p:nvPr/>
      </p:nvGrpSpPr>
      <p:grpSpPr>
        <a:xfrm>
          <a:off x="0" y="0"/>
          <a:ext cx="0" cy="0"/>
          <a:chOff x="0" y="0"/>
          <a:chExt cx="0" cy="0"/>
        </a:xfrm>
      </p:grpSpPr>
      <p:sp>
        <p:nvSpPr>
          <p:cNvPr id="209" name="PlaceHolder 1"/>
          <p:cNvSpPr>
            <a:spLocks noGrp="1"/>
          </p:cNvSpPr>
          <p:nvPr>
            <p:ph type="title"/>
          </p:nvPr>
        </p:nvSpPr>
        <p:spPr>
          <a:xfrm>
            <a:off x="457200" y="274680"/>
            <a:ext cx="8228520" cy="5240880"/>
          </a:xfrm>
          <a:prstGeom prst="rect">
            <a:avLst/>
          </a:prstGeom>
          <a:noFill/>
          <a:ln w="0">
            <a:noFill/>
          </a:ln>
        </p:spPr>
        <p:txBody>
          <a:bodyPr numCol="1" spcCol="0" lIns="90000" rIns="90000" tIns="45000" bIns="45000" anchor="ctr">
            <a:noAutofit/>
          </a:bodyPr>
          <a:p>
            <a:pPr indent="0" algn="ctr">
              <a:lnSpc>
                <a:spcPct val="100000"/>
              </a:lnSpc>
              <a:buNone/>
            </a:pPr>
            <a:r>
              <a:rPr b="0" lang="en-AU" sz="6600" strike="noStrike" u="none">
                <a:solidFill>
                  <a:srgbClr val="000000"/>
                </a:solidFill>
                <a:uFillTx/>
                <a:latin typeface="Calibri"/>
              </a:rPr>
              <a:t>Sample</a:t>
            </a:r>
            <a:br>
              <a:rPr sz="4400"/>
            </a:br>
            <a:r>
              <a:rPr b="0" lang="en-AU" sz="6600" strike="noStrike" u="none">
                <a:solidFill>
                  <a:srgbClr val="000000"/>
                </a:solidFill>
                <a:uFillTx/>
                <a:latin typeface="Calibri"/>
              </a:rPr>
              <a:t>Ethical Dilemma</a:t>
            </a:r>
            <a:br>
              <a:rPr sz="4400"/>
            </a:br>
            <a:r>
              <a:rPr b="0" lang="en-AU" sz="6600" strike="noStrike" u="none">
                <a:solidFill>
                  <a:srgbClr val="000000"/>
                </a:solidFill>
                <a:uFillTx/>
                <a:latin typeface="Calibri"/>
              </a:rPr>
              <a:t>Past Exam</a:t>
            </a:r>
            <a:br>
              <a:rPr sz="4400"/>
            </a:br>
            <a:r>
              <a:rPr b="0" lang="en-AU" sz="6600" strike="noStrike" u="none">
                <a:solidFill>
                  <a:srgbClr val="000000"/>
                </a:solidFill>
                <a:uFillTx/>
                <a:latin typeface="Calibri"/>
              </a:rPr>
              <a:t>Questions</a:t>
            </a:r>
            <a:endParaRPr b="0" lang="en-AU" sz="6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title"/>
          </p:nvPr>
        </p:nvSpPr>
        <p:spPr>
          <a:xfrm>
            <a:off x="457200" y="274680"/>
            <a:ext cx="8228520" cy="1141920"/>
          </a:xfrm>
          <a:prstGeom prst="rect">
            <a:avLst/>
          </a:prstGeom>
          <a:noFill/>
          <a:ln w="0">
            <a:noFill/>
          </a:ln>
        </p:spPr>
        <p:txBody>
          <a:bodyPr numCol="1" spcCol="0" lIns="90000" rIns="90000" tIns="45000" bIns="45000" anchor="ctr">
            <a:noAutofit/>
          </a:bodyPr>
          <a:p>
            <a:pPr indent="0" algn="ctr">
              <a:lnSpc>
                <a:spcPct val="100000"/>
              </a:lnSpc>
              <a:buNone/>
            </a:pPr>
            <a:r>
              <a:rPr b="0" lang="en-AU" sz="4400" strike="noStrike" u="none">
                <a:solidFill>
                  <a:srgbClr val="000000"/>
                </a:solidFill>
                <a:uFillTx/>
                <a:latin typeface="Calibri"/>
              </a:rPr>
              <a:t>2007 ITA exam Question 10</a:t>
            </a:r>
            <a:endParaRPr b="0" lang="en-AU" sz="4400" strike="noStrike" u="none">
              <a:solidFill>
                <a:srgbClr val="000000"/>
              </a:solidFill>
              <a:uFillTx/>
              <a:latin typeface="Arial"/>
            </a:endParaRPr>
          </a:p>
        </p:txBody>
      </p:sp>
      <p:sp>
        <p:nvSpPr>
          <p:cNvPr id="211" name="PlaceHolder 2"/>
          <p:cNvSpPr>
            <a:spLocks noGrp="1"/>
          </p:cNvSpPr>
          <p:nvPr>
            <p:ph/>
          </p:nvPr>
        </p:nvSpPr>
        <p:spPr>
          <a:xfrm>
            <a:off x="457200" y="1600200"/>
            <a:ext cx="8228520" cy="4524840"/>
          </a:xfrm>
          <a:prstGeom prst="rect">
            <a:avLst/>
          </a:prstGeom>
          <a:noFill/>
          <a:ln w="0">
            <a:noFill/>
          </a:ln>
        </p:spPr>
        <p:txBody>
          <a:bodyPr numCol="1" spcCol="0" lIns="90000" rIns="90000" tIns="45000" bIns="45000" anchor="t">
            <a:noAutofit/>
          </a:bodyPr>
          <a:p>
            <a:pPr marL="343080" indent="-343080">
              <a:lnSpc>
                <a:spcPct val="100000"/>
              </a:lnSpc>
              <a:spcBef>
                <a:spcPts val="561"/>
              </a:spcBef>
              <a:buClr>
                <a:srgbClr val="000000"/>
              </a:buClr>
              <a:buFont typeface="Arial"/>
              <a:buChar char="•"/>
            </a:pPr>
            <a:r>
              <a:rPr b="0" lang="en-AU" sz="2800" strike="noStrike" u="none">
                <a:solidFill>
                  <a:srgbClr val="000000"/>
                </a:solidFill>
                <a:uFillTx/>
                <a:latin typeface="Calibri"/>
              </a:rPr>
              <a:t>Karen is the manager of a Melbourne medical clinic with 500 patients. She has checked the appointments for the past 12 months and decided to archive the electronic record files of 100 patients. </a:t>
            </a:r>
            <a:endParaRPr b="0" lang="en-AU" sz="2800" strike="noStrike" u="none">
              <a:solidFill>
                <a:srgbClr val="000000"/>
              </a:solidFill>
              <a:uFillTx/>
              <a:latin typeface="Arial"/>
            </a:endParaRPr>
          </a:p>
          <a:p>
            <a:pPr marL="343080" indent="-343080">
              <a:lnSpc>
                <a:spcPct val="100000"/>
              </a:lnSpc>
              <a:spcBef>
                <a:spcPts val="561"/>
              </a:spcBef>
              <a:buClr>
                <a:srgbClr val="000000"/>
              </a:buClr>
              <a:buFont typeface="Arial"/>
              <a:buChar char="•"/>
            </a:pPr>
            <a:r>
              <a:rPr b="0" lang="en-AU" sz="2800" strike="noStrike" u="none">
                <a:solidFill>
                  <a:srgbClr val="000000"/>
                </a:solidFill>
                <a:uFillTx/>
                <a:latin typeface="Calibri"/>
              </a:rPr>
              <a:t>Karen has been asked to send the archived patient records to a medical research project. </a:t>
            </a:r>
            <a:endParaRPr b="0" lang="en-AU" sz="2800" strike="noStrike" u="none">
              <a:solidFill>
                <a:srgbClr val="000000"/>
              </a:solidFill>
              <a:uFillTx/>
              <a:latin typeface="Arial"/>
            </a:endParaRPr>
          </a:p>
          <a:p>
            <a:pPr marL="343080" indent="-343080">
              <a:lnSpc>
                <a:spcPct val="100000"/>
              </a:lnSpc>
              <a:spcBef>
                <a:spcPts val="561"/>
              </a:spcBef>
              <a:buClr>
                <a:srgbClr val="000000"/>
              </a:buClr>
              <a:buFont typeface="Arial"/>
              <a:buChar char="•"/>
            </a:pPr>
            <a:r>
              <a:rPr b="0" lang="en-AU" sz="2800" strike="noStrike" u="none">
                <a:solidFill>
                  <a:srgbClr val="000000"/>
                </a:solidFill>
                <a:uFillTx/>
                <a:latin typeface="Calibri"/>
              </a:rPr>
              <a:t>c. Discuss one legal obligation and one ethical conflict for Karen. (4 marks State average=1.75)</a:t>
            </a:r>
            <a:endParaRPr b="0" lang="en-AU" sz="2800" strike="noStrike" u="none">
              <a:solidFill>
                <a:srgbClr val="000000"/>
              </a:solidFill>
              <a:uFillTx/>
              <a:latin typeface="Arial"/>
            </a:endParaRPr>
          </a:p>
          <a:p>
            <a:pPr indent="0">
              <a:lnSpc>
                <a:spcPct val="100000"/>
              </a:lnSpc>
              <a:spcBef>
                <a:spcPts val="561"/>
              </a:spcBef>
              <a:buNone/>
            </a:pPr>
            <a:endParaRPr b="0" lang="en-AU"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457200" y="274680"/>
            <a:ext cx="8228520" cy="1141920"/>
          </a:xfrm>
          <a:prstGeom prst="rect">
            <a:avLst/>
          </a:prstGeom>
          <a:noFill/>
          <a:ln w="0">
            <a:noFill/>
          </a:ln>
        </p:spPr>
        <p:txBody>
          <a:bodyPr numCol="1" spcCol="0" lIns="90000" rIns="90000" tIns="45000" bIns="45000" anchor="ctr">
            <a:noAutofit/>
          </a:bodyPr>
          <a:p>
            <a:pPr indent="0" algn="ctr">
              <a:lnSpc>
                <a:spcPct val="100000"/>
              </a:lnSpc>
              <a:buNone/>
            </a:pPr>
            <a:r>
              <a:rPr b="0" lang="en-AU" sz="4400" strike="noStrike" u="none">
                <a:solidFill>
                  <a:srgbClr val="000000"/>
                </a:solidFill>
                <a:uFillTx/>
                <a:latin typeface="Calibri"/>
              </a:rPr>
              <a:t>Examiner’s answer</a:t>
            </a:r>
            <a:endParaRPr b="0" lang="en-AU" sz="4400" strike="noStrike" u="none">
              <a:solidFill>
                <a:srgbClr val="000000"/>
              </a:solidFill>
              <a:uFillTx/>
              <a:latin typeface="Arial"/>
            </a:endParaRPr>
          </a:p>
        </p:txBody>
      </p:sp>
      <p:sp>
        <p:nvSpPr>
          <p:cNvPr id="213" name="PlaceHolder 2"/>
          <p:cNvSpPr>
            <a:spLocks noGrp="1"/>
          </p:cNvSpPr>
          <p:nvPr>
            <p:ph/>
          </p:nvPr>
        </p:nvSpPr>
        <p:spPr>
          <a:xfrm>
            <a:off x="457200" y="1600200"/>
            <a:ext cx="8228520" cy="452484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17375e"/>
              </a:buClr>
              <a:buFont typeface="Arial"/>
              <a:buChar char="•"/>
            </a:pPr>
            <a:r>
              <a:rPr b="0" lang="en-AU" sz="3200" strike="noStrike" u="none">
                <a:solidFill>
                  <a:srgbClr val="17375e"/>
                </a:solidFill>
                <a:uFillTx/>
                <a:latin typeface="Calibri"/>
              </a:rPr>
              <a:t>Legal obligation: Karen has to work within the provisions of the Health Records Act 2001. For example, she must be sure that patients have consented to the disclosure of information given in confidence.</a:t>
            </a:r>
            <a:endParaRPr b="0" lang="en-AU" sz="3200" strike="noStrike" u="none">
              <a:solidFill>
                <a:srgbClr val="000000"/>
              </a:solidFill>
              <a:uFillTx/>
              <a:latin typeface="Arial"/>
            </a:endParaRPr>
          </a:p>
          <a:p>
            <a:pPr indent="0">
              <a:lnSpc>
                <a:spcPct val="100000"/>
              </a:lnSpc>
              <a:spcBef>
                <a:spcPts val="641"/>
              </a:spcBef>
              <a:buNone/>
            </a:pPr>
            <a:endParaRPr b="0" lang="en-A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title"/>
          </p:nvPr>
        </p:nvSpPr>
        <p:spPr>
          <a:xfrm>
            <a:off x="457200" y="274680"/>
            <a:ext cx="8228520" cy="1141920"/>
          </a:xfrm>
          <a:prstGeom prst="rect">
            <a:avLst/>
          </a:prstGeom>
          <a:noFill/>
          <a:ln w="0">
            <a:noFill/>
          </a:ln>
        </p:spPr>
        <p:txBody>
          <a:bodyPr numCol="1" spcCol="0" lIns="90000" rIns="90000" tIns="45000" bIns="45000" anchor="ctr">
            <a:noAutofit/>
          </a:bodyPr>
          <a:p>
            <a:pPr indent="0" algn="ctr">
              <a:lnSpc>
                <a:spcPct val="100000"/>
              </a:lnSpc>
              <a:buNone/>
            </a:pPr>
            <a:r>
              <a:rPr b="0" lang="en-AU" sz="4400" strike="noStrike" u="none">
                <a:solidFill>
                  <a:srgbClr val="000000"/>
                </a:solidFill>
                <a:uFillTx/>
                <a:latin typeface="Calibri"/>
              </a:rPr>
              <a:t>Examiner’s Answer</a:t>
            </a:r>
            <a:endParaRPr b="0" lang="en-AU" sz="4400" strike="noStrike" u="none">
              <a:solidFill>
                <a:srgbClr val="000000"/>
              </a:solidFill>
              <a:uFillTx/>
              <a:latin typeface="Arial"/>
            </a:endParaRPr>
          </a:p>
        </p:txBody>
      </p:sp>
      <p:sp>
        <p:nvSpPr>
          <p:cNvPr id="215" name="PlaceHolder 2"/>
          <p:cNvSpPr>
            <a:spLocks noGrp="1"/>
          </p:cNvSpPr>
          <p:nvPr>
            <p:ph/>
          </p:nvPr>
        </p:nvSpPr>
        <p:spPr>
          <a:xfrm>
            <a:off x="457200" y="1600200"/>
            <a:ext cx="8228520" cy="452484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17375e"/>
              </a:buClr>
              <a:buFont typeface="Arial"/>
              <a:buChar char="•"/>
            </a:pPr>
            <a:r>
              <a:rPr b="0" lang="en-AU" sz="3200" strike="noStrike" u="none">
                <a:solidFill>
                  <a:srgbClr val="17375e"/>
                </a:solidFill>
                <a:uFillTx/>
                <a:latin typeface="Calibri"/>
              </a:rPr>
              <a:t>Ethical conflict: Although the medical research may be beneficial to society and, in some circumstances, it may be legal for Karen to send the records to a research project, it may not be ethical. </a:t>
            </a:r>
            <a:endParaRPr b="0" lang="en-AU" sz="3200" strike="noStrike" u="none">
              <a:solidFill>
                <a:srgbClr val="000000"/>
              </a:solidFill>
              <a:uFillTx/>
              <a:latin typeface="Arial"/>
            </a:endParaRPr>
          </a:p>
          <a:p>
            <a:pPr marL="343080" indent="-343080">
              <a:lnSpc>
                <a:spcPct val="100000"/>
              </a:lnSpc>
              <a:spcBef>
                <a:spcPts val="641"/>
              </a:spcBef>
              <a:buClr>
                <a:srgbClr val="17375e"/>
              </a:buClr>
              <a:buFont typeface="Arial"/>
              <a:buChar char="•"/>
            </a:pPr>
            <a:r>
              <a:rPr b="0" lang="en-AU" sz="3200" strike="noStrike" u="none">
                <a:solidFill>
                  <a:srgbClr val="17375e"/>
                </a:solidFill>
                <a:uFillTx/>
                <a:latin typeface="Calibri"/>
              </a:rPr>
              <a:t>Karen may be worried about breaking the trust between patients and doctors if she reveals information given in confidence. </a:t>
            </a:r>
            <a:endParaRPr b="0" lang="en-AU" sz="3200" strike="noStrike" u="none">
              <a:solidFill>
                <a:srgbClr val="000000"/>
              </a:solidFill>
              <a:uFillTx/>
              <a:latin typeface="Arial"/>
            </a:endParaRPr>
          </a:p>
          <a:p>
            <a:pPr marL="343080" indent="-343080">
              <a:lnSpc>
                <a:spcPct val="100000"/>
              </a:lnSpc>
              <a:spcBef>
                <a:spcPts val="641"/>
              </a:spcBef>
              <a:buNone/>
              <a:tabLst>
                <a:tab algn="l" pos="0"/>
              </a:tabLst>
            </a:pPr>
            <a:endParaRPr b="0" lang="en-A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title"/>
          </p:nvPr>
        </p:nvSpPr>
        <p:spPr>
          <a:xfrm>
            <a:off x="457200" y="274680"/>
            <a:ext cx="8228520" cy="1141920"/>
          </a:xfrm>
          <a:prstGeom prst="rect">
            <a:avLst/>
          </a:prstGeom>
          <a:noFill/>
          <a:ln w="0">
            <a:noFill/>
          </a:ln>
        </p:spPr>
        <p:txBody>
          <a:bodyPr numCol="1" spcCol="0" lIns="90000" rIns="90000" tIns="45000" bIns="45000" anchor="ctr">
            <a:noAutofit/>
          </a:bodyPr>
          <a:p>
            <a:pPr indent="0" algn="ctr">
              <a:lnSpc>
                <a:spcPct val="100000"/>
              </a:lnSpc>
              <a:buNone/>
            </a:pPr>
            <a:r>
              <a:rPr b="0" lang="en-AU" sz="4400" strike="noStrike" u="none">
                <a:solidFill>
                  <a:srgbClr val="000000"/>
                </a:solidFill>
                <a:uFillTx/>
                <a:latin typeface="Calibri"/>
              </a:rPr>
              <a:t>Examiner’s comment</a:t>
            </a:r>
            <a:br>
              <a:rPr sz="4400"/>
            </a:br>
            <a:r>
              <a:rPr b="0" lang="en-AU" sz="1800" strike="noStrike" u="none">
                <a:solidFill>
                  <a:srgbClr val="000000"/>
                </a:solidFill>
                <a:uFillTx/>
                <a:latin typeface="Calibri"/>
              </a:rPr>
              <a:t>The emphasis is mine</a:t>
            </a:r>
            <a:endParaRPr b="0" lang="en-AU" sz="1800" strike="noStrike" u="none">
              <a:solidFill>
                <a:srgbClr val="000000"/>
              </a:solidFill>
              <a:uFillTx/>
              <a:latin typeface="Arial"/>
            </a:endParaRPr>
          </a:p>
        </p:txBody>
      </p:sp>
      <p:sp>
        <p:nvSpPr>
          <p:cNvPr id="217" name="PlaceHolder 2"/>
          <p:cNvSpPr>
            <a:spLocks noGrp="1"/>
          </p:cNvSpPr>
          <p:nvPr>
            <p:ph/>
          </p:nvPr>
        </p:nvSpPr>
        <p:spPr>
          <a:xfrm>
            <a:off x="457200" y="1600200"/>
            <a:ext cx="8228520" cy="4524840"/>
          </a:xfrm>
          <a:prstGeom prst="rect">
            <a:avLst/>
          </a:prstGeom>
          <a:noFill/>
          <a:ln w="0">
            <a:noFill/>
          </a:ln>
        </p:spPr>
        <p:txBody>
          <a:bodyPr numCol="1" spcCol="0" lIns="90000" rIns="90000" tIns="45000" bIns="45000" anchor="t">
            <a:noAutofit/>
          </a:bodyPr>
          <a:p>
            <a:pPr marL="343080" indent="-343080">
              <a:lnSpc>
                <a:spcPct val="100000"/>
              </a:lnSpc>
              <a:spcBef>
                <a:spcPts val="479"/>
              </a:spcBef>
              <a:buClr>
                <a:srgbClr val="ff0000"/>
              </a:buClr>
              <a:buFont typeface="Arial"/>
              <a:buChar char="•"/>
            </a:pPr>
            <a:r>
              <a:rPr b="0" lang="en-AU" sz="2400" strike="noStrike" u="none">
                <a:solidFill>
                  <a:srgbClr val="ff0000"/>
                </a:solidFill>
                <a:uFillTx/>
                <a:latin typeface="Calibri"/>
              </a:rPr>
              <a:t>Many students described one of the other 11 principles in the Health Records Act 2001 to correctly answer the first part of this question. Although many students could identify a </a:t>
            </a:r>
            <a:r>
              <a:rPr b="1" lang="en-AU" sz="2400" strike="noStrike" u="none">
                <a:solidFill>
                  <a:srgbClr val="ff0000"/>
                </a:solidFill>
                <a:uFillTx/>
                <a:latin typeface="Calibri"/>
              </a:rPr>
              <a:t>legal reason</a:t>
            </a:r>
            <a:r>
              <a:rPr b="0" lang="en-AU" sz="2400" strike="noStrike" u="none">
                <a:solidFill>
                  <a:srgbClr val="ff0000"/>
                </a:solidFill>
                <a:uFillTx/>
                <a:latin typeface="Calibri"/>
              </a:rPr>
              <a:t> why the medical clinic should monitor or control the storage, communication or disposal of information, they were not able to explain an </a:t>
            </a:r>
            <a:r>
              <a:rPr b="1" lang="en-AU" sz="2400" strike="noStrike" u="none">
                <a:solidFill>
                  <a:srgbClr val="ff0000"/>
                </a:solidFill>
                <a:uFillTx/>
                <a:latin typeface="Calibri"/>
              </a:rPr>
              <a:t>ethical dilemma</a:t>
            </a:r>
            <a:r>
              <a:rPr b="0" lang="en-AU" sz="2400" strike="noStrike" u="none">
                <a:solidFill>
                  <a:srgbClr val="ff0000"/>
                </a:solidFill>
                <a:uFillTx/>
                <a:latin typeface="Calibri"/>
              </a:rPr>
              <a:t>. </a:t>
            </a:r>
            <a:endParaRPr b="0" lang="en-AU" sz="2400" strike="noStrike" u="none">
              <a:solidFill>
                <a:srgbClr val="000000"/>
              </a:solidFill>
              <a:uFillTx/>
              <a:latin typeface="Arial"/>
            </a:endParaRPr>
          </a:p>
          <a:p>
            <a:pPr marL="343080" indent="-343080">
              <a:lnSpc>
                <a:spcPct val="100000"/>
              </a:lnSpc>
              <a:spcBef>
                <a:spcPts val="479"/>
              </a:spcBef>
              <a:buClr>
                <a:srgbClr val="ff0000"/>
              </a:buClr>
              <a:buFont typeface="Arial"/>
              <a:buChar char="•"/>
            </a:pPr>
            <a:r>
              <a:rPr b="0" lang="en-AU" sz="2400" strike="noStrike" u="none">
                <a:solidFill>
                  <a:srgbClr val="ff0000"/>
                </a:solidFill>
                <a:uFillTx/>
                <a:latin typeface="Calibri"/>
              </a:rPr>
              <a:t>Many students seemed to have a vague understanding that Karen would be uncomfortable about sending the information given in confidence, but </a:t>
            </a:r>
            <a:r>
              <a:rPr b="1" lang="en-AU" sz="2400" strike="noStrike" u="none">
                <a:solidFill>
                  <a:srgbClr val="ff0000"/>
                </a:solidFill>
                <a:uFillTx/>
                <a:latin typeface="Calibri"/>
              </a:rPr>
              <a:t>they could not frame an answer in terms of Karen ‘weighing up’ or choosing between two equally difficult or equally beneficial options</a:t>
            </a:r>
            <a:r>
              <a:rPr b="0" lang="en-AU" sz="2400" strike="noStrike" u="none">
                <a:solidFill>
                  <a:srgbClr val="ff0000"/>
                </a:solidFill>
                <a:uFillTx/>
                <a:latin typeface="Calibri"/>
              </a:rPr>
              <a:t>.</a:t>
            </a:r>
            <a:endParaRPr b="0" lang="en-AU" sz="2400" strike="noStrike" u="none">
              <a:solidFill>
                <a:srgbClr val="000000"/>
              </a:solidFill>
              <a:uFillTx/>
              <a:latin typeface="Arial"/>
            </a:endParaRPr>
          </a:p>
          <a:p>
            <a:pPr indent="0">
              <a:lnSpc>
                <a:spcPct val="100000"/>
              </a:lnSpc>
              <a:spcBef>
                <a:spcPts val="479"/>
              </a:spcBef>
              <a:buNone/>
            </a:pPr>
            <a:endParaRPr b="0" lang="en-AU"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title"/>
          </p:nvPr>
        </p:nvSpPr>
        <p:spPr>
          <a:xfrm>
            <a:off x="457200" y="274680"/>
            <a:ext cx="8228520" cy="1141920"/>
          </a:xfrm>
          <a:prstGeom prst="rect">
            <a:avLst/>
          </a:prstGeom>
          <a:noFill/>
          <a:ln w="0">
            <a:noFill/>
          </a:ln>
        </p:spPr>
        <p:txBody>
          <a:bodyPr numCol="1" spcCol="0" lIns="90000" rIns="90000" tIns="45000" bIns="45000" anchor="ctr">
            <a:noAutofit/>
          </a:bodyPr>
          <a:p>
            <a:pPr indent="0" algn="ctr">
              <a:lnSpc>
                <a:spcPct val="100000"/>
              </a:lnSpc>
              <a:buNone/>
            </a:pPr>
            <a:r>
              <a:rPr b="0" lang="en-AU" sz="4400" strike="noStrike" u="none">
                <a:solidFill>
                  <a:srgbClr val="000000"/>
                </a:solidFill>
                <a:uFillTx/>
                <a:latin typeface="Calibri"/>
              </a:rPr>
              <a:t>2008 ITA Exam</a:t>
            </a:r>
            <a:endParaRPr b="0" lang="en-AU" sz="4400" strike="noStrike" u="none">
              <a:solidFill>
                <a:srgbClr val="000000"/>
              </a:solidFill>
              <a:uFillTx/>
              <a:latin typeface="Arial"/>
            </a:endParaRPr>
          </a:p>
        </p:txBody>
      </p:sp>
      <p:sp>
        <p:nvSpPr>
          <p:cNvPr id="219" name="PlaceHolder 2"/>
          <p:cNvSpPr>
            <a:spLocks noGrp="1"/>
          </p:cNvSpPr>
          <p:nvPr>
            <p:ph/>
          </p:nvPr>
        </p:nvSpPr>
        <p:spPr>
          <a:xfrm>
            <a:off x="457200" y="1600200"/>
            <a:ext cx="8228520" cy="4524840"/>
          </a:xfrm>
          <a:prstGeom prst="rect">
            <a:avLst/>
          </a:prstGeom>
          <a:noFill/>
          <a:ln w="0">
            <a:noFill/>
          </a:ln>
        </p:spPr>
        <p:txBody>
          <a:bodyPr numCol="1" spcCol="0" lIns="90000" rIns="90000" tIns="45000" bIns="45000" anchor="t">
            <a:noAutofit/>
          </a:bodyPr>
          <a:p>
            <a:pPr marL="343080" indent="-343080">
              <a:lnSpc>
                <a:spcPct val="100000"/>
              </a:lnSpc>
              <a:spcBef>
                <a:spcPts val="479"/>
              </a:spcBef>
              <a:buClr>
                <a:srgbClr val="000000"/>
              </a:buClr>
              <a:buFont typeface="Arial"/>
              <a:buChar char="•"/>
            </a:pPr>
            <a:r>
              <a:rPr b="0" lang="en-AU" sz="2400" strike="noStrike" u="none">
                <a:solidFill>
                  <a:srgbClr val="000000"/>
                </a:solidFill>
                <a:uFillTx/>
                <a:latin typeface="Calibri"/>
              </a:rPr>
              <a:t>d. Doctors have been asked to send complete patient records of all 18 year olds to the Australian Government Health Commission.  A patient's parents want to understand what ethical dilemmas may arise if the records are sent.</a:t>
            </a:r>
            <a:endParaRPr b="0" lang="en-AU" sz="2400" strike="noStrike" u="none">
              <a:solidFill>
                <a:srgbClr val="000000"/>
              </a:solidFill>
              <a:uFillTx/>
              <a:latin typeface="Arial"/>
            </a:endParaRPr>
          </a:p>
          <a:p>
            <a:pPr marL="343080" indent="-343080">
              <a:lnSpc>
                <a:spcPct val="100000"/>
              </a:lnSpc>
              <a:spcBef>
                <a:spcPts val="479"/>
              </a:spcBef>
              <a:buClr>
                <a:srgbClr val="000000"/>
              </a:buClr>
              <a:buFont typeface="Arial"/>
              <a:buChar char="•"/>
            </a:pPr>
            <a:r>
              <a:rPr b="0" lang="en-AU" sz="2400" strike="noStrike" u="none">
                <a:solidFill>
                  <a:srgbClr val="000000"/>
                </a:solidFill>
                <a:uFillTx/>
                <a:latin typeface="Calibri"/>
              </a:rPr>
              <a:t>For each of the following, write a question the parents could ask to identify these ethical dilemmas. (3 marks, 3 x 2 lines)</a:t>
            </a:r>
            <a:endParaRPr b="0" lang="en-AU" sz="2400" strike="noStrike" u="none">
              <a:solidFill>
                <a:srgbClr val="000000"/>
              </a:solidFill>
              <a:uFillTx/>
              <a:latin typeface="Arial"/>
            </a:endParaRPr>
          </a:p>
          <a:p>
            <a:pPr marL="343080" indent="-343080">
              <a:lnSpc>
                <a:spcPct val="100000"/>
              </a:lnSpc>
              <a:spcBef>
                <a:spcPts val="479"/>
              </a:spcBef>
              <a:buClr>
                <a:srgbClr val="000000"/>
              </a:buClr>
              <a:buFont typeface="Arial"/>
              <a:buChar char="•"/>
            </a:pPr>
            <a:r>
              <a:rPr b="0" lang="en-AU" sz="2400" strike="noStrike" u="none">
                <a:solidFill>
                  <a:srgbClr val="000000"/>
                </a:solidFill>
                <a:uFillTx/>
                <a:latin typeface="Calibri"/>
              </a:rPr>
              <a:t>i. Doctor </a:t>
            </a:r>
            <a:endParaRPr b="0" lang="en-AU" sz="2400" strike="noStrike" u="none">
              <a:solidFill>
                <a:srgbClr val="000000"/>
              </a:solidFill>
              <a:uFillTx/>
              <a:latin typeface="Arial"/>
            </a:endParaRPr>
          </a:p>
          <a:p>
            <a:pPr marL="343080" indent="-343080">
              <a:lnSpc>
                <a:spcPct val="100000"/>
              </a:lnSpc>
              <a:spcBef>
                <a:spcPts val="479"/>
              </a:spcBef>
              <a:buClr>
                <a:srgbClr val="000000"/>
              </a:buClr>
              <a:buFont typeface="Arial"/>
              <a:buChar char="•"/>
            </a:pPr>
            <a:r>
              <a:rPr b="0" lang="en-AU" sz="2400" strike="noStrike" u="none">
                <a:solidFill>
                  <a:srgbClr val="000000"/>
                </a:solidFill>
                <a:uFillTx/>
                <a:latin typeface="Calibri"/>
              </a:rPr>
              <a:t>ii. Patient</a:t>
            </a:r>
            <a:endParaRPr b="0" lang="en-AU" sz="2400" strike="noStrike" u="none">
              <a:solidFill>
                <a:srgbClr val="000000"/>
              </a:solidFill>
              <a:uFillTx/>
              <a:latin typeface="Arial"/>
            </a:endParaRPr>
          </a:p>
          <a:p>
            <a:pPr marL="343080" indent="-343080">
              <a:lnSpc>
                <a:spcPct val="100000"/>
              </a:lnSpc>
              <a:spcBef>
                <a:spcPts val="479"/>
              </a:spcBef>
              <a:buClr>
                <a:srgbClr val="000000"/>
              </a:buClr>
              <a:buFont typeface="Arial"/>
              <a:buChar char="•"/>
            </a:pPr>
            <a:r>
              <a:rPr b="0" lang="en-AU" sz="2400" strike="noStrike" u="none">
                <a:solidFill>
                  <a:srgbClr val="000000"/>
                </a:solidFill>
                <a:uFillTx/>
                <a:latin typeface="Calibri"/>
              </a:rPr>
              <a:t>iii. Health Commissioner</a:t>
            </a:r>
            <a:endParaRPr b="0" lang="en-AU" sz="2400" strike="noStrike" u="none">
              <a:solidFill>
                <a:srgbClr val="000000"/>
              </a:solidFill>
              <a:uFillTx/>
              <a:latin typeface="Arial"/>
            </a:endParaRPr>
          </a:p>
          <a:p>
            <a:pPr indent="0">
              <a:lnSpc>
                <a:spcPct val="100000"/>
              </a:lnSpc>
              <a:spcBef>
                <a:spcPts val="479"/>
              </a:spcBef>
              <a:buNone/>
            </a:pPr>
            <a:endParaRPr b="0" lang="en-AU" sz="2400" strike="noStrike" u="none">
              <a:solidFill>
                <a:srgbClr val="000000"/>
              </a:solidFill>
              <a:uFillTx/>
              <a:latin typeface="Arial"/>
            </a:endParaRPr>
          </a:p>
          <a:p>
            <a:pPr marL="343080" indent="-343080">
              <a:lnSpc>
                <a:spcPct val="100000"/>
              </a:lnSpc>
              <a:spcBef>
                <a:spcPts val="479"/>
              </a:spcBef>
              <a:buClr>
                <a:srgbClr val="000000"/>
              </a:buClr>
              <a:buFont typeface="Arial"/>
              <a:buChar char="•"/>
            </a:pPr>
            <a:r>
              <a:rPr b="0" i="1" lang="en-AU" sz="2400" strike="noStrike" u="none">
                <a:solidFill>
                  <a:srgbClr val="000000"/>
                </a:solidFill>
                <a:uFillTx/>
                <a:latin typeface="Calibri"/>
              </a:rPr>
              <a:t>State average was 0.35 / 3 (11%) - A shocking result!</a:t>
            </a:r>
            <a:endParaRPr b="0" lang="en-AU" sz="2400" strike="noStrike" u="none">
              <a:solidFill>
                <a:srgbClr val="000000"/>
              </a:solidFill>
              <a:uFillTx/>
              <a:latin typeface="Arial"/>
            </a:endParaRPr>
          </a:p>
          <a:p>
            <a:pPr indent="0">
              <a:lnSpc>
                <a:spcPct val="100000"/>
              </a:lnSpc>
              <a:spcBef>
                <a:spcPts val="479"/>
              </a:spcBef>
              <a:buNone/>
            </a:pPr>
            <a:endParaRPr b="0" lang="en-AU"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457200" y="274680"/>
            <a:ext cx="8228520" cy="1141920"/>
          </a:xfrm>
          <a:prstGeom prst="rect">
            <a:avLst/>
          </a:prstGeom>
          <a:noFill/>
          <a:ln w="0">
            <a:noFill/>
          </a:ln>
        </p:spPr>
        <p:txBody>
          <a:bodyPr numCol="1" spcCol="0" lIns="90000" rIns="90000" tIns="45000" bIns="45000" anchor="ctr">
            <a:noAutofit/>
          </a:bodyPr>
          <a:p>
            <a:pPr indent="0" algn="ctr">
              <a:lnSpc>
                <a:spcPct val="100000"/>
              </a:lnSpc>
              <a:buNone/>
            </a:pPr>
            <a:r>
              <a:rPr b="0" lang="en-AU" sz="4400" strike="noStrike" u="none">
                <a:solidFill>
                  <a:srgbClr val="000000"/>
                </a:solidFill>
                <a:uFillTx/>
                <a:latin typeface="Calibri"/>
              </a:rPr>
              <a:t>Examiner’s answer</a:t>
            </a:r>
            <a:endParaRPr b="0" lang="en-AU" sz="4400" strike="noStrike" u="none">
              <a:solidFill>
                <a:srgbClr val="000000"/>
              </a:solidFill>
              <a:uFillTx/>
              <a:latin typeface="Arial"/>
            </a:endParaRPr>
          </a:p>
        </p:txBody>
      </p:sp>
      <p:sp>
        <p:nvSpPr>
          <p:cNvPr id="221" name="PlaceHolder 2"/>
          <p:cNvSpPr>
            <a:spLocks noGrp="1"/>
          </p:cNvSpPr>
          <p:nvPr>
            <p:ph/>
          </p:nvPr>
        </p:nvSpPr>
        <p:spPr>
          <a:xfrm>
            <a:off x="457200" y="1600200"/>
            <a:ext cx="8228520" cy="4524840"/>
          </a:xfrm>
          <a:prstGeom prst="rect">
            <a:avLst/>
          </a:prstGeom>
          <a:noFill/>
          <a:ln w="0">
            <a:noFill/>
          </a:ln>
        </p:spPr>
        <p:txBody>
          <a:bodyPr numCol="1" spcCol="0" lIns="90000" rIns="90000" tIns="45000" bIns="45000" anchor="t">
            <a:noAutofit/>
          </a:bodyPr>
          <a:p>
            <a:pPr marL="343080" indent="-343080">
              <a:lnSpc>
                <a:spcPct val="100000"/>
              </a:lnSpc>
              <a:spcBef>
                <a:spcPts val="561"/>
              </a:spcBef>
              <a:buClr>
                <a:srgbClr val="ff0000"/>
              </a:buClr>
              <a:buFont typeface="Arial"/>
              <a:buChar char="•"/>
            </a:pPr>
            <a:r>
              <a:rPr b="0" lang="en-AU" sz="2800" strike="noStrike" u="none">
                <a:solidFill>
                  <a:srgbClr val="ff0000"/>
                </a:solidFill>
                <a:uFillTx/>
                <a:latin typeface="Calibri"/>
              </a:rPr>
              <a:t>…</a:t>
            </a:r>
            <a:r>
              <a:rPr b="0" lang="en-AU" sz="2800" strike="noStrike" u="none">
                <a:solidFill>
                  <a:srgbClr val="ff0000"/>
                </a:solidFill>
                <a:uFillTx/>
                <a:latin typeface="Calibri"/>
              </a:rPr>
              <a:t>many students responded by providing a question that would help the patient’s parents understand a </a:t>
            </a:r>
            <a:r>
              <a:rPr b="1" lang="en-AU" sz="2800" strike="noStrike" u="none">
                <a:solidFill>
                  <a:srgbClr val="ff0000"/>
                </a:solidFill>
                <a:uFillTx/>
                <a:latin typeface="Calibri"/>
              </a:rPr>
              <a:t>legal position</a:t>
            </a:r>
            <a:r>
              <a:rPr b="0" lang="en-AU" sz="2800" strike="noStrike" u="none">
                <a:solidFill>
                  <a:srgbClr val="ff0000"/>
                </a:solidFill>
                <a:uFillTx/>
                <a:latin typeface="Calibri"/>
              </a:rPr>
              <a:t> rather than an ethical dilemma. </a:t>
            </a:r>
            <a:endParaRPr b="0" lang="en-AU" sz="2800" strike="noStrike" u="none">
              <a:solidFill>
                <a:srgbClr val="000000"/>
              </a:solidFill>
              <a:uFillTx/>
              <a:latin typeface="Arial"/>
            </a:endParaRPr>
          </a:p>
          <a:p>
            <a:pPr marL="343080" indent="-343080">
              <a:lnSpc>
                <a:spcPct val="100000"/>
              </a:lnSpc>
              <a:spcBef>
                <a:spcPts val="561"/>
              </a:spcBef>
              <a:buClr>
                <a:srgbClr val="ff0000"/>
              </a:buClr>
              <a:buFont typeface="Arial"/>
              <a:buChar char="•"/>
            </a:pPr>
            <a:r>
              <a:rPr b="1" lang="en-AU" sz="2800" strike="noStrike" u="none">
                <a:solidFill>
                  <a:srgbClr val="ff0000"/>
                </a:solidFill>
                <a:uFillTx/>
                <a:latin typeface="Calibri"/>
              </a:rPr>
              <a:t>A dilemma is a choice between two equally undesirable choices. </a:t>
            </a:r>
            <a:r>
              <a:rPr b="0" lang="en-AU" sz="2800" strike="noStrike" u="none">
                <a:solidFill>
                  <a:srgbClr val="ff0000"/>
                </a:solidFill>
                <a:uFillTx/>
                <a:latin typeface="Calibri"/>
              </a:rPr>
              <a:t>In most instances the responses that received full marks made it clear that the </a:t>
            </a:r>
            <a:r>
              <a:rPr b="1" lang="en-AU" sz="2800" strike="noStrike" u="none">
                <a:solidFill>
                  <a:srgbClr val="ff0000"/>
                </a:solidFill>
                <a:uFillTx/>
                <a:latin typeface="Calibri"/>
              </a:rPr>
              <a:t>parents were weighing up their child’s right to privacy against the benefits to society</a:t>
            </a:r>
            <a:r>
              <a:rPr b="0" lang="en-AU" sz="2800" strike="noStrike" u="none">
                <a:solidFill>
                  <a:srgbClr val="ff0000"/>
                </a:solidFill>
                <a:uFillTx/>
                <a:latin typeface="Calibri"/>
              </a:rPr>
              <a:t>. </a:t>
            </a:r>
            <a:endParaRPr b="0" lang="en-AU" sz="2800" strike="noStrike" u="none">
              <a:solidFill>
                <a:srgbClr val="000000"/>
              </a:solidFill>
              <a:uFillTx/>
              <a:latin typeface="Arial"/>
            </a:endParaRPr>
          </a:p>
          <a:p>
            <a:pPr marL="343080" indent="-343080">
              <a:lnSpc>
                <a:spcPct val="100000"/>
              </a:lnSpc>
              <a:spcBef>
                <a:spcPts val="561"/>
              </a:spcBef>
              <a:buClr>
                <a:srgbClr val="ff0000"/>
              </a:buClr>
              <a:buFont typeface="Arial"/>
              <a:buChar char="•"/>
            </a:pPr>
            <a:r>
              <a:rPr b="0" lang="en-AU" sz="2800" strike="noStrike" u="none">
                <a:solidFill>
                  <a:srgbClr val="ff0000"/>
                </a:solidFill>
                <a:uFillTx/>
                <a:latin typeface="Calibri"/>
              </a:rPr>
              <a:t>The following examples are from successful responses.</a:t>
            </a:r>
            <a:endParaRPr b="0" lang="en-AU"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468360" y="0"/>
            <a:ext cx="8228520" cy="776880"/>
          </a:xfrm>
          <a:prstGeom prst="rect">
            <a:avLst/>
          </a:prstGeom>
          <a:noFill/>
          <a:ln w="0">
            <a:noFill/>
          </a:ln>
        </p:spPr>
        <p:txBody>
          <a:bodyPr numCol="1" spcCol="0" lIns="90000" rIns="90000" tIns="45000" bIns="45000" anchor="ctr">
            <a:noAutofit/>
          </a:bodyPr>
          <a:p>
            <a:pPr indent="0" algn="ctr">
              <a:lnSpc>
                <a:spcPct val="100000"/>
              </a:lnSpc>
              <a:buNone/>
            </a:pPr>
            <a:r>
              <a:rPr b="0" lang="en-AU" sz="4400" strike="noStrike" u="none">
                <a:solidFill>
                  <a:srgbClr val="000000"/>
                </a:solidFill>
                <a:uFillTx/>
                <a:latin typeface="Calibri"/>
              </a:rPr>
              <a:t>‘</a:t>
            </a:r>
            <a:r>
              <a:rPr b="0" lang="en-AU" sz="4400" strike="noStrike" u="none">
                <a:solidFill>
                  <a:srgbClr val="000000"/>
                </a:solidFill>
                <a:uFillTx/>
                <a:latin typeface="Calibri"/>
              </a:rPr>
              <a:t>Dilemma’?</a:t>
            </a:r>
            <a:endParaRPr b="0" lang="en-AU" sz="4400" strike="noStrike" u="none">
              <a:solidFill>
                <a:srgbClr val="000000"/>
              </a:solidFill>
              <a:uFillTx/>
              <a:latin typeface="Arial"/>
            </a:endParaRPr>
          </a:p>
        </p:txBody>
      </p:sp>
      <p:sp>
        <p:nvSpPr>
          <p:cNvPr id="135" name="PlaceHolder 2"/>
          <p:cNvSpPr>
            <a:spLocks noGrp="1"/>
          </p:cNvSpPr>
          <p:nvPr>
            <p:ph/>
          </p:nvPr>
        </p:nvSpPr>
        <p:spPr>
          <a:xfrm>
            <a:off x="108000" y="765000"/>
            <a:ext cx="8228520" cy="452484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A state of doubt where you have to make </a:t>
            </a:r>
            <a:r>
              <a:rPr b="1" lang="en-AU" sz="3200" strike="noStrike" u="none">
                <a:solidFill>
                  <a:srgbClr val="000000"/>
                </a:solidFill>
                <a:uFillTx/>
                <a:latin typeface="Calibri"/>
              </a:rPr>
              <a:t>a decision between equally bad options</a:t>
            </a:r>
            <a:r>
              <a:rPr b="0" lang="en-AU" sz="3200" strike="noStrike" u="none">
                <a:solidFill>
                  <a:srgbClr val="000000"/>
                </a:solidFill>
                <a:uFillTx/>
                <a:latin typeface="Calibri"/>
              </a:rPr>
              <a:t>.</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A situation where obeying </a:t>
            </a:r>
            <a:r>
              <a:rPr b="0" i="1" lang="en-AU" sz="3200" strike="noStrike" u="none">
                <a:solidFill>
                  <a:srgbClr val="000000"/>
                </a:solidFill>
                <a:uFillTx/>
                <a:latin typeface="Calibri"/>
              </a:rPr>
              <a:t>one</a:t>
            </a:r>
            <a:r>
              <a:rPr b="0" lang="en-AU" sz="3200" strike="noStrike" u="none">
                <a:solidFill>
                  <a:srgbClr val="000000"/>
                </a:solidFill>
                <a:uFillTx/>
                <a:latin typeface="Calibri"/>
              </a:rPr>
              <a:t> moral belief would disobey </a:t>
            </a:r>
            <a:r>
              <a:rPr b="0" i="1" lang="en-AU" sz="3200" strike="noStrike" u="none">
                <a:solidFill>
                  <a:srgbClr val="000000"/>
                </a:solidFill>
                <a:uFillTx/>
                <a:latin typeface="Calibri"/>
              </a:rPr>
              <a:t>another</a:t>
            </a:r>
            <a:r>
              <a:rPr b="0" lang="en-AU" sz="3200" strike="noStrike" u="none">
                <a:solidFill>
                  <a:srgbClr val="000000"/>
                </a:solidFill>
                <a:uFillTx/>
                <a:latin typeface="Calibri"/>
              </a:rPr>
              <a:t>.</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A problem with no easy ‘right’ answer</a:t>
            </a:r>
            <a:endParaRPr b="0" lang="en-AU" sz="3200" strike="noStrike" u="none">
              <a:solidFill>
                <a:srgbClr val="000000"/>
              </a:solidFill>
              <a:uFillTx/>
              <a:latin typeface="Arial"/>
            </a:endParaRPr>
          </a:p>
          <a:p>
            <a:pPr indent="0">
              <a:lnSpc>
                <a:spcPct val="100000"/>
              </a:lnSpc>
              <a:spcBef>
                <a:spcPts val="641"/>
              </a:spcBef>
              <a:buNone/>
            </a:pPr>
            <a:endParaRPr b="0" lang="en-AU" sz="3200" strike="noStrike" u="none">
              <a:solidFill>
                <a:srgbClr val="000000"/>
              </a:solidFill>
              <a:uFillTx/>
              <a:latin typeface="Arial"/>
            </a:endParaRPr>
          </a:p>
        </p:txBody>
      </p:sp>
      <p:pic>
        <p:nvPicPr>
          <p:cNvPr id="136" name="Picture 5" descr=""/>
          <p:cNvPicPr/>
          <p:nvPr/>
        </p:nvPicPr>
        <p:blipFill>
          <a:blip r:embed="rId1"/>
          <a:stretch/>
        </p:blipFill>
        <p:spPr>
          <a:xfrm>
            <a:off x="5940360" y="3681360"/>
            <a:ext cx="3202560" cy="3202560"/>
          </a:xfrm>
          <a:prstGeom prst="rect">
            <a:avLst/>
          </a:prstGeom>
          <a:ln w="0">
            <a:noFill/>
          </a:ln>
        </p:spPr>
      </p:pic>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74680"/>
            <a:ext cx="8228520" cy="1141920"/>
          </a:xfrm>
          <a:prstGeom prst="rect">
            <a:avLst/>
          </a:prstGeom>
          <a:noFill/>
          <a:ln w="0">
            <a:noFill/>
          </a:ln>
        </p:spPr>
        <p:txBody>
          <a:bodyPr numCol="1" spcCol="0" lIns="90000" rIns="90000" tIns="45000" bIns="45000" anchor="ctr">
            <a:noAutofit/>
          </a:bodyPr>
          <a:p>
            <a:pPr indent="0" algn="ctr">
              <a:lnSpc>
                <a:spcPct val="100000"/>
              </a:lnSpc>
              <a:buNone/>
            </a:pPr>
            <a:r>
              <a:rPr b="0" lang="en-AU" sz="4400" strike="noStrike" u="none">
                <a:solidFill>
                  <a:srgbClr val="000000"/>
                </a:solidFill>
                <a:uFillTx/>
                <a:latin typeface="Calibri"/>
              </a:rPr>
              <a:t>Sample answers</a:t>
            </a:r>
            <a:endParaRPr b="0" lang="en-AU" sz="4400" strike="noStrike" u="none">
              <a:solidFill>
                <a:srgbClr val="000000"/>
              </a:solidFill>
              <a:uFillTx/>
              <a:latin typeface="Arial"/>
            </a:endParaRPr>
          </a:p>
        </p:txBody>
      </p:sp>
      <p:sp>
        <p:nvSpPr>
          <p:cNvPr id="223" name="PlaceHolder 2"/>
          <p:cNvSpPr>
            <a:spLocks noGrp="1"/>
          </p:cNvSpPr>
          <p:nvPr>
            <p:ph/>
          </p:nvPr>
        </p:nvSpPr>
        <p:spPr>
          <a:xfrm>
            <a:off x="457200" y="1600200"/>
            <a:ext cx="8228520" cy="452484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17375e"/>
              </a:buClr>
              <a:buFont typeface="Arial"/>
              <a:buChar char="•"/>
            </a:pPr>
            <a:r>
              <a:rPr b="0" lang="en-AU" sz="3200" strike="noStrike" u="none">
                <a:solidFill>
                  <a:srgbClr val="17375e"/>
                </a:solidFill>
                <a:uFillTx/>
                <a:latin typeface="Calibri"/>
              </a:rPr>
              <a:t>4di.- Parents to doctor: </a:t>
            </a:r>
            <a:r>
              <a:rPr b="0" i="1" lang="en-AU" sz="3200" strike="noStrike" u="none">
                <a:solidFill>
                  <a:srgbClr val="17375e"/>
                </a:solidFill>
                <a:uFillTx/>
                <a:latin typeface="Calibri"/>
              </a:rPr>
              <a:t>Do you benefit from sending my child’s medical records?</a:t>
            </a:r>
            <a:endParaRPr b="0" lang="en-AU" sz="3200" strike="noStrike" u="none">
              <a:solidFill>
                <a:srgbClr val="000000"/>
              </a:solidFill>
              <a:uFillTx/>
              <a:latin typeface="Arial"/>
            </a:endParaRPr>
          </a:p>
          <a:p>
            <a:pPr marL="343080" indent="-343080">
              <a:lnSpc>
                <a:spcPct val="100000"/>
              </a:lnSpc>
              <a:spcBef>
                <a:spcPts val="641"/>
              </a:spcBef>
              <a:buClr>
                <a:srgbClr val="17375e"/>
              </a:buClr>
              <a:buFont typeface="Arial"/>
              <a:buChar char="•"/>
            </a:pPr>
            <a:r>
              <a:rPr b="0" lang="en-AU" sz="3200" strike="noStrike" u="none">
                <a:solidFill>
                  <a:srgbClr val="17375e"/>
                </a:solidFill>
                <a:uFillTx/>
                <a:latin typeface="Calibri"/>
              </a:rPr>
              <a:t>4dii. - Parents to patient: </a:t>
            </a:r>
            <a:r>
              <a:rPr b="0" i="1" lang="en-AU" sz="3200" strike="noStrike" u="none">
                <a:solidFill>
                  <a:srgbClr val="17375e"/>
                </a:solidFill>
                <a:uFillTx/>
                <a:latin typeface="Calibri"/>
              </a:rPr>
              <a:t>We want to make sure your rights are protected but are you comfortable for us to see your records?</a:t>
            </a:r>
            <a:endParaRPr b="0" lang="en-AU" sz="3200" strike="noStrike" u="none">
              <a:solidFill>
                <a:srgbClr val="000000"/>
              </a:solidFill>
              <a:uFillTx/>
              <a:latin typeface="Arial"/>
            </a:endParaRPr>
          </a:p>
          <a:p>
            <a:pPr marL="343080" indent="-343080">
              <a:lnSpc>
                <a:spcPct val="100000"/>
              </a:lnSpc>
              <a:spcBef>
                <a:spcPts val="641"/>
              </a:spcBef>
              <a:buClr>
                <a:srgbClr val="17375e"/>
              </a:buClr>
              <a:buFont typeface="Arial"/>
              <a:buChar char="•"/>
            </a:pPr>
            <a:r>
              <a:rPr b="0" lang="en-AU" sz="3200" strike="noStrike" u="none">
                <a:solidFill>
                  <a:srgbClr val="17375e"/>
                </a:solidFill>
                <a:uFillTx/>
                <a:latin typeface="Calibri"/>
              </a:rPr>
              <a:t>4diii. - Parents to the Australian Health Commission: </a:t>
            </a:r>
            <a:r>
              <a:rPr b="0" i="1" lang="en-AU" sz="3200" strike="noStrike" u="none">
                <a:solidFill>
                  <a:srgbClr val="17375e"/>
                </a:solidFill>
                <a:uFillTx/>
                <a:latin typeface="Calibri"/>
              </a:rPr>
              <a:t>We want our child’s privacy protected but will their medical records help research or save the lives of other people?</a:t>
            </a:r>
            <a:endParaRPr b="0" lang="en-AU" sz="3200" strike="noStrike" u="none">
              <a:solidFill>
                <a:srgbClr val="000000"/>
              </a:solidFill>
              <a:uFillTx/>
              <a:latin typeface="Arial"/>
            </a:endParaRPr>
          </a:p>
          <a:p>
            <a:pPr indent="0">
              <a:lnSpc>
                <a:spcPct val="100000"/>
              </a:lnSpc>
              <a:spcBef>
                <a:spcPts val="641"/>
              </a:spcBef>
              <a:buNone/>
            </a:pPr>
            <a:endParaRPr b="0" lang="en-A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457200" y="274680"/>
            <a:ext cx="8228520" cy="1141920"/>
          </a:xfrm>
          <a:prstGeom prst="rect">
            <a:avLst/>
          </a:prstGeom>
          <a:noFill/>
          <a:ln w="0">
            <a:noFill/>
          </a:ln>
        </p:spPr>
        <p:txBody>
          <a:bodyPr numCol="1" spcCol="0" lIns="90000" rIns="90000" tIns="45000" bIns="45000" anchor="ctr">
            <a:noAutofit/>
          </a:bodyPr>
          <a:p>
            <a:pPr indent="0" algn="ctr">
              <a:lnSpc>
                <a:spcPct val="100000"/>
              </a:lnSpc>
              <a:buNone/>
            </a:pPr>
            <a:r>
              <a:rPr b="0" lang="en-AU" sz="4400" strike="noStrike" u="none">
                <a:solidFill>
                  <a:srgbClr val="000000"/>
                </a:solidFill>
                <a:uFillTx/>
                <a:latin typeface="Calibri"/>
              </a:rPr>
              <a:t>2008 SD Exam – Section C, Q8</a:t>
            </a:r>
            <a:endParaRPr b="0" lang="en-AU" sz="4400" strike="noStrike" u="none">
              <a:solidFill>
                <a:srgbClr val="000000"/>
              </a:solidFill>
              <a:uFillTx/>
              <a:latin typeface="Arial"/>
            </a:endParaRPr>
          </a:p>
        </p:txBody>
      </p:sp>
      <p:sp>
        <p:nvSpPr>
          <p:cNvPr id="225" name="PlaceHolder 2"/>
          <p:cNvSpPr>
            <a:spLocks noGrp="1"/>
          </p:cNvSpPr>
          <p:nvPr>
            <p:ph/>
          </p:nvPr>
        </p:nvSpPr>
        <p:spPr>
          <a:xfrm>
            <a:off x="108000" y="1413000"/>
            <a:ext cx="7631640" cy="5255280"/>
          </a:xfrm>
          <a:prstGeom prst="rect">
            <a:avLst/>
          </a:prstGeom>
          <a:noFill/>
          <a:ln w="0">
            <a:noFill/>
          </a:ln>
        </p:spPr>
        <p:txBody>
          <a:bodyPr numCol="1" spcCol="0" lIns="90000" rIns="90000" tIns="45000" bIns="45000" anchor="t">
            <a:noAutofit/>
          </a:bodyPr>
          <a:p>
            <a:pPr marL="343080" indent="-343080">
              <a:lnSpc>
                <a:spcPct val="100000"/>
              </a:lnSpc>
              <a:spcBef>
                <a:spcPts val="561"/>
              </a:spcBef>
              <a:buClr>
                <a:srgbClr val="000000"/>
              </a:buClr>
              <a:buFont typeface="Arial"/>
              <a:buChar char="•"/>
            </a:pPr>
            <a:r>
              <a:rPr b="0" lang="en-AU" sz="2800" strike="noStrike" u="none">
                <a:solidFill>
                  <a:srgbClr val="000000"/>
                </a:solidFill>
                <a:uFillTx/>
                <a:latin typeface="Calibri"/>
              </a:rPr>
              <a:t>Part of (programmer) </a:t>
            </a:r>
            <a:r>
              <a:rPr b="1" lang="en-AU" sz="2800" strike="noStrike" u="none">
                <a:solidFill>
                  <a:srgbClr val="000000"/>
                </a:solidFill>
                <a:uFillTx/>
                <a:latin typeface="Calibri"/>
              </a:rPr>
              <a:t>Pattie's</a:t>
            </a:r>
            <a:r>
              <a:rPr b="0" lang="en-AU" sz="2800" strike="noStrike" u="none">
                <a:solidFill>
                  <a:srgbClr val="000000"/>
                </a:solidFill>
                <a:uFillTx/>
                <a:latin typeface="Calibri"/>
              </a:rPr>
              <a:t> agreement with [her customer] is to keep development costs to a minimum. When the programmers are discussing how best to store the client quotes on the mobile device, one programmer, </a:t>
            </a:r>
            <a:r>
              <a:rPr b="1" lang="en-AU" sz="2800" strike="noStrike" u="none">
                <a:solidFill>
                  <a:srgbClr val="000000"/>
                </a:solidFill>
                <a:uFillTx/>
                <a:latin typeface="Calibri"/>
              </a:rPr>
              <a:t>Schroeder</a:t>
            </a:r>
            <a:r>
              <a:rPr b="0" lang="en-AU" sz="2800" strike="noStrike" u="none">
                <a:solidFill>
                  <a:srgbClr val="000000"/>
                </a:solidFill>
                <a:uFillTx/>
                <a:latin typeface="Calibri"/>
              </a:rPr>
              <a:t>, argues that they must include encryption. Another programmer, </a:t>
            </a:r>
            <a:r>
              <a:rPr b="1" lang="en-AU" sz="2800" strike="noStrike" u="none">
                <a:solidFill>
                  <a:srgbClr val="000000"/>
                </a:solidFill>
                <a:uFillTx/>
                <a:latin typeface="Calibri"/>
              </a:rPr>
              <a:t>Sally</a:t>
            </a:r>
            <a:r>
              <a:rPr b="0" lang="en-AU" sz="2800" strike="noStrike" u="none">
                <a:solidFill>
                  <a:srgbClr val="000000"/>
                </a:solidFill>
                <a:uFillTx/>
                <a:latin typeface="Calibri"/>
              </a:rPr>
              <a:t>, disagrees as encryption will increase the overall development cost.</a:t>
            </a:r>
            <a:endParaRPr b="0" lang="en-AU" sz="2800" strike="noStrike" u="none">
              <a:solidFill>
                <a:srgbClr val="000000"/>
              </a:solidFill>
              <a:uFillTx/>
              <a:latin typeface="Arial"/>
            </a:endParaRPr>
          </a:p>
          <a:p>
            <a:pPr marL="343080" indent="-343080">
              <a:lnSpc>
                <a:spcPct val="100000"/>
              </a:lnSpc>
              <a:spcBef>
                <a:spcPts val="561"/>
              </a:spcBef>
              <a:buClr>
                <a:srgbClr val="000000"/>
              </a:buClr>
              <a:buFont typeface="Arial"/>
              <a:buChar char="•"/>
            </a:pPr>
            <a:r>
              <a:rPr b="0" lang="en-AU" sz="2800" strike="noStrike" u="none">
                <a:solidFill>
                  <a:srgbClr val="000000"/>
                </a:solidFill>
                <a:uFillTx/>
                <a:latin typeface="Calibri"/>
              </a:rPr>
              <a:t>Discuss the ethical considerations from each point of view.</a:t>
            </a:r>
            <a:endParaRPr b="0" lang="en-AU" sz="2800" strike="noStrike" u="none">
              <a:solidFill>
                <a:srgbClr val="000000"/>
              </a:solidFill>
              <a:uFillTx/>
              <a:latin typeface="Arial"/>
            </a:endParaRPr>
          </a:p>
          <a:p>
            <a:pPr marL="343080" indent="-343080">
              <a:lnSpc>
                <a:spcPct val="100000"/>
              </a:lnSpc>
              <a:spcBef>
                <a:spcPts val="360"/>
              </a:spcBef>
              <a:buNone/>
              <a:tabLst>
                <a:tab algn="l" pos="0"/>
              </a:tabLst>
            </a:pPr>
            <a:r>
              <a:rPr b="0" lang="en-AU" sz="1800" strike="noStrike" u="none">
                <a:solidFill>
                  <a:srgbClr val="000000"/>
                </a:solidFill>
                <a:uFillTx/>
                <a:latin typeface="Calibri"/>
              </a:rPr>
              <a:t>4 marks – state average was 2.2</a:t>
            </a:r>
            <a:endParaRPr b="0" lang="en-AU" sz="1800" strike="noStrike" u="none">
              <a:solidFill>
                <a:srgbClr val="000000"/>
              </a:solidFill>
              <a:uFillTx/>
              <a:latin typeface="Arial"/>
            </a:endParaRPr>
          </a:p>
        </p:txBody>
      </p:sp>
      <p:pic>
        <p:nvPicPr>
          <p:cNvPr id="226" name="Picture 4" descr=""/>
          <p:cNvPicPr/>
          <p:nvPr/>
        </p:nvPicPr>
        <p:blipFill>
          <a:blip r:embed="rId1"/>
          <a:stretch/>
        </p:blipFill>
        <p:spPr>
          <a:xfrm>
            <a:off x="8101080" y="1484280"/>
            <a:ext cx="827640" cy="1389600"/>
          </a:xfrm>
          <a:prstGeom prst="rect">
            <a:avLst/>
          </a:prstGeom>
          <a:ln w="0">
            <a:noFill/>
          </a:ln>
        </p:spPr>
      </p:pic>
      <p:pic>
        <p:nvPicPr>
          <p:cNvPr id="227" name="Picture 5" descr=""/>
          <p:cNvPicPr/>
          <p:nvPr/>
        </p:nvPicPr>
        <p:blipFill>
          <a:blip r:embed="rId2"/>
          <a:stretch/>
        </p:blipFill>
        <p:spPr>
          <a:xfrm>
            <a:off x="7905600" y="3141720"/>
            <a:ext cx="1237320" cy="941760"/>
          </a:xfrm>
          <a:prstGeom prst="rect">
            <a:avLst/>
          </a:prstGeom>
          <a:ln w="0">
            <a:noFill/>
          </a:ln>
        </p:spPr>
      </p:pic>
      <p:pic>
        <p:nvPicPr>
          <p:cNvPr id="228" name="Picture 6" descr=""/>
          <p:cNvPicPr/>
          <p:nvPr/>
        </p:nvPicPr>
        <p:blipFill>
          <a:blip r:embed="rId3"/>
          <a:stretch/>
        </p:blipFill>
        <p:spPr>
          <a:xfrm>
            <a:off x="7885080" y="4292640"/>
            <a:ext cx="1103760" cy="1027800"/>
          </a:xfrm>
          <a:prstGeom prst="rect">
            <a:avLst/>
          </a:prstGeom>
          <a:ln w="0">
            <a:noFill/>
          </a:ln>
        </p:spPr>
      </p:pic>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457200" y="274680"/>
            <a:ext cx="8228520" cy="1141920"/>
          </a:xfrm>
          <a:prstGeom prst="rect">
            <a:avLst/>
          </a:prstGeom>
          <a:noFill/>
          <a:ln w="0">
            <a:noFill/>
          </a:ln>
        </p:spPr>
        <p:txBody>
          <a:bodyPr numCol="1" spcCol="0" lIns="90000" rIns="90000" tIns="45000" bIns="45000" anchor="ctr">
            <a:noAutofit/>
          </a:bodyPr>
          <a:p>
            <a:pPr indent="0" algn="ctr">
              <a:lnSpc>
                <a:spcPct val="100000"/>
              </a:lnSpc>
              <a:buNone/>
            </a:pPr>
            <a:r>
              <a:rPr b="0" lang="en-AU" sz="4400" strike="noStrike" u="none">
                <a:solidFill>
                  <a:srgbClr val="000000"/>
                </a:solidFill>
                <a:uFillTx/>
                <a:latin typeface="Calibri"/>
              </a:rPr>
              <a:t>Examiner’s Comment</a:t>
            </a:r>
            <a:endParaRPr b="0" lang="en-AU" sz="4400" strike="noStrike" u="none">
              <a:solidFill>
                <a:srgbClr val="000000"/>
              </a:solidFill>
              <a:uFillTx/>
              <a:latin typeface="Arial"/>
            </a:endParaRPr>
          </a:p>
        </p:txBody>
      </p:sp>
      <p:sp>
        <p:nvSpPr>
          <p:cNvPr id="230" name="PlaceHolder 2"/>
          <p:cNvSpPr>
            <a:spLocks noGrp="1"/>
          </p:cNvSpPr>
          <p:nvPr>
            <p:ph/>
          </p:nvPr>
        </p:nvSpPr>
        <p:spPr>
          <a:xfrm>
            <a:off x="457200" y="1600200"/>
            <a:ext cx="8228520" cy="4524840"/>
          </a:xfrm>
          <a:prstGeom prst="rect">
            <a:avLst/>
          </a:prstGeom>
          <a:noFill/>
          <a:ln w="0">
            <a:noFill/>
          </a:ln>
        </p:spPr>
        <p:txBody>
          <a:bodyPr numCol="1" spcCol="0" lIns="90000" rIns="90000" tIns="45000" bIns="45000" anchor="t">
            <a:noAutofit/>
          </a:bodyPr>
          <a:p>
            <a:pPr marL="343080" indent="-343080">
              <a:lnSpc>
                <a:spcPct val="100000"/>
              </a:lnSpc>
              <a:spcBef>
                <a:spcPts val="479"/>
              </a:spcBef>
              <a:buClr>
                <a:srgbClr val="ff0000"/>
              </a:buClr>
              <a:buFont typeface="Arial"/>
              <a:buChar char="•"/>
            </a:pPr>
            <a:r>
              <a:rPr b="0" lang="en-AU" sz="2400" strike="noStrike" u="none">
                <a:solidFill>
                  <a:srgbClr val="ff0000"/>
                </a:solidFill>
                <a:uFillTx/>
                <a:latin typeface="Calibri"/>
              </a:rPr>
              <a:t>Generally this question was not answered as well as expected. </a:t>
            </a:r>
            <a:endParaRPr b="0" lang="en-AU" sz="2400" strike="noStrike" u="none">
              <a:solidFill>
                <a:srgbClr val="000000"/>
              </a:solidFill>
              <a:uFillTx/>
              <a:latin typeface="Arial"/>
            </a:endParaRPr>
          </a:p>
          <a:p>
            <a:pPr marL="343080" indent="-343080">
              <a:lnSpc>
                <a:spcPct val="100000"/>
              </a:lnSpc>
              <a:spcBef>
                <a:spcPts val="479"/>
              </a:spcBef>
              <a:buClr>
                <a:srgbClr val="ff0000"/>
              </a:buClr>
              <a:buFont typeface="Arial"/>
              <a:buChar char="•"/>
            </a:pPr>
            <a:r>
              <a:rPr b="0" lang="en-AU" sz="2400" strike="noStrike" u="none">
                <a:solidFill>
                  <a:srgbClr val="ff0000"/>
                </a:solidFill>
                <a:uFillTx/>
                <a:latin typeface="Calibri"/>
              </a:rPr>
              <a:t>Students were asked to discuss the ethical considerations from both points of view. </a:t>
            </a:r>
            <a:r>
              <a:rPr b="1" lang="en-AU" sz="2400" strike="noStrike" u="none">
                <a:solidFill>
                  <a:srgbClr val="ff0000"/>
                </a:solidFill>
                <a:uFillTx/>
                <a:latin typeface="Calibri"/>
              </a:rPr>
              <a:t>It was expected that students would contrast the two views and add further relevant information showing their understanding.</a:t>
            </a:r>
            <a:r>
              <a:rPr b="0" lang="en-AU" sz="2400" strike="noStrike" u="none">
                <a:solidFill>
                  <a:srgbClr val="ff0000"/>
                </a:solidFill>
                <a:uFillTx/>
                <a:latin typeface="Calibri"/>
              </a:rPr>
              <a:t> </a:t>
            </a:r>
            <a:endParaRPr b="0" lang="en-AU" sz="2400" strike="noStrike" u="none">
              <a:solidFill>
                <a:srgbClr val="000000"/>
              </a:solidFill>
              <a:uFillTx/>
              <a:latin typeface="Arial"/>
            </a:endParaRPr>
          </a:p>
          <a:p>
            <a:pPr marL="343080" indent="-343080">
              <a:lnSpc>
                <a:spcPct val="100000"/>
              </a:lnSpc>
              <a:spcBef>
                <a:spcPts val="479"/>
              </a:spcBef>
              <a:buClr>
                <a:srgbClr val="ff0000"/>
              </a:buClr>
              <a:buFont typeface="Arial"/>
              <a:buChar char="•"/>
            </a:pPr>
            <a:r>
              <a:rPr b="0" lang="en-AU" sz="2400" strike="noStrike" u="none">
                <a:solidFill>
                  <a:srgbClr val="ff0000"/>
                </a:solidFill>
                <a:uFillTx/>
                <a:latin typeface="Calibri"/>
              </a:rPr>
              <a:t>However, many failed to do this and either simply restated the question and/or only discussed one point of view. </a:t>
            </a:r>
            <a:endParaRPr b="0" lang="en-AU" sz="2400" strike="noStrike" u="none">
              <a:solidFill>
                <a:srgbClr val="000000"/>
              </a:solidFill>
              <a:uFillTx/>
              <a:latin typeface="Arial"/>
            </a:endParaRPr>
          </a:p>
          <a:p>
            <a:pPr marL="343080" indent="-343080">
              <a:lnSpc>
                <a:spcPct val="100000"/>
              </a:lnSpc>
              <a:spcBef>
                <a:spcPts val="479"/>
              </a:spcBef>
              <a:buClr>
                <a:srgbClr val="ff0000"/>
              </a:buClr>
              <a:buFont typeface="Arial"/>
              <a:buChar char="•"/>
            </a:pPr>
            <a:r>
              <a:rPr b="0" lang="en-AU" sz="2400" strike="noStrike" u="none">
                <a:solidFill>
                  <a:srgbClr val="ff0000"/>
                </a:solidFill>
                <a:uFillTx/>
                <a:latin typeface="Calibri"/>
              </a:rPr>
              <a:t>Students need to understand that </a:t>
            </a:r>
            <a:r>
              <a:rPr b="1" lang="en-AU" sz="2400" strike="noStrike" u="none">
                <a:solidFill>
                  <a:srgbClr val="ff0000"/>
                </a:solidFill>
                <a:uFillTx/>
                <a:latin typeface="Calibri"/>
              </a:rPr>
              <a:t>when an ethical dilemma exists usually there is not a clear-cut right or wrong viewpoint</a:t>
            </a:r>
            <a:r>
              <a:rPr b="0" lang="en-AU" sz="2400" strike="noStrike" u="none">
                <a:solidFill>
                  <a:srgbClr val="ff0000"/>
                </a:solidFill>
                <a:uFillTx/>
                <a:latin typeface="Calibri"/>
              </a:rPr>
              <a:t>; rather it is a matter of weighing up these viewpoints, and determining which stakeholder has the strongest argument.</a:t>
            </a:r>
            <a:endParaRPr b="0" lang="en-AU"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title"/>
          </p:nvPr>
        </p:nvSpPr>
        <p:spPr>
          <a:xfrm>
            <a:off x="468360" y="189000"/>
            <a:ext cx="8228520" cy="790920"/>
          </a:xfrm>
          <a:prstGeom prst="rect">
            <a:avLst/>
          </a:prstGeom>
          <a:noFill/>
          <a:ln w="0">
            <a:noFill/>
          </a:ln>
        </p:spPr>
        <p:txBody>
          <a:bodyPr numCol="1" spcCol="0" lIns="90000" rIns="90000" tIns="45000" bIns="45000" anchor="ctr">
            <a:noAutofit/>
          </a:bodyPr>
          <a:p>
            <a:pPr indent="0" algn="ctr">
              <a:lnSpc>
                <a:spcPct val="100000"/>
              </a:lnSpc>
              <a:buNone/>
            </a:pPr>
            <a:r>
              <a:rPr b="0" lang="en-AU" sz="4400" strike="noStrike" u="none">
                <a:solidFill>
                  <a:srgbClr val="000000"/>
                </a:solidFill>
                <a:uFillTx/>
                <a:latin typeface="Calibri"/>
              </a:rPr>
              <a:t>An acceptable answer</a:t>
            </a:r>
            <a:endParaRPr b="0" lang="en-AU" sz="4400" strike="noStrike" u="none">
              <a:solidFill>
                <a:srgbClr val="000000"/>
              </a:solidFill>
              <a:uFillTx/>
              <a:latin typeface="Arial"/>
            </a:endParaRPr>
          </a:p>
        </p:txBody>
      </p:sp>
      <p:sp>
        <p:nvSpPr>
          <p:cNvPr id="232" name="PlaceHolder 2"/>
          <p:cNvSpPr>
            <a:spLocks noGrp="1"/>
          </p:cNvSpPr>
          <p:nvPr>
            <p:ph/>
          </p:nvPr>
        </p:nvSpPr>
        <p:spPr>
          <a:xfrm>
            <a:off x="468360" y="1052640"/>
            <a:ext cx="8423640" cy="4885200"/>
          </a:xfrm>
          <a:prstGeom prst="rect">
            <a:avLst/>
          </a:prstGeom>
          <a:noFill/>
          <a:ln w="0">
            <a:noFill/>
          </a:ln>
        </p:spPr>
        <p:txBody>
          <a:bodyPr numCol="1" spcCol="0" lIns="90000" rIns="90000" tIns="45000" bIns="45000" anchor="t">
            <a:noAutofit/>
          </a:bodyPr>
          <a:p>
            <a:pPr marL="343080" indent="-343080">
              <a:lnSpc>
                <a:spcPct val="100000"/>
              </a:lnSpc>
              <a:spcBef>
                <a:spcPts val="479"/>
              </a:spcBef>
              <a:buClr>
                <a:srgbClr val="17375e"/>
              </a:buClr>
              <a:buFont typeface="Arial"/>
              <a:buChar char="•"/>
            </a:pPr>
            <a:r>
              <a:rPr b="0" i="1" lang="en-AU" sz="2400" strike="noStrike" u="none">
                <a:solidFill>
                  <a:srgbClr val="17375e"/>
                </a:solidFill>
                <a:uFillTx/>
                <a:latin typeface="Calibri"/>
              </a:rPr>
              <a:t>Ethically programmers are expected to create programs which do not maliciously seek to cause harm to other companies (e.g. virus) and are expected to maintain the integrity of the data which has been given to them, so as it does not breach the Privacy Act 1988 or the Information Privacy Act 2000. </a:t>
            </a:r>
            <a:endParaRPr b="0" lang="en-AU" sz="2400" strike="noStrike" u="none">
              <a:solidFill>
                <a:srgbClr val="000000"/>
              </a:solidFill>
              <a:uFillTx/>
              <a:latin typeface="Arial"/>
            </a:endParaRPr>
          </a:p>
          <a:p>
            <a:pPr marL="343080" indent="-343080">
              <a:lnSpc>
                <a:spcPct val="100000"/>
              </a:lnSpc>
              <a:spcBef>
                <a:spcPts val="479"/>
              </a:spcBef>
              <a:buClr>
                <a:srgbClr val="17375e"/>
              </a:buClr>
              <a:buFont typeface="Arial"/>
              <a:buChar char="•"/>
            </a:pPr>
            <a:r>
              <a:rPr b="0" i="1" lang="en-AU" sz="2400" strike="noStrike" u="none">
                <a:solidFill>
                  <a:srgbClr val="17375e"/>
                </a:solidFill>
                <a:uFillTx/>
                <a:latin typeface="Calibri"/>
              </a:rPr>
              <a:t>While Sally contends that implementing encryption software is expensive and will increase the overall development costs, and it might be ethically wrong, she is bound by law to abide with the agreement with Pattie. </a:t>
            </a:r>
            <a:endParaRPr b="0" lang="en-AU" sz="2400" strike="noStrike" u="none">
              <a:solidFill>
                <a:srgbClr val="000000"/>
              </a:solidFill>
              <a:uFillTx/>
              <a:latin typeface="Arial"/>
            </a:endParaRPr>
          </a:p>
          <a:p>
            <a:pPr marL="343080" indent="-343080">
              <a:lnSpc>
                <a:spcPct val="100000"/>
              </a:lnSpc>
              <a:spcBef>
                <a:spcPts val="479"/>
              </a:spcBef>
              <a:buClr>
                <a:srgbClr val="17375e"/>
              </a:buClr>
              <a:buFont typeface="Arial"/>
              <a:buChar char="•"/>
            </a:pPr>
            <a:r>
              <a:rPr b="0" i="1" lang="en-AU" sz="2400" strike="noStrike" u="none">
                <a:solidFill>
                  <a:srgbClr val="17375e"/>
                </a:solidFill>
                <a:uFillTx/>
                <a:latin typeface="Calibri"/>
              </a:rPr>
              <a:t>While Schroeder is correct that ethically they should include the encryption software as it is part of their job as programmers to protect the information given to them, legally he cannot do anything about it as he would be breaking the contractual agreement which Pattie agreed to.</a:t>
            </a:r>
            <a:endParaRPr b="0" lang="en-AU" sz="2400" strike="noStrike" u="none">
              <a:solidFill>
                <a:srgbClr val="000000"/>
              </a:solidFill>
              <a:uFillTx/>
              <a:latin typeface="Arial"/>
            </a:endParaRPr>
          </a:p>
          <a:p>
            <a:pPr indent="0">
              <a:lnSpc>
                <a:spcPct val="100000"/>
              </a:lnSpc>
              <a:spcBef>
                <a:spcPts val="479"/>
              </a:spcBef>
              <a:buNone/>
            </a:pPr>
            <a:endParaRPr b="0" lang="en-AU"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468360" y="0"/>
            <a:ext cx="8228520" cy="632160"/>
          </a:xfrm>
          <a:prstGeom prst="rect">
            <a:avLst/>
          </a:prstGeom>
          <a:noFill/>
          <a:ln w="0">
            <a:noFill/>
          </a:ln>
        </p:spPr>
        <p:txBody>
          <a:bodyPr numCol="1" spcCol="0" lIns="90000" rIns="90000" tIns="45000" bIns="45000" anchor="ctr">
            <a:noAutofit/>
          </a:bodyPr>
          <a:p>
            <a:pPr indent="0" algn="ctr">
              <a:lnSpc>
                <a:spcPct val="100000"/>
              </a:lnSpc>
              <a:buNone/>
            </a:pPr>
            <a:r>
              <a:rPr b="0" lang="en-AU" sz="4400" strike="noStrike" u="none">
                <a:solidFill>
                  <a:srgbClr val="000000"/>
                </a:solidFill>
                <a:uFillTx/>
                <a:latin typeface="Calibri"/>
              </a:rPr>
              <a:t>2009 ITA Exam, Q11e</a:t>
            </a:r>
            <a:endParaRPr b="0" lang="en-AU" sz="4400" strike="noStrike" u="none">
              <a:solidFill>
                <a:srgbClr val="000000"/>
              </a:solidFill>
              <a:uFillTx/>
              <a:latin typeface="Arial"/>
            </a:endParaRPr>
          </a:p>
        </p:txBody>
      </p:sp>
      <p:sp>
        <p:nvSpPr>
          <p:cNvPr id="234" name="PlaceHolder 2"/>
          <p:cNvSpPr>
            <a:spLocks noGrp="1"/>
          </p:cNvSpPr>
          <p:nvPr>
            <p:ph/>
          </p:nvPr>
        </p:nvSpPr>
        <p:spPr>
          <a:xfrm>
            <a:off x="395280" y="620640"/>
            <a:ext cx="8228520" cy="862560"/>
          </a:xfrm>
          <a:prstGeom prst="rect">
            <a:avLst/>
          </a:prstGeom>
          <a:noFill/>
          <a:ln w="0">
            <a:noFill/>
          </a:ln>
        </p:spPr>
        <p:txBody>
          <a:bodyPr numCol="1" spcCol="0" lIns="90000" rIns="90000" tIns="45000" bIns="45000" anchor="t">
            <a:noAutofit/>
          </a:bodyPr>
          <a:p>
            <a:pPr marL="343080" indent="-343080">
              <a:lnSpc>
                <a:spcPct val="100000"/>
              </a:lnSpc>
              <a:spcBef>
                <a:spcPts val="400"/>
              </a:spcBef>
              <a:buClr>
                <a:srgbClr val="000000"/>
              </a:buClr>
              <a:buFont typeface="Arial"/>
              <a:buChar char="•"/>
            </a:pPr>
            <a:r>
              <a:rPr b="0" lang="en-AU" sz="2000" strike="noStrike" u="none">
                <a:solidFill>
                  <a:srgbClr val="000000"/>
                </a:solidFill>
                <a:uFillTx/>
                <a:latin typeface="Calibri"/>
              </a:rPr>
              <a:t>When Sam's fifteen-year-old brother Gino ordered a podcast from UPod, UGambling sent him the following email.</a:t>
            </a:r>
            <a:endParaRPr b="0" lang="en-AU" sz="2000" strike="noStrike" u="none">
              <a:solidFill>
                <a:srgbClr val="000000"/>
              </a:solidFill>
              <a:uFillTx/>
              <a:latin typeface="Arial"/>
            </a:endParaRPr>
          </a:p>
          <a:p>
            <a:pPr indent="0">
              <a:lnSpc>
                <a:spcPct val="100000"/>
              </a:lnSpc>
              <a:spcBef>
                <a:spcPts val="641"/>
              </a:spcBef>
              <a:buNone/>
            </a:pPr>
            <a:endParaRPr b="0" lang="en-AU" sz="2000" strike="noStrike" u="none">
              <a:solidFill>
                <a:srgbClr val="000000"/>
              </a:solidFill>
              <a:uFillTx/>
              <a:latin typeface="Arial"/>
            </a:endParaRPr>
          </a:p>
        </p:txBody>
      </p:sp>
      <p:pic>
        <p:nvPicPr>
          <p:cNvPr id="235" name="Picture 3" descr="D:\vceit\postmortems\2009ita\b11d.jpg"/>
          <p:cNvPicPr/>
          <p:nvPr/>
        </p:nvPicPr>
        <p:blipFill>
          <a:blip r:embed="rId1"/>
          <a:stretch/>
        </p:blipFill>
        <p:spPr>
          <a:xfrm>
            <a:off x="826920" y="1413000"/>
            <a:ext cx="5399640" cy="3186720"/>
          </a:xfrm>
          <a:prstGeom prst="rect">
            <a:avLst/>
          </a:prstGeom>
          <a:ln w="0">
            <a:noFill/>
          </a:ln>
        </p:spPr>
      </p:pic>
      <p:sp>
        <p:nvSpPr>
          <p:cNvPr id="236" name="Rectangle 1"/>
          <p:cNvSpPr/>
          <p:nvPr/>
        </p:nvSpPr>
        <p:spPr>
          <a:xfrm>
            <a:off x="324000" y="5115600"/>
            <a:ext cx="8279280" cy="1186560"/>
          </a:xfrm>
          <a:prstGeom prst="rect">
            <a:avLst/>
          </a:prstGeom>
          <a:noFill/>
          <a:ln w="0">
            <a:noFill/>
          </a:ln>
        </p:spPr>
        <p:style>
          <a:lnRef idx="0"/>
          <a:fillRef idx="0"/>
          <a:effectRef idx="0"/>
          <a:fontRef idx="minor"/>
        </p:style>
        <p:txBody>
          <a:bodyPr lIns="90000" rIns="90000" tIns="45000" bIns="45000" anchor="ctr">
            <a:spAutoFit/>
          </a:bodyPr>
          <a:p>
            <a:pPr>
              <a:lnSpc>
                <a:spcPct val="100000"/>
              </a:lnSpc>
            </a:pPr>
            <a:r>
              <a:rPr b="0" lang="en-AU" sz="1800" strike="noStrike" u="none">
                <a:solidFill>
                  <a:srgbClr val="000000"/>
                </a:solidFill>
                <a:uFillTx/>
                <a:latin typeface="Calibri"/>
                <a:ea typeface="DejaVu Sans"/>
              </a:rPr>
              <a:t>e. Identify an ethical dilemma for the management of </a:t>
            </a:r>
            <a:r>
              <a:rPr b="1" lang="en-AU" sz="1800" strike="noStrike" u="none">
                <a:solidFill>
                  <a:srgbClr val="000000"/>
                </a:solidFill>
                <a:uFillTx/>
                <a:latin typeface="Calibri"/>
                <a:ea typeface="DejaVu Sans"/>
              </a:rPr>
              <a:t>UPod</a:t>
            </a:r>
            <a:r>
              <a:rPr b="0" lang="en-AU" sz="1800" strike="noStrike" u="none">
                <a:solidFill>
                  <a:srgbClr val="000000"/>
                </a:solidFill>
                <a:uFillTx/>
                <a:latin typeface="Calibri"/>
                <a:ea typeface="DejaVu Sans"/>
              </a:rPr>
              <a:t> and </a:t>
            </a:r>
            <a:r>
              <a:rPr b="1" lang="en-AU" sz="1800" strike="noStrike" u="none">
                <a:solidFill>
                  <a:srgbClr val="000000"/>
                </a:solidFill>
                <a:uFillTx/>
                <a:latin typeface="Calibri"/>
                <a:ea typeface="DejaVu Sans"/>
              </a:rPr>
              <a:t>UGambling</a:t>
            </a:r>
            <a:r>
              <a:rPr b="0" lang="en-AU" sz="1800" strike="noStrike" u="none">
                <a:solidFill>
                  <a:srgbClr val="000000"/>
                </a:solidFill>
                <a:uFillTx/>
                <a:latin typeface="Calibri"/>
                <a:ea typeface="DejaVu Sans"/>
              </a:rPr>
              <a:t> raised by this email.</a:t>
            </a:r>
            <a:endParaRPr b="0" lang="en-AU" sz="1800" strike="noStrike" u="none">
              <a:solidFill>
                <a:srgbClr val="000000"/>
              </a:solidFill>
              <a:uFillTx/>
              <a:latin typeface="Arial"/>
            </a:endParaRPr>
          </a:p>
          <a:p>
            <a:pPr>
              <a:lnSpc>
                <a:spcPct val="100000"/>
              </a:lnSpc>
            </a:pPr>
            <a:r>
              <a:rPr b="0" lang="en-AU" sz="1800" strike="noStrike" u="none">
                <a:solidFill>
                  <a:srgbClr val="000000"/>
                </a:solidFill>
                <a:uFillTx/>
                <a:latin typeface="Calibri"/>
                <a:ea typeface="DejaVu Sans"/>
              </a:rPr>
              <a:t>iii. Write a question you would ask the management of </a:t>
            </a:r>
            <a:r>
              <a:rPr b="1" lang="en-AU" sz="1800" strike="noStrike" u="none">
                <a:solidFill>
                  <a:srgbClr val="000000"/>
                </a:solidFill>
                <a:uFillTx/>
                <a:latin typeface="Calibri"/>
                <a:ea typeface="DejaVu Sans"/>
              </a:rPr>
              <a:t>UGambling</a:t>
            </a:r>
            <a:r>
              <a:rPr b="0" lang="en-AU" sz="1800" strike="noStrike" u="none">
                <a:solidFill>
                  <a:srgbClr val="000000"/>
                </a:solidFill>
                <a:uFillTx/>
                <a:latin typeface="Calibri"/>
                <a:ea typeface="DejaVu Sans"/>
              </a:rPr>
              <a:t> about sending this  email to a teenager.  </a:t>
            </a:r>
            <a:r>
              <a:rPr b="0" i="1" lang="en-AU" sz="1800" strike="noStrike" u="none">
                <a:solidFill>
                  <a:srgbClr val="000000"/>
                </a:solidFill>
                <a:uFillTx/>
                <a:latin typeface="Calibri"/>
                <a:ea typeface="DejaVu Sans"/>
              </a:rPr>
              <a:t>(VCAA provided no answers for this question)</a:t>
            </a:r>
            <a:endParaRPr b="0" lang="en-AU"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title"/>
          </p:nvPr>
        </p:nvSpPr>
        <p:spPr>
          <a:xfrm>
            <a:off x="457200" y="274680"/>
            <a:ext cx="8228520" cy="776880"/>
          </a:xfrm>
          <a:prstGeom prst="rect">
            <a:avLst/>
          </a:prstGeom>
          <a:noFill/>
          <a:ln w="0">
            <a:noFill/>
          </a:ln>
        </p:spPr>
        <p:txBody>
          <a:bodyPr numCol="1" spcCol="0" lIns="90000" rIns="90000" tIns="45000" bIns="45000" anchor="ctr">
            <a:noAutofit/>
          </a:bodyPr>
          <a:p>
            <a:pPr indent="0" algn="ctr">
              <a:lnSpc>
                <a:spcPct val="100000"/>
              </a:lnSpc>
              <a:buNone/>
            </a:pPr>
            <a:r>
              <a:rPr b="0" lang="en-AU" sz="4400" strike="noStrike" u="none">
                <a:solidFill>
                  <a:srgbClr val="000000"/>
                </a:solidFill>
                <a:uFillTx/>
                <a:latin typeface="Calibri"/>
              </a:rPr>
              <a:t>My answer</a:t>
            </a:r>
            <a:endParaRPr b="0" lang="en-AU" sz="4400" strike="noStrike" u="none">
              <a:solidFill>
                <a:srgbClr val="000000"/>
              </a:solidFill>
              <a:uFillTx/>
              <a:latin typeface="Arial"/>
            </a:endParaRPr>
          </a:p>
        </p:txBody>
      </p:sp>
      <p:sp>
        <p:nvSpPr>
          <p:cNvPr id="238" name="PlaceHolder 2"/>
          <p:cNvSpPr>
            <a:spLocks noGrp="1"/>
          </p:cNvSpPr>
          <p:nvPr>
            <p:ph/>
          </p:nvPr>
        </p:nvSpPr>
        <p:spPr>
          <a:xfrm>
            <a:off x="457200" y="1052640"/>
            <a:ext cx="8228520" cy="5072400"/>
          </a:xfrm>
          <a:prstGeom prst="rect">
            <a:avLst/>
          </a:prstGeom>
          <a:noFill/>
          <a:ln w="0">
            <a:noFill/>
          </a:ln>
        </p:spPr>
        <p:txBody>
          <a:bodyPr numCol="1" spcCol="0" lIns="90000" rIns="90000" tIns="45000" bIns="45000" anchor="t">
            <a:noAutofit/>
          </a:bodyPr>
          <a:p>
            <a:pPr marL="343080" indent="-343080">
              <a:lnSpc>
                <a:spcPct val="100000"/>
              </a:lnSpc>
              <a:spcBef>
                <a:spcPts val="400"/>
              </a:spcBef>
              <a:buClr>
                <a:srgbClr val="17375e"/>
              </a:buClr>
              <a:buFont typeface="Arial"/>
              <a:buChar char="•"/>
            </a:pPr>
            <a:r>
              <a:rPr b="1" lang="en-AU" sz="2000" strike="noStrike" u="none">
                <a:solidFill>
                  <a:srgbClr val="17375e"/>
                </a:solidFill>
                <a:uFillTx/>
                <a:latin typeface="Calibri"/>
              </a:rPr>
              <a:t>i. UPod management</a:t>
            </a:r>
            <a:endParaRPr b="0" lang="en-AU" sz="2000" strike="noStrike" u="none">
              <a:solidFill>
                <a:srgbClr val="000000"/>
              </a:solidFill>
              <a:uFillTx/>
              <a:latin typeface="Arial"/>
            </a:endParaRPr>
          </a:p>
          <a:p>
            <a:pPr marL="343080" indent="-343080">
              <a:lnSpc>
                <a:spcPct val="100000"/>
              </a:lnSpc>
              <a:spcBef>
                <a:spcPts val="400"/>
              </a:spcBef>
              <a:buClr>
                <a:srgbClr val="17375e"/>
              </a:buClr>
              <a:buFont typeface="Arial"/>
              <a:buChar char="•"/>
            </a:pPr>
            <a:r>
              <a:rPr b="0" i="1" lang="en-AU" sz="2000" strike="noStrike" u="none">
                <a:solidFill>
                  <a:srgbClr val="17375e"/>
                </a:solidFill>
                <a:uFillTx/>
                <a:latin typeface="Calibri"/>
              </a:rPr>
              <a:t>Should we profit by providing contact information to Ugambling if we don’t know the age of our customers?</a:t>
            </a:r>
            <a:endParaRPr b="0" lang="en-AU" sz="2000" strike="noStrike" u="none">
              <a:solidFill>
                <a:srgbClr val="000000"/>
              </a:solidFill>
              <a:uFillTx/>
              <a:latin typeface="Arial"/>
            </a:endParaRPr>
          </a:p>
          <a:p>
            <a:pPr marL="343080" indent="-343080">
              <a:lnSpc>
                <a:spcPct val="100000"/>
              </a:lnSpc>
              <a:spcBef>
                <a:spcPts val="400"/>
              </a:spcBef>
              <a:buClr>
                <a:srgbClr val="17375e"/>
              </a:buClr>
              <a:buFont typeface="Arial"/>
              <a:buChar char="•"/>
            </a:pPr>
            <a:r>
              <a:rPr b="1" lang="en-AU" sz="2000" strike="noStrike" u="none">
                <a:solidFill>
                  <a:srgbClr val="17375e"/>
                </a:solidFill>
                <a:uFillTx/>
                <a:latin typeface="Calibri"/>
              </a:rPr>
              <a:t>ii. UGambling management</a:t>
            </a:r>
            <a:endParaRPr b="0" lang="en-AU" sz="2000" strike="noStrike" u="none">
              <a:solidFill>
                <a:srgbClr val="000000"/>
              </a:solidFill>
              <a:uFillTx/>
              <a:latin typeface="Arial"/>
            </a:endParaRPr>
          </a:p>
          <a:p>
            <a:pPr marL="343080" indent="-343080">
              <a:lnSpc>
                <a:spcPct val="100000"/>
              </a:lnSpc>
              <a:spcBef>
                <a:spcPts val="400"/>
              </a:spcBef>
              <a:buClr>
                <a:srgbClr val="17375e"/>
              </a:buClr>
              <a:buFont typeface="Arial"/>
              <a:buChar char="•"/>
            </a:pPr>
            <a:r>
              <a:rPr b="0" i="1" lang="en-AU" sz="2000" strike="noStrike" u="none">
                <a:solidFill>
                  <a:srgbClr val="17375e"/>
                </a:solidFill>
                <a:uFillTx/>
                <a:latin typeface="Calibri"/>
              </a:rPr>
              <a:t>We could get new customers, but we could be sending promotional gambling material to children or gambling addicts who might be badly affected or influenced by the material.</a:t>
            </a:r>
            <a:endParaRPr b="0" lang="en-AU" sz="2000" strike="noStrike" u="none">
              <a:solidFill>
                <a:srgbClr val="000000"/>
              </a:solidFill>
              <a:uFillTx/>
              <a:latin typeface="Arial"/>
            </a:endParaRPr>
          </a:p>
          <a:p>
            <a:pPr marL="343080" indent="-343080">
              <a:lnSpc>
                <a:spcPct val="100000"/>
              </a:lnSpc>
              <a:spcBef>
                <a:spcPts val="400"/>
              </a:spcBef>
              <a:buClr>
                <a:srgbClr val="17375e"/>
              </a:buClr>
              <a:buFont typeface="Arial"/>
              <a:buChar char="•"/>
            </a:pPr>
            <a:r>
              <a:rPr b="1" lang="en-AU" sz="2000" strike="noStrike" u="none">
                <a:solidFill>
                  <a:srgbClr val="17375e"/>
                </a:solidFill>
                <a:uFillTx/>
                <a:latin typeface="Calibri"/>
              </a:rPr>
              <a:t>iii. question for UGambling.</a:t>
            </a:r>
            <a:endParaRPr b="0" lang="en-AU" sz="2000" strike="noStrike" u="none">
              <a:solidFill>
                <a:srgbClr val="000000"/>
              </a:solidFill>
              <a:uFillTx/>
              <a:latin typeface="Arial"/>
            </a:endParaRPr>
          </a:p>
          <a:p>
            <a:pPr marL="343080" indent="-343080">
              <a:lnSpc>
                <a:spcPct val="100000"/>
              </a:lnSpc>
              <a:spcBef>
                <a:spcPts val="400"/>
              </a:spcBef>
              <a:buClr>
                <a:srgbClr val="17375e"/>
              </a:buClr>
              <a:buFont typeface="Arial"/>
              <a:buChar char="•"/>
            </a:pPr>
            <a:r>
              <a:rPr b="0" i="1" lang="en-AU" sz="2000" strike="noStrike" u="none">
                <a:solidFill>
                  <a:srgbClr val="17375e"/>
                </a:solidFill>
                <a:uFillTx/>
                <a:latin typeface="Calibri"/>
              </a:rPr>
              <a:t>Do you know that the recipient was a child below the legal age to gamble and what effects this email might have had on him?</a:t>
            </a:r>
            <a:endParaRPr b="0" lang="en-AU" sz="2000" strike="noStrike" u="none">
              <a:solidFill>
                <a:srgbClr val="000000"/>
              </a:solidFill>
              <a:uFillTx/>
              <a:latin typeface="Arial"/>
            </a:endParaRPr>
          </a:p>
          <a:p>
            <a:pPr indent="0">
              <a:lnSpc>
                <a:spcPct val="100000"/>
              </a:lnSpc>
              <a:spcBef>
                <a:spcPts val="400"/>
              </a:spcBef>
              <a:buNone/>
            </a:pPr>
            <a:endParaRPr b="0" lang="en-AU" sz="2000" strike="noStrike" u="none">
              <a:solidFill>
                <a:srgbClr val="000000"/>
              </a:solidFill>
              <a:uFillTx/>
              <a:latin typeface="Arial"/>
            </a:endParaRPr>
          </a:p>
          <a:p>
            <a:pPr marL="343080" indent="-343080">
              <a:lnSpc>
                <a:spcPct val="100000"/>
              </a:lnSpc>
              <a:spcBef>
                <a:spcPts val="400"/>
              </a:spcBef>
              <a:buClr>
                <a:srgbClr val="000000"/>
              </a:buClr>
              <a:buFont typeface="Arial"/>
              <a:buChar char="•"/>
            </a:pPr>
            <a:r>
              <a:rPr b="0" lang="en-AU" sz="2000" strike="noStrike" u="none">
                <a:solidFill>
                  <a:srgbClr val="000000"/>
                </a:solidFill>
                <a:uFillTx/>
                <a:latin typeface="Calibri"/>
              </a:rPr>
              <a:t>1 + 1 + 1=3 marks </a:t>
            </a:r>
            <a:endParaRPr b="0" lang="en-AU" sz="2000" strike="noStrike" u="none">
              <a:solidFill>
                <a:srgbClr val="000000"/>
              </a:solidFill>
              <a:uFillTx/>
              <a:latin typeface="Arial"/>
            </a:endParaRPr>
          </a:p>
          <a:p>
            <a:pPr marL="343080" indent="-343080">
              <a:lnSpc>
                <a:spcPct val="100000"/>
              </a:lnSpc>
              <a:spcBef>
                <a:spcPts val="400"/>
              </a:spcBef>
              <a:buClr>
                <a:srgbClr val="000000"/>
              </a:buClr>
              <a:buFont typeface="Arial"/>
              <a:buChar char="•"/>
            </a:pPr>
            <a:r>
              <a:rPr b="0" lang="en-AU" sz="2000" strike="noStrike" u="none">
                <a:solidFill>
                  <a:srgbClr val="000000"/>
                </a:solidFill>
                <a:uFillTx/>
                <a:latin typeface="Calibri"/>
              </a:rPr>
              <a:t>State average for this question was 55%</a:t>
            </a:r>
            <a:endParaRPr b="0" lang="en-AU" sz="2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Box 3"/>
          <p:cNvSpPr/>
          <p:nvPr/>
        </p:nvSpPr>
        <p:spPr>
          <a:xfrm>
            <a:off x="428760" y="3500280"/>
            <a:ext cx="8357040" cy="1461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AU" sz="1800" strike="noStrike" u="none">
                <a:solidFill>
                  <a:srgbClr val="000000"/>
                </a:solidFill>
                <a:uFillTx/>
                <a:latin typeface="Calibri"/>
                <a:ea typeface="DejaVu Sans"/>
              </a:rPr>
              <a:t>These slideshows may be freely used, modified or distributed by teachers and students anywhere on the planet (but not elsewhere).</a:t>
            </a:r>
            <a:endParaRPr b="0" lang="en-AU" sz="1800" strike="noStrike" u="none">
              <a:solidFill>
                <a:srgbClr val="000000"/>
              </a:solidFill>
              <a:uFillTx/>
              <a:latin typeface="Arial"/>
            </a:endParaRPr>
          </a:p>
          <a:p>
            <a:pPr>
              <a:lnSpc>
                <a:spcPct val="100000"/>
              </a:lnSpc>
            </a:pPr>
            <a:endParaRPr b="0" lang="en-AU" sz="1800" strike="noStrike" u="none">
              <a:solidFill>
                <a:srgbClr val="000000"/>
              </a:solidFill>
              <a:uFillTx/>
              <a:latin typeface="Arial"/>
            </a:endParaRPr>
          </a:p>
          <a:p>
            <a:pPr>
              <a:lnSpc>
                <a:spcPct val="100000"/>
              </a:lnSpc>
            </a:pPr>
            <a:r>
              <a:rPr b="0" lang="en-AU" sz="1800" strike="noStrike" u="none">
                <a:solidFill>
                  <a:srgbClr val="000000"/>
                </a:solidFill>
                <a:uFillTx/>
                <a:latin typeface="Calibri"/>
                <a:ea typeface="DejaVu Sans"/>
              </a:rPr>
              <a:t>They may NOT be sold.  </a:t>
            </a:r>
            <a:endParaRPr b="0" lang="en-AU" sz="1800" strike="noStrike" u="none">
              <a:solidFill>
                <a:srgbClr val="000000"/>
              </a:solidFill>
              <a:uFillTx/>
              <a:latin typeface="Arial"/>
            </a:endParaRPr>
          </a:p>
          <a:p>
            <a:pPr>
              <a:lnSpc>
                <a:spcPct val="100000"/>
              </a:lnSpc>
            </a:pPr>
            <a:r>
              <a:rPr b="0" lang="en-AU" sz="1800" strike="noStrike" u="none">
                <a:solidFill>
                  <a:srgbClr val="000000"/>
                </a:solidFill>
                <a:uFillTx/>
                <a:latin typeface="Calibri"/>
                <a:ea typeface="DejaVu Sans"/>
              </a:rPr>
              <a:t>They must NOT be redistributed if you modify them.</a:t>
            </a:r>
            <a:endParaRPr b="0" lang="en-AU" sz="1800" strike="noStrike" u="none">
              <a:solidFill>
                <a:srgbClr val="000000"/>
              </a:solidFill>
              <a:uFillTx/>
              <a:latin typeface="Arial"/>
            </a:endParaRPr>
          </a:p>
        </p:txBody>
      </p:sp>
      <p:sp>
        <p:nvSpPr>
          <p:cNvPr id="240" name="PlaceHolder 1"/>
          <p:cNvSpPr>
            <a:spLocks noGrp="1"/>
          </p:cNvSpPr>
          <p:nvPr>
            <p:ph type="title"/>
          </p:nvPr>
        </p:nvSpPr>
        <p:spPr>
          <a:xfrm>
            <a:off x="457200" y="274680"/>
            <a:ext cx="8228520" cy="2244600"/>
          </a:xfrm>
          <a:prstGeom prst="rect">
            <a:avLst/>
          </a:prstGeom>
          <a:noFill/>
          <a:ln w="0">
            <a:noFill/>
          </a:ln>
        </p:spPr>
        <p:txBody>
          <a:bodyPr numCol="1" spcCol="0" lIns="90000" rIns="90000" tIns="45000" bIns="45000" anchor="ctr">
            <a:normAutofit fontScale="92500" lnSpcReduction="19999"/>
          </a:bodyPr>
          <a:p>
            <a:pPr indent="0">
              <a:lnSpc>
                <a:spcPct val="100000"/>
              </a:lnSpc>
              <a:buNone/>
            </a:pPr>
            <a:r>
              <a:rPr b="0" lang="en-AU" sz="4400" strike="noStrike" u="none">
                <a:solidFill>
                  <a:srgbClr val="558ed5"/>
                </a:solidFill>
                <a:uFillTx/>
                <a:latin typeface="Calibri"/>
              </a:rPr>
              <a:t>Applied Computing Slideshows</a:t>
            </a:r>
            <a:br>
              <a:rPr sz="4400"/>
            </a:br>
            <a:r>
              <a:rPr b="0" lang="en-AU" sz="4400" strike="noStrike" u="none">
                <a:solidFill>
                  <a:srgbClr val="558ed5"/>
                </a:solidFill>
                <a:uFillTx/>
                <a:latin typeface="Calibri"/>
              </a:rPr>
              <a:t>by Mark Kelly</a:t>
            </a:r>
            <a:br>
              <a:rPr sz="4400"/>
            </a:br>
            <a:r>
              <a:rPr b="0" lang="en-AU" sz="4400" strike="noStrike" u="none">
                <a:solidFill>
                  <a:srgbClr val="558ed5"/>
                </a:solidFill>
                <a:uFillTx/>
                <a:latin typeface="Calibri"/>
              </a:rPr>
              <a:t>vcedata.com</a:t>
            </a:r>
            <a:br>
              <a:rPr sz="4400"/>
            </a:br>
            <a:r>
              <a:rPr b="0" lang="en-AU" sz="4400" strike="noStrike" u="none">
                <a:solidFill>
                  <a:srgbClr val="558ed5"/>
                </a:solidFill>
                <a:uFillTx/>
                <a:latin typeface="Calibri"/>
              </a:rPr>
              <a:t>mark@vcedata.com</a:t>
            </a:r>
            <a:endParaRPr b="0" lang="en-AU" sz="4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7" name="Picture 2" descr=""/>
          <p:cNvPicPr/>
          <p:nvPr/>
        </p:nvPicPr>
        <p:blipFill>
          <a:blip r:embed="rId1"/>
          <a:stretch/>
        </p:blipFill>
        <p:spPr>
          <a:xfrm>
            <a:off x="1185840" y="333360"/>
            <a:ext cx="6771240" cy="61902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8" name="Picture 4" descr=""/>
          <p:cNvPicPr/>
          <p:nvPr/>
        </p:nvPicPr>
        <p:blipFill>
          <a:blip r:embed="rId1"/>
          <a:stretch/>
        </p:blipFill>
        <p:spPr>
          <a:xfrm>
            <a:off x="6084720" y="4111560"/>
            <a:ext cx="3058200" cy="2745360"/>
          </a:xfrm>
          <a:prstGeom prst="rect">
            <a:avLst/>
          </a:prstGeom>
          <a:ln w="0">
            <a:noFill/>
          </a:ln>
        </p:spPr>
      </p:pic>
      <p:sp>
        <p:nvSpPr>
          <p:cNvPr id="139" name="PlaceHolder 1"/>
          <p:cNvSpPr>
            <a:spLocks noGrp="1"/>
          </p:cNvSpPr>
          <p:nvPr>
            <p:ph type="title"/>
          </p:nvPr>
        </p:nvSpPr>
        <p:spPr>
          <a:xfrm>
            <a:off x="457200" y="274680"/>
            <a:ext cx="8228520" cy="849960"/>
          </a:xfrm>
          <a:prstGeom prst="rect">
            <a:avLst/>
          </a:prstGeom>
          <a:noFill/>
          <a:ln w="0">
            <a:noFill/>
          </a:ln>
        </p:spPr>
        <p:txBody>
          <a:bodyPr numCol="1" spcCol="0" lIns="90000" rIns="90000" tIns="45000" bIns="45000" anchor="ctr">
            <a:noAutofit/>
          </a:bodyPr>
          <a:p>
            <a:pPr indent="0" algn="ctr">
              <a:lnSpc>
                <a:spcPct val="100000"/>
              </a:lnSpc>
              <a:buNone/>
            </a:pPr>
            <a:r>
              <a:rPr b="0" lang="en-AU" sz="4400" strike="noStrike" u="none">
                <a:solidFill>
                  <a:srgbClr val="000000"/>
                </a:solidFill>
                <a:uFillTx/>
                <a:latin typeface="Calibri"/>
              </a:rPr>
              <a:t>Sample Dilemma</a:t>
            </a:r>
            <a:endParaRPr b="0" lang="en-AU" sz="4400" strike="noStrike" u="none">
              <a:solidFill>
                <a:srgbClr val="000000"/>
              </a:solidFill>
              <a:uFillTx/>
              <a:latin typeface="Arial"/>
            </a:endParaRPr>
          </a:p>
        </p:txBody>
      </p:sp>
      <p:sp>
        <p:nvSpPr>
          <p:cNvPr id="140" name="PlaceHolder 2"/>
          <p:cNvSpPr>
            <a:spLocks noGrp="1"/>
          </p:cNvSpPr>
          <p:nvPr>
            <p:ph/>
          </p:nvPr>
        </p:nvSpPr>
        <p:spPr>
          <a:xfrm>
            <a:off x="457200" y="1197000"/>
            <a:ext cx="8228520" cy="492804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A pregnant woman is brought unconscious to a hospital’s emergency room. She has no identification so her family cannot be contacted. </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Doctors find that if she continues with the pregnancy, she will surely die. If she does not continue, the baby will die.</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What does the doctor do?</a:t>
            </a:r>
            <a:endParaRPr b="0" lang="en-AU" sz="3200" strike="noStrike" u="none">
              <a:solidFill>
                <a:srgbClr val="000000"/>
              </a:solidFill>
              <a:uFillTx/>
              <a:latin typeface="Arial"/>
            </a:endParaRPr>
          </a:p>
          <a:p>
            <a:pPr indent="0">
              <a:lnSpc>
                <a:spcPct val="100000"/>
              </a:lnSpc>
              <a:spcBef>
                <a:spcPts val="641"/>
              </a:spcBef>
              <a:buNone/>
            </a:pPr>
            <a:endParaRPr b="0" lang="en-AU"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1" name="" descr=""/>
          <p:cNvPicPr/>
          <p:nvPr/>
        </p:nvPicPr>
        <p:blipFill>
          <a:blip r:embed="rId1"/>
          <a:stretch/>
        </p:blipFill>
        <p:spPr>
          <a:xfrm>
            <a:off x="3861720" y="4140000"/>
            <a:ext cx="4824000" cy="2230560"/>
          </a:xfrm>
          <a:prstGeom prst="rect">
            <a:avLst/>
          </a:prstGeom>
          <a:ln w="0">
            <a:noFill/>
          </a:ln>
        </p:spPr>
      </p:pic>
      <p:sp>
        <p:nvSpPr>
          <p:cNvPr id="142" name="PlaceHolder 1"/>
          <p:cNvSpPr>
            <a:spLocks noGrp="1"/>
          </p:cNvSpPr>
          <p:nvPr>
            <p:ph type="title"/>
          </p:nvPr>
        </p:nvSpPr>
        <p:spPr>
          <a:xfrm>
            <a:off x="457200" y="274680"/>
            <a:ext cx="8228520" cy="849960"/>
          </a:xfrm>
          <a:prstGeom prst="rect">
            <a:avLst/>
          </a:prstGeom>
          <a:noFill/>
          <a:ln w="0">
            <a:noFill/>
          </a:ln>
        </p:spPr>
        <p:txBody>
          <a:bodyPr numCol="1" spcCol="0" lIns="90000" rIns="90000" tIns="45000" bIns="45000" anchor="ctr">
            <a:noAutofit/>
          </a:bodyPr>
          <a:p>
            <a:pPr indent="0" algn="ctr">
              <a:lnSpc>
                <a:spcPct val="100000"/>
              </a:lnSpc>
              <a:buNone/>
            </a:pPr>
            <a:r>
              <a:rPr b="0" lang="en-AU" sz="4400" strike="noStrike" u="none">
                <a:solidFill>
                  <a:srgbClr val="000000"/>
                </a:solidFill>
                <a:uFillTx/>
                <a:latin typeface="Calibri"/>
              </a:rPr>
              <a:t>Sample Dilemma</a:t>
            </a:r>
            <a:endParaRPr b="0" lang="en-AU" sz="4400" strike="noStrike" u="none">
              <a:solidFill>
                <a:srgbClr val="000000"/>
              </a:solidFill>
              <a:uFillTx/>
              <a:latin typeface="Arial"/>
            </a:endParaRPr>
          </a:p>
        </p:txBody>
      </p:sp>
      <p:sp>
        <p:nvSpPr>
          <p:cNvPr id="143" name="PlaceHolder 2"/>
          <p:cNvSpPr>
            <a:spLocks noGrp="1"/>
          </p:cNvSpPr>
          <p:nvPr>
            <p:ph/>
          </p:nvPr>
        </p:nvSpPr>
        <p:spPr>
          <a:xfrm>
            <a:off x="457200" y="1197000"/>
            <a:ext cx="8228520" cy="492804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2800" strike="noStrike" u="none">
                <a:solidFill>
                  <a:srgbClr val="000000"/>
                </a:solidFill>
                <a:uFillTx/>
                <a:latin typeface="Calibri"/>
              </a:rPr>
              <a:t>An employer suspects his wife who works with him is being unfaithful. The employer asks an IT technician to install a secret keylogger on his wife’s computer to get evidence of her infidelity.</a:t>
            </a:r>
            <a:endParaRPr b="0" lang="en-AU" sz="28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2800" strike="noStrike" u="none">
                <a:solidFill>
                  <a:srgbClr val="000000"/>
                </a:solidFill>
                <a:uFillTx/>
                <a:latin typeface="Calibri"/>
              </a:rPr>
              <a:t>The technician disagrees with this action, but fears being fired if he refuses.</a:t>
            </a:r>
            <a:endParaRPr b="0" lang="en-AU" sz="28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lang="en-AU" sz="2800" strike="noStrike" u="none">
                <a:solidFill>
                  <a:srgbClr val="000000"/>
                </a:solidFill>
                <a:uFillTx/>
                <a:latin typeface="Calibri"/>
              </a:rPr>
              <a:t>What does he do?</a:t>
            </a:r>
            <a:endParaRPr b="0" lang="en-AU" sz="2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4680"/>
            <a:ext cx="8228520" cy="625320"/>
          </a:xfrm>
          <a:prstGeom prst="rect">
            <a:avLst/>
          </a:prstGeom>
          <a:noFill/>
          <a:ln w="0">
            <a:noFill/>
          </a:ln>
        </p:spPr>
        <p:txBody>
          <a:bodyPr numCol="1" spcCol="0" lIns="90000" rIns="90000" tIns="45000" bIns="45000" anchor="ctr">
            <a:noAutofit/>
          </a:bodyPr>
          <a:p>
            <a:pPr indent="0" algn="ctr">
              <a:lnSpc>
                <a:spcPct val="100000"/>
              </a:lnSpc>
              <a:buNone/>
            </a:pPr>
            <a:r>
              <a:rPr b="0" lang="en-AU" sz="4400" strike="noStrike" u="none">
                <a:solidFill>
                  <a:srgbClr val="000000"/>
                </a:solidFill>
                <a:uFillTx/>
                <a:latin typeface="Calibri"/>
              </a:rPr>
              <a:t>Ethical dilemma</a:t>
            </a:r>
            <a:endParaRPr b="0" lang="en-AU" sz="4400" strike="noStrike" u="none">
              <a:solidFill>
                <a:srgbClr val="000000"/>
              </a:solidFill>
              <a:uFillTx/>
              <a:latin typeface="Arial"/>
            </a:endParaRPr>
          </a:p>
        </p:txBody>
      </p:sp>
      <p:sp>
        <p:nvSpPr>
          <p:cNvPr id="145" name="PlaceHolder 2"/>
          <p:cNvSpPr>
            <a:spLocks noGrp="1"/>
          </p:cNvSpPr>
          <p:nvPr>
            <p:ph/>
          </p:nvPr>
        </p:nvSpPr>
        <p:spPr>
          <a:xfrm>
            <a:off x="411480" y="1055160"/>
            <a:ext cx="8228520" cy="380484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During World War 2, Nazi doctors performed horrific medical experiments on prisoners to find how hypothermia killed people. Most of the test subjects died in agony, but the tests uncovered useful medical information.</a:t>
            </a:r>
            <a:endParaRPr b="0" lang="en-AU" sz="3200" strike="noStrike" u="none">
              <a:solidFill>
                <a:srgbClr val="000000"/>
              </a:solidFill>
              <a:uFillTx/>
              <a:latin typeface="Arial"/>
            </a:endParaRPr>
          </a:p>
          <a:p>
            <a:pPr marL="343080" indent="-343080">
              <a:lnSpc>
                <a:spcPct val="100000"/>
              </a:lnSpc>
              <a:spcBef>
                <a:spcPts val="641"/>
              </a:spcBef>
              <a:buClr>
                <a:srgbClr val="000000"/>
              </a:buClr>
              <a:buFont typeface="Arial"/>
              <a:buChar char="•"/>
            </a:pPr>
            <a:r>
              <a:rPr b="0" i="1" lang="en-AU" sz="3200" strike="noStrike" u="none">
                <a:solidFill>
                  <a:srgbClr val="000000"/>
                </a:solidFill>
                <a:uFillTx/>
                <a:latin typeface="Calibri"/>
              </a:rPr>
              <a:t>Should this unethical research be used to treat people suffering hypothermia today</a:t>
            </a:r>
            <a:r>
              <a:rPr b="0" lang="en-AU" sz="3200" strike="noStrike" u="none">
                <a:solidFill>
                  <a:srgbClr val="000000"/>
                </a:solidFill>
                <a:uFillTx/>
                <a:latin typeface="Calibri"/>
              </a:rPr>
              <a:t>?</a:t>
            </a:r>
            <a:endParaRPr b="0" lang="en-AU" sz="3200" strike="noStrike" u="none">
              <a:solidFill>
                <a:srgbClr val="000000"/>
              </a:solidFill>
              <a:uFillTx/>
              <a:latin typeface="Arial"/>
            </a:endParaRPr>
          </a:p>
          <a:p>
            <a:pPr indent="0">
              <a:lnSpc>
                <a:spcPct val="100000"/>
              </a:lnSpc>
              <a:spcBef>
                <a:spcPts val="641"/>
              </a:spcBef>
              <a:buNone/>
            </a:pPr>
            <a:endParaRPr b="0" lang="en-AU" sz="3200" strike="noStrike" u="none">
              <a:solidFill>
                <a:srgbClr val="000000"/>
              </a:solidFill>
              <a:uFillTx/>
              <a:latin typeface="Arial"/>
            </a:endParaRPr>
          </a:p>
        </p:txBody>
      </p:sp>
      <p:pic>
        <p:nvPicPr>
          <p:cNvPr id="146" name="" descr=""/>
          <p:cNvPicPr/>
          <p:nvPr/>
        </p:nvPicPr>
        <p:blipFill>
          <a:blip r:embed="rId1"/>
          <a:stretch/>
        </p:blipFill>
        <p:spPr>
          <a:xfrm>
            <a:off x="3060000" y="4849920"/>
            <a:ext cx="3060000" cy="200808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457200" y="274680"/>
            <a:ext cx="8228520" cy="805320"/>
          </a:xfrm>
          <a:prstGeom prst="rect">
            <a:avLst/>
          </a:prstGeom>
          <a:noFill/>
          <a:ln w="0">
            <a:noFill/>
          </a:ln>
        </p:spPr>
        <p:txBody>
          <a:bodyPr numCol="1" spcCol="0" lIns="90000" rIns="90000" tIns="45000" bIns="45000" anchor="ctr">
            <a:noAutofit/>
          </a:bodyPr>
          <a:p>
            <a:pPr marL="343080" indent="-343080" algn="ctr">
              <a:lnSpc>
                <a:spcPct val="100000"/>
              </a:lnSpc>
              <a:buNone/>
              <a:tabLst>
                <a:tab algn="l" pos="0"/>
              </a:tabLst>
            </a:pPr>
            <a:r>
              <a:rPr b="0" lang="en-AU" sz="4400" strike="noStrike" u="none">
                <a:solidFill>
                  <a:srgbClr val="000000"/>
                </a:solidFill>
                <a:uFillTx/>
                <a:latin typeface="Calibri"/>
              </a:rPr>
              <a:t>Codes of ethics</a:t>
            </a:r>
            <a:endParaRPr b="0" lang="en-AU" sz="4400" strike="noStrike" u="none">
              <a:solidFill>
                <a:srgbClr val="000000"/>
              </a:solidFill>
              <a:uFillTx/>
              <a:latin typeface="Arial"/>
            </a:endParaRPr>
          </a:p>
        </p:txBody>
      </p:sp>
      <p:sp>
        <p:nvSpPr>
          <p:cNvPr id="148" name="PlaceHolder 2"/>
          <p:cNvSpPr>
            <a:spLocks noGrp="1"/>
          </p:cNvSpPr>
          <p:nvPr>
            <p:ph/>
          </p:nvPr>
        </p:nvSpPr>
        <p:spPr>
          <a:xfrm>
            <a:off x="180000" y="1260000"/>
            <a:ext cx="6550560" cy="4524840"/>
          </a:xfrm>
          <a:prstGeom prst="rect">
            <a:avLst/>
          </a:prstGeom>
          <a:noFill/>
          <a:ln w="0">
            <a:noFill/>
          </a:ln>
        </p:spPr>
        <p:txBody>
          <a:bodyPr numCol="1" spcCol="0" lIns="90000" rIns="90000" tIns="45000" bIns="45000" anchor="t">
            <a:noAutofit/>
          </a:bodyPr>
          <a:p>
            <a:pPr marL="343080" indent="-343080">
              <a:lnSpc>
                <a:spcPct val="100000"/>
              </a:lnSpc>
              <a:spcBef>
                <a:spcPts val="641"/>
              </a:spcBef>
              <a:buClr>
                <a:srgbClr val="000000"/>
              </a:buClr>
              <a:buFont typeface="Arial"/>
              <a:buChar char="•"/>
            </a:pPr>
            <a:r>
              <a:rPr b="0" lang="en-AU" sz="3200" strike="noStrike" u="none">
                <a:solidFill>
                  <a:srgbClr val="000000"/>
                </a:solidFill>
                <a:uFillTx/>
                <a:latin typeface="Calibri"/>
              </a:rPr>
              <a:t>Common in professions</a:t>
            </a:r>
            <a:endParaRPr b="0" lang="en-AU" sz="3200" strike="noStrike" u="none">
              <a:solidFill>
                <a:srgbClr val="000000"/>
              </a:solidFill>
              <a:uFillTx/>
              <a:latin typeface="Arial"/>
            </a:endParaRPr>
          </a:p>
          <a:p>
            <a:pPr lvl="1" marL="743040" indent="-285840">
              <a:lnSpc>
                <a:spcPct val="100000"/>
              </a:lnSpc>
              <a:spcBef>
                <a:spcPts val="561"/>
              </a:spcBef>
              <a:buClr>
                <a:srgbClr val="000000"/>
              </a:buClr>
              <a:buFont typeface="Arial"/>
              <a:buChar char="–"/>
            </a:pPr>
            <a:r>
              <a:rPr b="0" lang="en-AU" sz="2800" strike="noStrike" u="none">
                <a:solidFill>
                  <a:srgbClr val="000000"/>
                </a:solidFill>
                <a:uFillTx/>
                <a:latin typeface="Calibri"/>
              </a:rPr>
              <a:t>Medicine (Hippocratic oath), nursing</a:t>
            </a:r>
            <a:endParaRPr b="0" lang="en-AU" sz="2800" strike="noStrike" u="none">
              <a:solidFill>
                <a:srgbClr val="000000"/>
              </a:solidFill>
              <a:uFillTx/>
              <a:latin typeface="Arial"/>
            </a:endParaRPr>
          </a:p>
          <a:p>
            <a:pPr lvl="1" marL="743040" indent="-285840">
              <a:lnSpc>
                <a:spcPct val="100000"/>
              </a:lnSpc>
              <a:spcBef>
                <a:spcPts val="561"/>
              </a:spcBef>
              <a:buClr>
                <a:srgbClr val="000000"/>
              </a:buClr>
              <a:buFont typeface="Arial"/>
              <a:buChar char="–"/>
            </a:pPr>
            <a:r>
              <a:rPr b="0" lang="en-AU" sz="2800" strike="noStrike" u="none">
                <a:solidFill>
                  <a:srgbClr val="000000"/>
                </a:solidFill>
                <a:uFillTx/>
                <a:latin typeface="Calibri"/>
              </a:rPr>
              <a:t>Law</a:t>
            </a:r>
            <a:endParaRPr b="0" lang="en-AU" sz="2800" strike="noStrike" u="none">
              <a:solidFill>
                <a:srgbClr val="000000"/>
              </a:solidFill>
              <a:uFillTx/>
              <a:latin typeface="Arial"/>
            </a:endParaRPr>
          </a:p>
          <a:p>
            <a:pPr lvl="1" marL="743040" indent="-285840">
              <a:lnSpc>
                <a:spcPct val="100000"/>
              </a:lnSpc>
              <a:spcBef>
                <a:spcPts val="561"/>
              </a:spcBef>
              <a:buClr>
                <a:srgbClr val="000000"/>
              </a:buClr>
              <a:buFont typeface="Arial"/>
              <a:buChar char="–"/>
            </a:pPr>
            <a:r>
              <a:rPr b="0" lang="en-AU" sz="2800" strike="noStrike" u="none">
                <a:solidFill>
                  <a:srgbClr val="000000"/>
                </a:solidFill>
                <a:uFillTx/>
                <a:latin typeface="Calibri"/>
              </a:rPr>
              <a:t>Teaching</a:t>
            </a:r>
            <a:endParaRPr b="0" lang="en-AU" sz="2800" strike="noStrike" u="none">
              <a:solidFill>
                <a:srgbClr val="000000"/>
              </a:solidFill>
              <a:uFillTx/>
              <a:latin typeface="Arial"/>
            </a:endParaRPr>
          </a:p>
          <a:p>
            <a:pPr lvl="1" marL="743040" indent="-285840">
              <a:lnSpc>
                <a:spcPct val="100000"/>
              </a:lnSpc>
              <a:spcBef>
                <a:spcPts val="561"/>
              </a:spcBef>
              <a:buClr>
                <a:srgbClr val="000000"/>
              </a:buClr>
              <a:buFont typeface="Arial"/>
              <a:buChar char="–"/>
            </a:pPr>
            <a:r>
              <a:rPr b="0" lang="en-AU" sz="2800" strike="noStrike" u="none">
                <a:solidFill>
                  <a:srgbClr val="000000"/>
                </a:solidFill>
                <a:uFillTx/>
                <a:latin typeface="Calibri"/>
              </a:rPr>
              <a:t>Journalism</a:t>
            </a:r>
            <a:endParaRPr b="0" lang="en-AU" sz="2800" strike="noStrike" u="none">
              <a:solidFill>
                <a:srgbClr val="000000"/>
              </a:solidFill>
              <a:uFillTx/>
              <a:latin typeface="Arial"/>
            </a:endParaRPr>
          </a:p>
          <a:p>
            <a:pPr lvl="1" marL="743040" indent="-285840">
              <a:lnSpc>
                <a:spcPct val="100000"/>
              </a:lnSpc>
              <a:spcBef>
                <a:spcPts val="561"/>
              </a:spcBef>
              <a:buClr>
                <a:srgbClr val="000000"/>
              </a:buClr>
              <a:buFont typeface="Arial"/>
              <a:buChar char="–"/>
            </a:pPr>
            <a:r>
              <a:rPr b="0" lang="en-AU" sz="2800" strike="noStrike" u="none">
                <a:solidFill>
                  <a:srgbClr val="000000"/>
                </a:solidFill>
                <a:uFillTx/>
                <a:latin typeface="Calibri"/>
              </a:rPr>
              <a:t>IT workers</a:t>
            </a:r>
            <a:endParaRPr b="0" lang="en-AU" sz="2800" strike="noStrike" u="none">
              <a:solidFill>
                <a:srgbClr val="000000"/>
              </a:solidFill>
              <a:uFillTx/>
              <a:latin typeface="Arial"/>
            </a:endParaRPr>
          </a:p>
          <a:p>
            <a:pPr indent="0">
              <a:lnSpc>
                <a:spcPct val="100000"/>
              </a:lnSpc>
              <a:buNone/>
            </a:pPr>
            <a:endParaRPr b="0" lang="en-AU" sz="2800" strike="noStrike" u="none">
              <a:solidFill>
                <a:srgbClr val="000000"/>
              </a:solidFill>
              <a:uFillTx/>
              <a:latin typeface="Arial"/>
            </a:endParaRPr>
          </a:p>
          <a:p>
            <a:pPr lvl="1" marL="743040" indent="-285840">
              <a:lnSpc>
                <a:spcPct val="100000"/>
              </a:lnSpc>
              <a:spcBef>
                <a:spcPts val="561"/>
              </a:spcBef>
              <a:buClr>
                <a:srgbClr val="000000"/>
              </a:buClr>
              <a:buFont typeface="Arial"/>
              <a:buChar char="–"/>
            </a:pPr>
            <a:r>
              <a:rPr b="0" lang="en-AU" sz="2800" strike="noStrike" u="none">
                <a:solidFill>
                  <a:srgbClr val="000000"/>
                </a:solidFill>
                <a:uFillTx/>
                <a:latin typeface="Calibri"/>
              </a:rPr>
              <a:t>An </a:t>
            </a:r>
            <a:r>
              <a:rPr b="1" lang="en-AU" sz="2800" strike="noStrike" u="none">
                <a:solidFill>
                  <a:srgbClr val="000000"/>
                </a:solidFill>
                <a:uFillTx/>
                <a:latin typeface="Calibri"/>
              </a:rPr>
              <a:t>AUP</a:t>
            </a:r>
            <a:r>
              <a:rPr b="0" lang="en-AU" sz="2800" strike="noStrike" u="none">
                <a:solidFill>
                  <a:srgbClr val="000000"/>
                </a:solidFill>
                <a:uFillTx/>
                <a:latin typeface="Calibri"/>
              </a:rPr>
              <a:t> (Acceptable Use Policy is similar to a code of ethics</a:t>
            </a:r>
            <a:endParaRPr b="0" lang="en-AU" sz="2800" strike="noStrike" u="none">
              <a:solidFill>
                <a:srgbClr val="000000"/>
              </a:solidFill>
              <a:uFillTx/>
              <a:latin typeface="Arial"/>
            </a:endParaRPr>
          </a:p>
          <a:p>
            <a:pPr indent="0">
              <a:lnSpc>
                <a:spcPct val="100000"/>
              </a:lnSpc>
              <a:buNone/>
            </a:pPr>
            <a:endParaRPr b="0" lang="en-AU" sz="2800" strike="noStrike" u="none">
              <a:solidFill>
                <a:srgbClr val="000000"/>
              </a:solidFill>
              <a:uFillTx/>
              <a:latin typeface="Arial"/>
            </a:endParaRPr>
          </a:p>
        </p:txBody>
      </p:sp>
      <p:pic>
        <p:nvPicPr>
          <p:cNvPr id="149" name="Picture 4" descr=""/>
          <p:cNvPicPr/>
          <p:nvPr/>
        </p:nvPicPr>
        <p:blipFill>
          <a:blip r:embed="rId1"/>
          <a:stretch/>
        </p:blipFill>
        <p:spPr>
          <a:xfrm>
            <a:off x="6353280" y="4221000"/>
            <a:ext cx="2789640" cy="28468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522</TotalTime>
  <Application>LibreOffice/24.8.0.3$Windows_X86_64 LibreOffice_project/0bdf1299c94fe897b119f97f3c613e9dca6be583</Application>
  <AppVersion>15.0000</AppVersion>
  <Words>2392</Words>
  <Paragraphs>219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2009-02-06T03:31:51Z</dcterms:created>
  <dc:creator>kel</dc:creator>
  <dc:description/>
  <dc:language>en-AU</dc:language>
  <cp:lastModifiedBy/>
  <dcterms:modified xsi:type="dcterms:W3CDTF">2024-09-05T12:08:02Z</dcterms:modified>
  <cp:revision>47</cp:revision>
  <dc:subject/>
  <dc:title>IT Applications Theory Slideshows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47</vt:i4>
  </property>
</Properties>
</file>