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gif" ContentType="image/gif"/>
  <Override PartName="/ppt/media/image5.jpeg" ContentType="image/jpeg"/>
  <Override PartName="/ppt/media/image7.png" ContentType="image/png"/>
  <Override PartName="/ppt/media/image3.png" ContentType="image/png"/>
  <Override PartName="/ppt/media/image6.gif" ContentType="image/gif"/>
  <Override PartName="/ppt/media/image4.png" ContentType="image/png"/>
  <Override PartName="/ppt/media/image8.jpeg" ContentType="image/jpeg"/>
  <Override PartName="/ppt/media/image9.gif" ContentType="image/gi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gif"/><Relationship Id="rId3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9.gif"/><Relationship Id="rId2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14240" y="500040"/>
            <a:ext cx="7771320" cy="713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2200" spc="-1" strike="noStrike">
                <a:solidFill>
                  <a:srgbClr val="000000"/>
                </a:solidFill>
                <a:latin typeface="Calibri"/>
              </a:rPr>
              <a:t>Applied Computing Slideshows</a:t>
            </a:r>
            <a:br>
              <a:rPr sz="4400"/>
            </a:br>
            <a:r>
              <a:rPr b="0" i="1" lang="en-AU" sz="2200" spc="-1" strike="noStrike">
                <a:solidFill>
                  <a:srgbClr val="000000"/>
                </a:solidFill>
                <a:latin typeface="Calibri"/>
              </a:rPr>
              <a:t>by Mark Kelly</a:t>
            </a:r>
            <a:br>
              <a:rPr sz="4400"/>
            </a:br>
            <a:r>
              <a:rPr b="0" i="1" lang="en-AU" sz="2200" spc="-1" strike="noStrike">
                <a:solidFill>
                  <a:srgbClr val="000000"/>
                </a:solidFill>
                <a:latin typeface="Calibri"/>
              </a:rPr>
              <a:t>vcedata.com</a:t>
            </a:r>
            <a:br>
              <a:rPr sz="4400"/>
            </a:br>
            <a:r>
              <a:rPr b="0" i="1" lang="en-AU" sz="2200" spc="-1" strike="noStrike">
                <a:solidFill>
                  <a:srgbClr val="000000"/>
                </a:solidFill>
                <a:latin typeface="Calibri"/>
              </a:rPr>
              <a:t>mark@vcedata.com</a:t>
            </a:r>
            <a:endParaRPr b="0" lang="en-AU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Title 1" descr=""/>
          <p:cNvPicPr/>
          <p:nvPr/>
        </p:nvPicPr>
        <p:blipFill>
          <a:blip r:embed="rId1"/>
          <a:stretch/>
        </p:blipFill>
        <p:spPr>
          <a:xfrm>
            <a:off x="-6480" y="1316160"/>
            <a:ext cx="9082800" cy="1333800"/>
          </a:xfrm>
          <a:prstGeom prst="rect">
            <a:avLst/>
          </a:prstGeom>
          <a:ln w="0">
            <a:noFill/>
          </a:ln>
        </p:spPr>
      </p:pic>
      <p:sp>
        <p:nvSpPr>
          <p:cNvPr id="66" name="TextBox 6"/>
          <p:cNvSpPr/>
          <p:nvPr/>
        </p:nvSpPr>
        <p:spPr>
          <a:xfrm>
            <a:off x="2071800" y="2987640"/>
            <a:ext cx="5070960" cy="367560"/>
          </a:xfrm>
          <a:custGeom>
            <a:avLst/>
            <a:gdLst>
              <a:gd name="textAreaLeft" fmla="*/ 0 w 5070960"/>
              <a:gd name="textAreaRight" fmla="*/ 5071320 w 507096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Yep – another </a:t>
            </a:r>
            <a:r>
              <a:rPr b="0" i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exciting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theory lesson coming up! 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Picture 7" descr="giveadamnta8.gif"/>
          <p:cNvPicPr/>
          <p:nvPr/>
        </p:nvPicPr>
        <p:blipFill>
          <a:blip r:embed="rId2"/>
          <a:stretch/>
        </p:blipFill>
        <p:spPr>
          <a:xfrm>
            <a:off x="3780000" y="4320000"/>
            <a:ext cx="1618560" cy="16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For example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71280" y="1600200"/>
            <a:ext cx="8714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When creating a gaming website, the main objectives might be: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Should be interesting to teenagers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Should be quick to load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Should be easy to read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So, when evaluating its success, these are the main factors you would want to evaluate rather than (say) how much it costs to set up.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Typical website effectiveness evaluation criteria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457200" y="1856880"/>
            <a:ext cx="8228520" cy="271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 of information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Currency (being up-to-date)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Loading speed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Popularity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Typical website evaluation criteria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457200" y="1500120"/>
            <a:ext cx="8228520" cy="52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Authority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(how reputable and respected it is)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Comprehensiveness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(thorough coverage of topic)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Depth of coverage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Profitability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(costs vs income generation)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Typical website evaluation criteria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85840" y="1643040"/>
            <a:ext cx="8142840" cy="457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8888" lnSpcReduction="10000"/>
          </a:bodyPr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Reliability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(links work, site is not often down etc)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Security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(especially if storing customers’ passwords, credit card info etc)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Uniqueness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(offering things found nowhere else)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Objectivity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(unbiased in matters of ‘fact’)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Typical website evaluation criteria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214200" y="2071800"/>
            <a:ext cx="8228520" cy="435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Ease of locating desired information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Attractiveness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“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Hipness” – looking cool, dope, 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awesome,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AU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alvo, grouse, </a:t>
            </a:r>
            <a:r>
              <a:rPr b="0" lang="en-AU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amped, 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bad, </a:t>
            </a:r>
            <a:r>
              <a:rPr b="0" lang="en-AU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beautimus , 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cherry, </a:t>
            </a:r>
            <a:r>
              <a:rPr b="0" lang="en-AU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chim,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choice,</a:t>
            </a:r>
            <a:r>
              <a:rPr b="0" lang="en-AU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clutch, </a:t>
            </a:r>
            <a:r>
              <a:rPr b="0" lang="en-AU" sz="1100" spc="-1" strike="noStrike">
                <a:solidFill>
                  <a:srgbClr val="000000"/>
                </a:solidFill>
                <a:latin typeface="Calibri"/>
                <a:ea typeface="DejaVu Sans"/>
              </a:rPr>
              <a:t>crump,</a:t>
            </a:r>
            <a:r>
              <a:rPr b="0" lang="en-AU" sz="1200" spc="-1" strike="noStrike">
                <a:solidFill>
                  <a:srgbClr val="000000"/>
                </a:solidFill>
                <a:latin typeface="Calibri"/>
                <a:ea typeface="DejaVu Sans"/>
              </a:rPr>
              <a:t>  etc</a:t>
            </a:r>
            <a:endParaRPr b="0" lang="en-AU" sz="1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Ease of understanding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Typical website evaluation criteria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457200" y="1214280"/>
            <a:ext cx="8228520" cy="52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Accessibility (to people with disabilities)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Entertainment value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Not all these criteria are relevant to - or important to – every site.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Which ones </a:t>
            </a:r>
            <a:r>
              <a:rPr b="0" i="1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are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important depends on the ambitions of the site owners.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Efficiency criteria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457200" y="16200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How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quickly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 page loads, a page prints etc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How many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man-hours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are needed to get the job done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How much the system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costs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to buy, run, maintain etc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5952240" y="3960000"/>
            <a:ext cx="3047760" cy="3047760"/>
          </a:xfrm>
          <a:prstGeom prst="rect">
            <a:avLst/>
          </a:prstGeom>
          <a:ln w="0">
            <a:noFill/>
          </a:ln>
        </p:spPr>
      </p:pic>
      <p:sp>
        <p:nvSpPr>
          <p:cNvPr id="101" name=""/>
          <p:cNvSpPr/>
          <p:nvPr/>
        </p:nvSpPr>
        <p:spPr>
          <a:xfrm>
            <a:off x="457200" y="16200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How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quickly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 page loads, a page prints etc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How many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man-hours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are needed to get the job done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How much the system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costs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to buy, run, maintain etc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1980000" y="5375160"/>
            <a:ext cx="4268520" cy="110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And this is a random picture because this theory stuff has been getting rather dull recently.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Evaluation methods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To evaluate a criterion, you need a corresponding evaluation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method or strategy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Objectively measure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whenever possible; rely on subjective opinions when measurement is not possible.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Picture 4" descr=""/>
          <p:cNvPicPr/>
          <p:nvPr/>
        </p:nvPicPr>
        <p:blipFill>
          <a:blip r:embed="rId1"/>
          <a:stretch/>
        </p:blipFill>
        <p:spPr>
          <a:xfrm>
            <a:off x="4848120" y="3990960"/>
            <a:ext cx="4294800" cy="286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"/>
          <p:cNvGraphicFramePr/>
          <p:nvPr/>
        </p:nvGraphicFramePr>
        <p:xfrm>
          <a:off x="214200" y="428760"/>
          <a:ext cx="8643600" cy="5983200"/>
        </p:xfrm>
        <a:graphic>
          <a:graphicData uri="http://schemas.openxmlformats.org/drawingml/2006/table">
            <a:tbl>
              <a:tblPr/>
              <a:tblGrid>
                <a:gridCol w="2571840"/>
                <a:gridCol w="6072120"/>
              </a:tblGrid>
              <a:tr h="1000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4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Criterion</a:t>
                      </a:r>
                      <a:endParaRPr b="0" lang="en-AU" sz="4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1872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4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Strategy</a:t>
                      </a:r>
                      <a:endParaRPr b="0" lang="en-AU" sz="4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1872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15112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Loading speed</a:t>
                      </a:r>
                      <a:endParaRPr b="0" lang="en-AU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1872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Clear cache, load site, use stopwatch to measure loading time in seconds.</a:t>
                      </a:r>
                      <a:endParaRPr b="0" lang="en-AU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1872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796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Authority</a:t>
                      </a:r>
                      <a:endParaRPr b="0" lang="en-AU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Look up its Google rating</a:t>
                      </a:r>
                      <a:endParaRPr b="0" lang="en-AU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1513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Accuracy</a:t>
                      </a:r>
                      <a:endParaRPr b="0" lang="en-AU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Count the number of complaints received about inaccurate data</a:t>
                      </a:r>
                      <a:endParaRPr b="0" lang="en-AU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1162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Currency</a:t>
                      </a:r>
                      <a:endParaRPr b="0" lang="en-AU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Count the number of page updates made per week</a:t>
                      </a:r>
                      <a:endParaRPr b="0" lang="en-AU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"/>
          <p:cNvGraphicFramePr/>
          <p:nvPr/>
        </p:nvGraphicFramePr>
        <p:xfrm>
          <a:off x="214200" y="428760"/>
          <a:ext cx="8643600" cy="6197400"/>
        </p:xfrm>
        <a:graphic>
          <a:graphicData uri="http://schemas.openxmlformats.org/drawingml/2006/table">
            <a:tbl>
              <a:tblPr/>
              <a:tblGrid>
                <a:gridCol w="2571840"/>
                <a:gridCol w="6072120"/>
              </a:tblGrid>
              <a:tr h="1000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4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Criterion</a:t>
                      </a:r>
                      <a:endParaRPr b="0" lang="en-AU" sz="4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1872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1" lang="en-AU" sz="480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Strategy</a:t>
                      </a:r>
                      <a:endParaRPr b="0" lang="en-AU" sz="4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1872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14126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Entertainment factor</a:t>
                      </a:r>
                      <a:endParaRPr b="0" lang="en-AU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1872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Survey users about how entertaining they found the site to be</a:t>
                      </a:r>
                      <a:endParaRPr b="0" lang="en-AU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1872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12826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Ease of use</a:t>
                      </a:r>
                      <a:endParaRPr b="0" lang="en-AU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Conduct a questionnaire asking users to report their opinion</a:t>
                      </a:r>
                      <a:endParaRPr b="0" lang="en-AU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  <a:tr h="1414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Reliability</a:t>
                      </a:r>
                      <a:endParaRPr b="0" lang="en-AU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Study web server’s error log for 404 (page not found) errors etc.</a:t>
                      </a:r>
                      <a:endParaRPr b="0" lang="en-AU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</a:tr>
              <a:tr h="10872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Profitability</a:t>
                      </a:r>
                      <a:endParaRPr b="0" lang="en-AU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  <a:tab algn="l" pos="914400"/>
                          <a:tab algn="l" pos="1828800"/>
                          <a:tab algn="l" pos="2743200"/>
                          <a:tab algn="l" pos="3657600"/>
                          <a:tab algn="l" pos="4572000"/>
                          <a:tab algn="l" pos="5486400"/>
                          <a:tab algn="l" pos="6400800"/>
                          <a:tab algn="l" pos="7315200"/>
                          <a:tab algn="l" pos="8229600"/>
                          <a:tab algn="l" pos="9144000"/>
                          <a:tab algn="l" pos="10058400"/>
                        </a:tabLst>
                      </a:pPr>
                      <a:r>
                        <a:rPr b="0" lang="en-AU" sz="2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Study economic records to compare site costs vs online sales .</a:t>
                      </a:r>
                      <a:endParaRPr b="0" lang="en-AU" sz="2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5760">
                      <a:solidFill>
                        <a:srgbClr val="ffffff"/>
                      </a:solidFill>
                      <a:prstDash val="solid"/>
                    </a:lnL>
                    <a:lnR w="5760">
                      <a:solidFill>
                        <a:srgbClr val="ffffff"/>
                      </a:solidFill>
                      <a:prstDash val="solid"/>
                    </a:lnR>
                    <a:lnT w="5760">
                      <a:solidFill>
                        <a:srgbClr val="ffffff"/>
                      </a:solidFill>
                      <a:prstDash val="solid"/>
                    </a:lnT>
                    <a:lnB w="576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Criterion?  Criteria?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You have one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criterion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…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You have two or more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criteri</a:t>
            </a:r>
            <a:r>
              <a:rPr b="1" lang="en-AU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a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Like one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cow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and two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cow</a:t>
            </a:r>
            <a:r>
              <a:rPr b="1" lang="en-AU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One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computer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, two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computer</a:t>
            </a:r>
            <a:r>
              <a:rPr b="1" lang="en-AU" sz="3200" spc="-1" strike="noStrike">
                <a:solidFill>
                  <a:srgbClr val="ff0000"/>
                </a:solidFill>
                <a:latin typeface="Calibri"/>
                <a:ea typeface="DejaVu Sans"/>
              </a:rPr>
              <a:t>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Evaluation methods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interviewing users 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about their opinions of the system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examining error logs 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 determine the reliability of the system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timing its speed 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when carrying out a typical process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load-testing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the system to quantify its performance under pressure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study its output 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 judge its readability, accuracy, attractiveness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survey customers 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about the ease of use of the system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refer to security logs 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 see if the system has been subject to successful hacking attempts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 error conditions 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(e.g. pull the plug out) and see if test data is lost or damaged, and how well the system recovers from power outage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compare output 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from the new system with output from the old system and see if it is better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5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Read the </a:t>
            </a:r>
            <a:r>
              <a:rPr b="1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log of complaints</a:t>
            </a: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by users or customers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51"/>
              </a:spcBef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Remember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142920" y="1600200"/>
            <a:ext cx="91429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9999"/>
          </a:bodyPr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Evaluation comes at the very </a:t>
            </a:r>
            <a:r>
              <a:rPr b="1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end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of a project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Is </a:t>
            </a:r>
            <a:r>
              <a:rPr b="1" lang="en-AU" sz="4000" spc="-1" strike="noStrike">
                <a:solidFill>
                  <a:srgbClr val="c9211e"/>
                </a:solidFill>
                <a:latin typeface="Calibri"/>
                <a:ea typeface="DejaVu Sans"/>
              </a:rPr>
              <a:t>not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the same as </a:t>
            </a:r>
            <a:r>
              <a:rPr b="1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testing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Testing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should </a:t>
            </a:r>
            <a:r>
              <a:rPr b="0" i="1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already 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have proved the product works.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i="1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Evaluation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determines how successful the project has been.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901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Learn lessons to make the </a:t>
            </a:r>
            <a:r>
              <a:rPr b="0" i="1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next</a:t>
            </a:r>
            <a:r>
              <a:rPr b="0" lang="en-AU" sz="3600" spc="-1" strike="noStrike">
                <a:solidFill>
                  <a:srgbClr val="000000"/>
                </a:solidFill>
                <a:latin typeface="Calibri"/>
                <a:ea typeface="DejaVu Sans"/>
              </a:rPr>
              <a:t> project even more successful e.g…</a:t>
            </a:r>
            <a:endParaRPr b="0" lang="en-A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Next time, we don’t build </a:t>
            </a:r>
            <a:r>
              <a:rPr b="0" i="1" lang="en-AU" sz="4400" spc="-1" strike="noStrike">
                <a:solidFill>
                  <a:srgbClr val="000000"/>
                </a:solidFill>
                <a:latin typeface="Calibri"/>
              </a:rPr>
              <a:t>quite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 so close to a cliff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3" name="Picture 2" descr="C:\down\_wallpapers\00023885.jpg"/>
          <p:cNvPicPr/>
          <p:nvPr/>
        </p:nvPicPr>
        <p:blipFill>
          <a:blip r:embed="rId1"/>
          <a:stretch/>
        </p:blipFill>
        <p:spPr>
          <a:xfrm>
            <a:off x="1000080" y="1571760"/>
            <a:ext cx="7142760" cy="476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457200" y="295200"/>
            <a:ext cx="8228520" cy="168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71666"/>
          </a:bodyPr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Applied Computing Slideshows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by Mark Kelly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vcedata.com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mark@vcedata.com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799"/>
              </a:spcBef>
              <a:tabLst>
                <a:tab algn="l" pos="0"/>
              </a:tabLst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Box 3"/>
          <p:cNvSpPr/>
          <p:nvPr/>
        </p:nvSpPr>
        <p:spPr>
          <a:xfrm>
            <a:off x="540000" y="4500000"/>
            <a:ext cx="8357040" cy="1739160"/>
          </a:xfrm>
          <a:custGeom>
            <a:avLst/>
            <a:gdLst>
              <a:gd name="textAreaLeft" fmla="*/ 0 w 8357040"/>
              <a:gd name="textAreaRight" fmla="*/ 8357400 w 8357040"/>
              <a:gd name="textAreaTop" fmla="*/ 0 h 1739160"/>
              <a:gd name="textAreaBottom" fmla="*/ 1739520 h 17391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 on this planet (but not elsewhere).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NOT be sold.  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NOT be redistributed if you modify them.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Do not feed them to cats.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6" name="" descr=""/>
          <p:cNvPicPr/>
          <p:nvPr/>
        </p:nvPicPr>
        <p:blipFill>
          <a:blip r:embed="rId1"/>
          <a:stretch/>
        </p:blipFill>
        <p:spPr>
          <a:xfrm>
            <a:off x="1080000" y="2340000"/>
            <a:ext cx="1523520" cy="152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Evaluating...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Effectiveness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= quality of output, accuracy, attractiveness, number of errors etc.  How well it achieves its goals.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Efficiency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= saving time, money and labour.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Evaluation Criteria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128520" y="97488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5555"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features you use to judge the quality of something.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E.g. To evaluate 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cat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, its criteria may be: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Furriness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Friendliness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Mousing ability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Its ability to tell </a:t>
            </a:r>
            <a:br>
              <a:rPr sz="1800"/>
            </a:b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the difference </a:t>
            </a:r>
            <a:br>
              <a:rPr sz="1800"/>
            </a:b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between your </a:t>
            </a:r>
            <a:br>
              <a:rPr sz="1800"/>
            </a:b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shoes and its </a:t>
            </a:r>
            <a:br>
              <a:rPr sz="1800"/>
            </a:b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litter tray.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Picture 3" descr=""/>
          <p:cNvPicPr/>
          <p:nvPr/>
        </p:nvPicPr>
        <p:blipFill>
          <a:blip r:embed="rId1"/>
          <a:stretch/>
        </p:blipFill>
        <p:spPr>
          <a:xfrm>
            <a:off x="3505320" y="3371760"/>
            <a:ext cx="5637600" cy="348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3" descr=""/>
          <p:cNvPicPr/>
          <p:nvPr/>
        </p:nvPicPr>
        <p:blipFill>
          <a:blip r:embed="rId1"/>
          <a:stretch/>
        </p:blipFill>
        <p:spPr>
          <a:xfrm>
            <a:off x="857160" y="3867120"/>
            <a:ext cx="7619040" cy="3132720"/>
          </a:xfrm>
          <a:prstGeom prst="rect">
            <a:avLst/>
          </a:prstGeom>
          <a:ln w="0"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And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428400" y="1213920"/>
            <a:ext cx="7999920" cy="392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car’s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evaluation criteria may be: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Safety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Fuel consumption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Comfort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Acceleration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Seating capacity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And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	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 young lady’s criteria for evaluating her new husband may be: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Sense of humour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Income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Kindness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"/>
              <a:buChar char="–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Ability to kill spiders in the bath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And – of course….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Sheer </a:t>
            </a:r>
            <a:r>
              <a:rPr b="0" i="1" lang="en-AU" sz="4400" spc="-1" strike="noStrike">
                <a:solidFill>
                  <a:srgbClr val="000000"/>
                </a:solidFill>
                <a:latin typeface="Calibri"/>
              </a:rPr>
              <a:t>good looks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Picture 2" descr="C:\down\Open Wide.jpg"/>
          <p:cNvPicPr/>
          <p:nvPr/>
        </p:nvPicPr>
        <p:blipFill>
          <a:blip r:embed="rId1"/>
          <a:stretch/>
        </p:blipFill>
        <p:spPr>
          <a:xfrm>
            <a:off x="2714760" y="1500120"/>
            <a:ext cx="3684960" cy="456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But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Choose criteria that are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relevant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and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important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to the thing being evaluated.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Don’t evaluate 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cat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on its seating capacity and acceleration.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Don’t evaluate a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car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on its furriness and mousing ability.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Choosing Criteria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457200" y="1214280"/>
            <a:ext cx="8228520" cy="49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When evaluating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any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IT product, focus on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criteria that were laid down during the analysis phase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of the creation of the product.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During analysis the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logical design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of the product is formulated.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buClr>
                <a:srgbClr val="000000"/>
              </a:buClr>
              <a:buFont typeface="Arial"/>
              <a:buChar char="•"/>
              <a:tabLst>
                <a:tab algn="l" pos="914400"/>
                <a:tab algn="l" pos="1828800"/>
                <a:tab algn="l" pos="2743200"/>
                <a:tab algn="l" pos="3657600"/>
                <a:tab algn="l" pos="4572000"/>
                <a:tab algn="l" pos="5486400"/>
                <a:tab algn="l" pos="6400800"/>
                <a:tab algn="l" pos="7315200"/>
                <a:tab algn="l" pos="8229600"/>
                <a:tab algn="l" pos="9144000"/>
                <a:tab algn="l" pos="1005840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The logical design lays out the specifications of the finished product: what it should be able to achieve (it does not say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how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 it will be achieved)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</TotalTime>
  <Application>LibreOffice/24.2.0.3$Windows_X86_64 LibreOffice_project/da48488a73ddd66ea24cf16bbc4f7b9c08e9bea1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2009-02-06T14:31:51Z</dcterms:created>
  <dc:creator>kel</dc:creator>
  <dc:description/>
  <dc:language>en-AU</dc:language>
  <cp:lastModifiedBy/>
  <dcterms:modified xsi:type="dcterms:W3CDTF">2024-03-07T14:09:31Z</dcterms:modified>
  <cp:revision>42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