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gif" ContentType="image/gif"/>
  <Override PartName="/ppt/media/image6.png" ContentType="image/png"/>
  <Override PartName="/ppt/media/image8.jpeg" ContentType="image/jpe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7.png" ContentType="image/png"/>
  <Override PartName="/ppt/media/image9.gif" ContentType="image/gi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75" r:id="rId45"/>
    <p:sldId id="276" r:id="rId46"/>
    <p:sldId id="277" r:id="rId47"/>
    <p:sldId id="278" r:id="rId48"/>
    <p:sldId id="279" r:id="rId49"/>
    <p:sldId id="280" r:id="rId50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" Target="slides/slide1.xml"/><Relationship Id="rId27" Type="http://schemas.openxmlformats.org/officeDocument/2006/relationships/slide" Target="slides/slide2.xml"/><Relationship Id="rId28" Type="http://schemas.openxmlformats.org/officeDocument/2006/relationships/slide" Target="slides/slide3.xml"/><Relationship Id="rId29" Type="http://schemas.openxmlformats.org/officeDocument/2006/relationships/slide" Target="slides/slide4.xml"/><Relationship Id="rId30" Type="http://schemas.openxmlformats.org/officeDocument/2006/relationships/slide" Target="slides/slide5.xml"/><Relationship Id="rId31" Type="http://schemas.openxmlformats.org/officeDocument/2006/relationships/slide" Target="slides/slide6.xml"/><Relationship Id="rId32" Type="http://schemas.openxmlformats.org/officeDocument/2006/relationships/slide" Target="slides/slide7.xml"/><Relationship Id="rId33" Type="http://schemas.openxmlformats.org/officeDocument/2006/relationships/slide" Target="slides/slide8.xml"/><Relationship Id="rId34" Type="http://schemas.openxmlformats.org/officeDocument/2006/relationships/slide" Target="slides/slide9.xml"/><Relationship Id="rId35" Type="http://schemas.openxmlformats.org/officeDocument/2006/relationships/slide" Target="slides/slide10.xml"/><Relationship Id="rId36" Type="http://schemas.openxmlformats.org/officeDocument/2006/relationships/slide" Target="slides/slide11.xml"/><Relationship Id="rId37" Type="http://schemas.openxmlformats.org/officeDocument/2006/relationships/slide" Target="slides/slide12.xml"/><Relationship Id="rId38" Type="http://schemas.openxmlformats.org/officeDocument/2006/relationships/slide" Target="slides/slide13.xml"/><Relationship Id="rId39" Type="http://schemas.openxmlformats.org/officeDocument/2006/relationships/slide" Target="slides/slide14.xml"/><Relationship Id="rId40" Type="http://schemas.openxmlformats.org/officeDocument/2006/relationships/slide" Target="slides/slide15.xml"/><Relationship Id="rId41" Type="http://schemas.openxmlformats.org/officeDocument/2006/relationships/slide" Target="slides/slide16.xml"/><Relationship Id="rId42" Type="http://schemas.openxmlformats.org/officeDocument/2006/relationships/slide" Target="slides/slide17.xml"/><Relationship Id="rId43" Type="http://schemas.openxmlformats.org/officeDocument/2006/relationships/slide" Target="slides/slide18.xml"/><Relationship Id="rId44" Type="http://schemas.openxmlformats.org/officeDocument/2006/relationships/slide" Target="slides/slide19.xml"/><Relationship Id="rId45" Type="http://schemas.openxmlformats.org/officeDocument/2006/relationships/slide" Target="slides/slide20.xml"/><Relationship Id="rId46" Type="http://schemas.openxmlformats.org/officeDocument/2006/relationships/slide" Target="slides/slide21.xml"/><Relationship Id="rId47" Type="http://schemas.openxmlformats.org/officeDocument/2006/relationships/slide" Target="slides/slide22.xml"/><Relationship Id="rId48" Type="http://schemas.openxmlformats.org/officeDocument/2006/relationships/slide" Target="slides/slide23.xml"/><Relationship Id="rId49" Type="http://schemas.openxmlformats.org/officeDocument/2006/relationships/slide" Target="slides/slide24.xml"/><Relationship Id="rId50" Type="http://schemas.openxmlformats.org/officeDocument/2006/relationships/slide" Target="slides/slide25.xml"/><Relationship Id="rId5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" Target="slide6.xml"/><Relationship Id="rId2" Type="http://schemas.openxmlformats.org/officeDocument/2006/relationships/slide" Target="slide7.xml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9.gif"/><Relationship Id="rId2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 rot="236400">
            <a:off x="755280" y="440280"/>
            <a:ext cx="7771320" cy="1150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i="1" lang="en-AU" sz="26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br>
              <a:rPr sz="4000"/>
            </a:br>
            <a:r>
              <a:rPr b="0" i="1" lang="en-AU" sz="2600" spc="-1" strike="noStrike">
                <a:solidFill>
                  <a:srgbClr val="000000"/>
                </a:solidFill>
                <a:latin typeface="Calibri"/>
              </a:rPr>
              <a:t>by Mark Kelly</a:t>
            </a:r>
            <a:br>
              <a:rPr sz="4000"/>
            </a:br>
            <a:r>
              <a:rPr b="0" i="1" lang="en-AU" sz="2600" spc="-1" strike="noStrike">
                <a:solidFill>
                  <a:srgbClr val="000000"/>
                </a:solidFill>
                <a:latin typeface="Calibri"/>
              </a:rPr>
              <a:t>vcedata.com</a:t>
            </a:r>
            <a:br>
              <a:rPr sz="4000"/>
            </a:br>
            <a:r>
              <a:rPr b="0" i="1" lang="en-AU" sz="26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br>
              <a:rPr sz="2600"/>
            </a:br>
            <a:r>
              <a:rPr b="0" i="1" lang="en-AU" sz="1500" spc="-1" strike="noStrike">
                <a:solidFill>
                  <a:srgbClr val="000000"/>
                </a:solidFill>
                <a:latin typeface="Calibri"/>
              </a:rPr>
              <a:t>Last changed 2024-03-20</a:t>
            </a:r>
            <a:endParaRPr b="0" lang="en-A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itle 1"/>
          <p:cNvSpPr/>
          <p:nvPr/>
        </p:nvSpPr>
        <p:spPr>
          <a:xfrm>
            <a:off x="623160" y="2557080"/>
            <a:ext cx="8016840" cy="86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555"/>
          </a:bodyPr>
          <a:p>
            <a:pPr algn="ctr">
              <a:lnSpc>
                <a:spcPct val="100000"/>
              </a:lnSpc>
            </a:pPr>
            <a:r>
              <a:rPr b="1" i="1" lang="en-US" sz="6000" spc="-1" strike="noStrike">
                <a:solidFill>
                  <a:srgbClr val="66cc00"/>
                </a:solidFill>
                <a:latin typeface="Calibri"/>
                <a:ea typeface="DejaVu Sans"/>
              </a:rPr>
              <a:t>File Naming</a:t>
            </a:r>
            <a:endParaRPr b="0" lang="en-AU" sz="6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Picture 2" descr="http://3.bp.blogspot.com/-my0di_JDdTk/TbXpTkfxZDI/AAAAAAAABTc/s9ix4WZQycE/s1600/file-naming-convention-110423.gif"/>
          <p:cNvPicPr/>
          <p:nvPr/>
        </p:nvPicPr>
        <p:blipFill>
          <a:blip r:embed="rId1"/>
          <a:stretch/>
        </p:blipFill>
        <p:spPr>
          <a:xfrm>
            <a:off x="251640" y="3647160"/>
            <a:ext cx="8675280" cy="2696760"/>
          </a:xfrm>
          <a:prstGeom prst="rect">
            <a:avLst/>
          </a:prstGeom>
          <a:ln w="0">
            <a:noFill/>
          </a:ln>
        </p:spPr>
      </p:pic>
      <p:sp>
        <p:nvSpPr>
          <p:cNvPr id="129" name="Subtitle 2"/>
          <p:cNvSpPr/>
          <p:nvPr/>
        </p:nvSpPr>
        <p:spPr>
          <a:xfrm>
            <a:off x="1491480" y="6477480"/>
            <a:ext cx="6399720" cy="358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rmAutofit/>
          </a:bodyPr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© Scott Adams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Good File Names Should…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628640"/>
            <a:ext cx="5986080" cy="467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22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be meaningful and self-descriptive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CurriculumCommitteeMinutes-2016-04-19.docx” tells its own story better than “CCM6.docx”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21"/>
              </a:spcBef>
              <a:buNone/>
            </a:pP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9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9132BFC-6873-46AC-AB14-C0B47C75308D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2" name="Picture 5" descr=""/>
          <p:cNvPicPr/>
          <p:nvPr/>
        </p:nvPicPr>
        <p:blipFill>
          <a:blip r:embed="rId1"/>
          <a:stretch/>
        </p:blipFill>
        <p:spPr>
          <a:xfrm>
            <a:off x="6768360" y="1196640"/>
            <a:ext cx="1704600" cy="499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Good File Names Should…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268640"/>
            <a:ext cx="8228520" cy="3771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22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put the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most relevant information first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 the most important distinguishing information comes first, file identification is easier.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Move leading articles (the,a,an) to the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end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of names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History of the First World war, The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Dates – use YYYY-MM-DD format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Put family name before given name…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Smith, Elena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sldNum" idx="10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5A04870-AE9C-4CB4-B9E5-D265721B69B7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Good File Names Should…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628640"/>
            <a:ext cx="8228520" cy="2807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22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Leave out trivial fillers such as “a”, “an”, “the” and leave out unnecessary information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A really exciting story about a group of rabbits called Watership Down by Richard Adams.doc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versus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Adams, Richard-Watership Down.doc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sldNum" idx="11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9289B66-DE4B-4360-8258-B1D567E66AB5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Good File Names Should…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57200" y="1196640"/>
            <a:ext cx="8228520" cy="5111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22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not contain spaces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The internet hates file names with spaces.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A name could work well for you, but fail in a different OS which interprets a space as the end of a filename (e.g. Linux)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Use </a:t>
            </a:r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dashes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 or </a:t>
            </a:r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CamelCase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 instead. 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Don't use underscores that become invisible when link text is underlined in a browser. The file name "This_Is_A_File_Name.txt" when used as a link becomes  "</a:t>
            </a:r>
            <a:r>
              <a:rPr b="0" lang="en-AU" sz="2400" spc="-1" strike="noStrike" u="sng">
                <a:solidFill>
                  <a:srgbClr val="000000"/>
                </a:solidFill>
                <a:uFillTx/>
                <a:latin typeface="Calibri"/>
              </a:rPr>
              <a:t>This_Is_A_File_Name.txt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" and the underscoring becomes invisible and unreadable.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sldNum" idx="12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CE16D5F-DB38-410D-BFC8-6067D4013523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Good File Names Should…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628640"/>
            <a:ext cx="8228520" cy="467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22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use capitalisation cautiously.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Some operating systems are case-insensitive, but others might not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e.g. </a:t>
            </a:r>
            <a:r>
              <a:rPr b="1" lang="en-AU" sz="2400" spc="-1" strike="noStrike">
                <a:solidFill>
                  <a:srgbClr val="000000"/>
                </a:solidFill>
                <a:latin typeface="Calibri"/>
              </a:rPr>
              <a:t>MyFile.doc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 ≠ </a:t>
            </a:r>
            <a:r>
              <a:rPr b="1" lang="en-AU" sz="2400" spc="-1" strike="noStrike">
                <a:solidFill>
                  <a:srgbClr val="000000"/>
                </a:solidFill>
                <a:latin typeface="Calibri"/>
              </a:rPr>
              <a:t>myfile.doc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21"/>
              </a:spcBef>
              <a:buNone/>
            </a:pP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 idx="13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58B1A70-3669-4EE5-981F-55702B34CCC5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Good File Names Should…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196640"/>
            <a:ext cx="8228520" cy="5111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22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Contain foreign characters (e.g. Chinese, German, French)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Begin with a dot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14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7B75249-22DC-450C-8A18-80FA78793EB4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Good File Names Should…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440000"/>
            <a:ext cx="8228520" cy="2871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22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Respect file extensions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(the bit after the last dot)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Operating systems use the file extension (e.g.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mp3, docx, pdf, html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to determine which software to use to open the document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15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1D858B6-C3F5-4BDB-AFEF-598D67DC4643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Good File Names Should…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8228520" cy="2375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22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be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consistent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so names are sorted in a logical order and files can be easily found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Dates: YYYY-MM-DD format (year-month-day with leading zeroes) e.g. 2016-12-03  = 3 December 2016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Leading zeroes to force proper sequential sorting: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buNone/>
            </a:pP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buNone/>
            </a:pP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21"/>
              </a:spcBef>
              <a:buNone/>
            </a:pP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16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13C86E9-12C2-4EA5-9799-1BF8D0E47348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84" name="Table 5"/>
          <p:cNvGraphicFramePr/>
          <p:nvPr/>
        </p:nvGraphicFramePr>
        <p:xfrm>
          <a:off x="1835640" y="3947040"/>
          <a:ext cx="4391640" cy="2098800"/>
        </p:xfrm>
        <a:graphic>
          <a:graphicData uri="http://schemas.openxmlformats.org/drawingml/2006/table">
            <a:tbl>
              <a:tblPr/>
              <a:tblGrid>
                <a:gridCol w="2196000"/>
                <a:gridCol w="1098000"/>
                <a:gridCol w="10980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marL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File1.doc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File10.doc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File100.doc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File2.doc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File21.doc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File3.doc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914400">
                        <a:lnSpc>
                          <a:spcPct val="100000"/>
                        </a:lnSpc>
                      </a:pPr>
                      <a:endParaRPr b="0" lang="en-A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anchor="t">
                      <a:noAutofit/>
                    </a:bodyPr>
                    <a:p>
                      <a:pPr marL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File001.doc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File002.doc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File003.doc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File010.doc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File021.doc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File100.doc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A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A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endParaRPr b="0" lang="en-A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A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A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Good File Names Should…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8228520" cy="323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be consistent so names are sorted in a logical order and files can be easily found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Consistent positioning of name elements.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e.g. don’t name one file 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Invoice-Fred Smith-2016-05” and the next one 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Fred Smith-June 2016 Invoice”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sldNum" idx="17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3C75D5B-25F0-4727-A68D-A644499E4BCB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Good File Names Should…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196640"/>
            <a:ext cx="8228520" cy="467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22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preferably contain some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version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information 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different generations of a document can easily be distinguished, e.g. 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"AnnualReport2016-v1.xlsx" for the first saved version, 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"AnnualReport2016-v2.xlsx" for the next time it is changed and saved.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Such versioning* prevents collaborators or single users working on different or outdated versions of a document.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*Yes. “Versioning” is a horrible word.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sldNum" idx="18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71027C5-A61B-40F2-8B17-DE6FEAAE8B3D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Contents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8520" cy="4784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 u="sng">
                <a:solidFill>
                  <a:srgbClr val="0000ff"/>
                </a:solidFill>
                <a:uFillTx/>
                <a:latin typeface="Calibri"/>
                <a:hlinkClick r:id="rId1" action="ppaction://hlinksldjump"/>
              </a:rPr>
              <a:t>Why have file naming conventions?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Calibri"/>
                <a:hlinkClick r:id="rId2" action="ppaction://hlinksldjump"/>
              </a:rPr>
              <a:t>What are some file naming conventions?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sldNum" idx="1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899C415-603B-4227-9387-E0AC0CD470C7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3" name="Picture 2" descr="http://cdn.meme.am/instances/15085514.jpg"/>
          <p:cNvPicPr/>
          <p:nvPr/>
        </p:nvPicPr>
        <p:blipFill>
          <a:blip r:embed="rId3"/>
          <a:stretch/>
        </p:blipFill>
        <p:spPr>
          <a:xfrm>
            <a:off x="2627640" y="2919960"/>
            <a:ext cx="3609000" cy="332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Good File Names Should…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196640"/>
            <a:ext cx="8228520" cy="467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221"/>
              </a:spcBef>
              <a:buNone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Also, giving different versions of files different names means the </a:t>
            </a:r>
            <a:r>
              <a:rPr b="1" lang="en-AU" sz="3200" spc="-1" strike="noStrike">
                <a:solidFill>
                  <a:srgbClr val="000000"/>
                </a:solidFill>
                <a:latin typeface="Arial"/>
              </a:rPr>
              <a:t>previous versions will not be overwritten and lost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21"/>
              </a:spcBef>
              <a:buNone/>
            </a:pPr>
            <a:r>
              <a:rPr b="0" lang="en-AU" sz="2600" spc="-1" strike="noStrike">
                <a:solidFill>
                  <a:srgbClr val="000000"/>
                </a:solidFill>
                <a:latin typeface="Arial"/>
              </a:rPr>
              <a:t>e.g. </a:t>
            </a:r>
            <a:endParaRPr b="0" lang="en-AU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21"/>
              </a:spcBef>
              <a:buNone/>
            </a:pPr>
            <a:r>
              <a:rPr b="0" i="1" lang="en-AU" sz="2600" spc="-1" strike="noStrike">
                <a:solidFill>
                  <a:srgbClr val="000000"/>
                </a:solidFill>
                <a:latin typeface="Arial"/>
              </a:rPr>
              <a:t>Diary.com </a:t>
            </a:r>
            <a:r>
              <a:rPr b="0" lang="en-AU" sz="2600" spc="-1" strike="noStrike">
                <a:solidFill>
                  <a:srgbClr val="000000"/>
                </a:solidFill>
                <a:latin typeface="Arial"/>
              </a:rPr>
              <a:t>will be lost if it is changed and saved with the same name.</a:t>
            </a:r>
            <a:endParaRPr b="0" lang="en-AU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21"/>
              </a:spcBef>
              <a:buNone/>
            </a:pPr>
            <a:r>
              <a:rPr b="0" i="1" lang="en-AU" sz="2600" spc="-1" strike="noStrike">
                <a:solidFill>
                  <a:srgbClr val="000000"/>
                </a:solidFill>
                <a:latin typeface="Arial"/>
              </a:rPr>
              <a:t>Diary-2024-03-20</a:t>
            </a:r>
            <a:r>
              <a:rPr b="0" lang="en-AU" sz="2600" spc="-1" strike="noStrike">
                <a:solidFill>
                  <a:srgbClr val="000000"/>
                </a:solidFill>
                <a:latin typeface="Arial"/>
              </a:rPr>
              <a:t> will not overwrite its earlier version, and can be recovered if necessary.</a:t>
            </a:r>
            <a:endParaRPr b="0" lang="en-AU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2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sldNum" idx="19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530D88E-9234-4798-AE95-AE09E48D7326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Tips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196640"/>
            <a:ext cx="8228520" cy="467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22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can force a file or folder to appear at the top of a sorted list by prefixing its name with an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underscore or dash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so it’s easier to find.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 an automated renaming utility (e.g.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Bulk Rename Utility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to rename thousands of files automatically.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Plan your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folder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naming scheme as well as your file naming scheme.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sldNum" idx="20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C429FDE-2D5F-4C1C-B4D9-EB3B21DA0560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Tips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457200" y="1196640"/>
            <a:ext cx="8228520" cy="4823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22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Don’t rely on the operating system to record a file’s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creation date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because many programs will update the file’s date whenever it’s opened. Put the creation date in the file’s name.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Media files (photos, music etc) support saving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metadata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within files, so not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all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file info has to go into the filename.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561"/>
              </a:spcBef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ldNum" idx="21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07DA436-9EF2-41EB-BCF8-347AF477191C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Tips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57200" y="1196640"/>
            <a:ext cx="5986080" cy="4823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22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Don’t use the word FINAL in a file name.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can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never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tell which version will actually be the last one, so you end up with a meaningless mess…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561"/>
              </a:spcBef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sldNum" idx="22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D3A9BE5-15CF-4EF1-93D9-9FEDA276E162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03" name="Picture 2" descr="Image result for file naming"/>
          <p:cNvPicPr/>
          <p:nvPr/>
        </p:nvPicPr>
        <p:blipFill>
          <a:blip r:embed="rId1"/>
          <a:stretch/>
        </p:blipFill>
        <p:spPr>
          <a:xfrm>
            <a:off x="6645240" y="1484640"/>
            <a:ext cx="1742040" cy="261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Box 3"/>
          <p:cNvSpPr/>
          <p:nvPr/>
        </p:nvSpPr>
        <p:spPr>
          <a:xfrm>
            <a:off x="428760" y="3500280"/>
            <a:ext cx="8357040" cy="2071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but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</a:t>
            </a:r>
            <a:r>
              <a:rPr b="1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NOT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be sold.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</a:t>
            </a:r>
            <a:r>
              <a:rPr b="1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NOT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be redistributed if you modify them.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This is not a VCAA publication and does not speak for VCAA.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Portions (e.g. exam questions, study design extracts, glossary terms) may be copyright 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Victorian Curriculum and Assessment Authority and are used with permission for educational purposes. </a:t>
            </a:r>
            <a:r>
              <a:rPr b="0" i="1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Thanks, guys!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2064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rmAutofit fontScale="71666"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Applied Computing Slideshows</a:t>
            </a:r>
            <a:br>
              <a:rPr sz="4400"/>
            </a:br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by Mark Kelly</a:t>
            </a:r>
            <a:br>
              <a:rPr sz="4400"/>
            </a:br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vcedata.com</a:t>
            </a:r>
            <a:br>
              <a:rPr sz="4400"/>
            </a:br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mark@vcedata.com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0EA3EE0-05CE-4D95-A594-CC8A226B6E65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ftr" idx="24"/>
          </p:nvPr>
        </p:nvSpPr>
        <p:spPr>
          <a:xfrm>
            <a:off x="2555640" y="6381360"/>
            <a:ext cx="4391280" cy="35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buNone/>
            </a:pPr>
            <a:endParaRPr b="0" lang="en-AU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704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bfcff">
                    <a:alpha val="55000"/>
                  </a:srgbClr>
                </a:solidFill>
                <a:latin typeface="Calibri"/>
              </a:rPr>
              <a:t>THANKS!</a:t>
            </a:r>
            <a:endParaRPr b="0" lang="en-A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395640" y="1052640"/>
            <a:ext cx="8228520" cy="1582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Because you’ve been so good, here’s a picture you can look at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ctr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while your teacher works out what to do next.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ctr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ctr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Good file naming schemes prevents situations like this: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sldNum" idx="25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293EF86-5ABF-45D6-AA85-ED5B6A94703F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11" name="Picture 5" descr=""/>
          <p:cNvPicPr/>
          <p:nvPr/>
        </p:nvPicPr>
        <p:blipFill>
          <a:blip r:embed="rId1"/>
          <a:stretch/>
        </p:blipFill>
        <p:spPr>
          <a:xfrm>
            <a:off x="1161720" y="2539080"/>
            <a:ext cx="6696000" cy="381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Two names to know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Camelcase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Hungarian notation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That is all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65DBCB7-368A-43F3-9E0F-EB3BCCC90220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3240000" y="3208320"/>
            <a:ext cx="3177360" cy="345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CamelCase</a:t>
            </a:r>
            <a:endParaRPr b="1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440000"/>
            <a:ext cx="8228520" cy="4524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Capitalise the first letters of words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AU" sz="2800" spc="-1" strike="noStrike">
                <a:solidFill>
                  <a:srgbClr val="c9211e"/>
                </a:solidFill>
                <a:latin typeface="Arial"/>
              </a:rPr>
              <a:t>M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onthly</a:t>
            </a:r>
            <a:r>
              <a:rPr b="1" lang="en-AU" sz="2800" spc="-1" strike="noStrike">
                <a:solidFill>
                  <a:srgbClr val="c9211e"/>
                </a:solidFill>
                <a:latin typeface="Arial"/>
              </a:rPr>
              <a:t>R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eport</a:t>
            </a:r>
            <a:r>
              <a:rPr b="1" lang="en-AU" sz="2800" spc="-1" strike="noStrike">
                <a:solidFill>
                  <a:srgbClr val="c9211e"/>
                </a:solidFill>
                <a:latin typeface="Arial"/>
              </a:rPr>
              <a:t>F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or</a:t>
            </a:r>
            <a:r>
              <a:rPr b="1" lang="en-AU" sz="2800" spc="-1" strike="noStrike">
                <a:solidFill>
                  <a:srgbClr val="c9211e"/>
                </a:solidFill>
                <a:latin typeface="Arial"/>
              </a:rPr>
              <a:t>K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aren.doc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Bef>
                <a:spcPts val="1134"/>
              </a:spcBef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It’s easier to read than </a:t>
            </a:r>
            <a:r>
              <a:rPr b="0" i="1" lang="en-AU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monthlyreportforkaren.doc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Bef>
                <a:spcPts val="1134"/>
              </a:spcBef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Bef>
                <a:spcPts val="1134"/>
              </a:spcBef>
              <a:buNone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This is commonly used in file names when programming 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AD12EC6-BFA2-404C-BCBD-0BDA41D40804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Hungarian Notation</a:t>
            </a:r>
            <a:endParaRPr b="1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440000"/>
            <a:ext cx="8228520" cy="4524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Put the most important identifying information FIRST, for example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c9211e"/>
                </a:solidFill>
                <a:latin typeface="Arial"/>
                <a:ea typeface="Microsoft YaHei"/>
              </a:rPr>
              <a:t>REPORT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-2024-03-20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c9211e"/>
                </a:solidFill>
                <a:latin typeface="Arial"/>
                <a:ea typeface="Microsoft YaHei"/>
              </a:rPr>
              <a:t>INVOICE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-2024-03-20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c9211e"/>
                </a:solidFill>
                <a:latin typeface="Arial"/>
                <a:ea typeface="Microsoft YaHei"/>
              </a:rPr>
              <a:t>CLAIM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-2024-03-20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Bef>
                <a:spcPts val="1134"/>
              </a:spcBef>
              <a:buNone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They will be easily sorted and found later.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100" spc="-1" strike="noStrike">
                <a:solidFill>
                  <a:srgbClr val="000000"/>
                </a:solidFill>
                <a:latin typeface="Arial"/>
                <a:ea typeface="Microsoft YaHei"/>
              </a:rPr>
              <a:t>Tip: Hungarian Notation is usually mandatory in professional  programming, e.g. </a:t>
            </a:r>
            <a:r>
              <a:rPr b="1" lang="en-AU" sz="2100" spc="-1" strike="noStrike">
                <a:solidFill>
                  <a:srgbClr val="000000"/>
                </a:solidFill>
                <a:latin typeface="Arial"/>
                <a:ea typeface="Microsoft YaHei"/>
              </a:rPr>
              <a:t>int</a:t>
            </a:r>
            <a:r>
              <a:rPr b="0" lang="en-AU" sz="2100" spc="-1" strike="noStrike">
                <a:solidFill>
                  <a:srgbClr val="000000"/>
                </a:solidFill>
                <a:latin typeface="Arial"/>
                <a:ea typeface="Microsoft YaHei"/>
              </a:rPr>
              <a:t>ShoeSize specifies the data type of a variable.</a:t>
            </a:r>
            <a:endParaRPr b="0" lang="en-A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sldNum" idx="4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7F8C013-D5A9-460E-9078-D7E13E8ACEC1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Why have file naming conventions?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Makes it quicker and easier to locate a specific file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Means teams can share files more efficiently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Reduces the risk of accessing or working on the wrong file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Prevents system errors caused by ‘illegal’ names (e.g. characters like </a:t>
            </a:r>
            <a:r>
              <a:rPr b="0" lang="en-US" sz="3200" spc="-1" strike="noStrike">
                <a:solidFill>
                  <a:srgbClr val="c9211e"/>
                </a:solidFill>
                <a:latin typeface="Calibri"/>
              </a:rPr>
              <a:t>\ * : &gt; ?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4342E06-3FB0-490D-9435-796B8EB7FC7F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Good File Names Should…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68640"/>
            <a:ext cx="5049720" cy="467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22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not be arbitrary or random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Having to open dozens of files with meaningless names to find the one you need is a waste of time and effort.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"Doc1.docx" will mean nothing even just five minutes later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6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D5E3B85-4815-4676-9A4E-E207D13C42C5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0" name="Picture 5" descr=""/>
          <p:cNvPicPr/>
          <p:nvPr/>
        </p:nvPicPr>
        <p:blipFill>
          <a:blip r:embed="rId1"/>
          <a:stretch/>
        </p:blipFill>
        <p:spPr>
          <a:xfrm>
            <a:off x="5724000" y="1002240"/>
            <a:ext cx="3248280" cy="537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Good File Names Should…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628640"/>
            <a:ext cx="8228520" cy="467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22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not be so short that they soon mean nothing to you, let along a colleague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IFST.doc” meaning “Invoice for Fred Smith – Tuesday” will only be memorable for 4 minutes.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21"/>
              </a:spcBef>
              <a:buNone/>
            </a:pP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 idx="7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A8E72DE-0ED4-410E-B26D-E403379DF06C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2880000" y="4140000"/>
            <a:ext cx="3060000" cy="23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Good File Names Should…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8146080" cy="254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22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not be be so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long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that they cause problems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Long names are painful to type in, and invite typing errors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llanfairpwllgwyngyllgogerychwyrndrobwllllantysiliogogogoch.xls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01"/>
              </a:spcBef>
              <a:buNone/>
            </a:pP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sldNum" idx="8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19ADE55-DE9E-4904-8A3B-01F51B094BF2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5041800" y="3403800"/>
            <a:ext cx="3238200" cy="343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Application>LibreOffice/24.2.1.2$Windows_X86_64 LibreOffice_project/db4def46b0453cc22e2d0305797cf981b68ef5ac</Application>
  <AppVersion>15.0000</AppVersion>
  <Words>1376</Words>
  <Paragraphs>215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2009-02-06T03:31:51Z</dcterms:created>
  <dc:creator>kel</dc:creator>
  <dc:description/>
  <dc:language>en-AU</dc:language>
  <cp:lastModifiedBy/>
  <dcterms:modified xsi:type="dcterms:W3CDTF">2024-03-20T11:07:31Z</dcterms:modified>
  <cp:revision>36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25</vt:i4>
  </property>
</Properties>
</file>