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e9eff">
                <a:alpha val="31372"/>
              </a:srgbClr>
            </a:gs>
            <a:gs pos="100000">
              <a:srgbClr val="ffebfa">
                <a:alpha val="31372"/>
              </a:srgbClr>
            </a:gs>
          </a:gsLst>
          <a:path path="rect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14240" y="500040"/>
            <a:ext cx="7771680" cy="713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77" name="Title 1"/>
          <p:cNvSpPr/>
          <p:nvPr/>
        </p:nvSpPr>
        <p:spPr>
          <a:xfrm>
            <a:off x="857160" y="908280"/>
            <a:ext cx="7771680" cy="32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AU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Website</a:t>
            </a:r>
            <a:endParaRPr b="0" lang="en-AU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AU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Formats </a:t>
            </a:r>
            <a:r>
              <a:rPr b="0" i="1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b="0" i="1" lang="en-AU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Conventions</a:t>
            </a:r>
            <a:endParaRPr b="0" lang="en-AU" sz="60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512000" y="3717360"/>
            <a:ext cx="6458040" cy="258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Arbitrary Conventions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57120" y="1214280"/>
            <a:ext cx="8471880" cy="1999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Some standards are no better or worse than alternatives – but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everyone agrees to use them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  That’s what makes a convention.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-71280" y="3357720"/>
            <a:ext cx="3428280" cy="34282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2" descr=""/>
          <p:cNvPicPr/>
          <p:nvPr/>
        </p:nvPicPr>
        <p:blipFill>
          <a:blip r:embed="rId2"/>
          <a:stretch/>
        </p:blipFill>
        <p:spPr>
          <a:xfrm>
            <a:off x="7286760" y="3786120"/>
            <a:ext cx="1713960" cy="23425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5"/>
          <p:cNvSpPr/>
          <p:nvPr/>
        </p:nvSpPr>
        <p:spPr>
          <a:xfrm>
            <a:off x="3143160" y="3000240"/>
            <a:ext cx="3928320" cy="33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Ever noticed that calculator keypads and phone keypads are reversed?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Why?  Who knows…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But you’d be feeling odd if they were reversed only occasionally.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500040" y="357120"/>
            <a:ext cx="8228880" cy="1113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Sometimes, the abuse of conventions can lead to fear, loathing and confusion…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09" name="Content Placeholder 2"/>
          <p:cNvSpPr/>
          <p:nvPr/>
        </p:nvSpPr>
        <p:spPr>
          <a:xfrm>
            <a:off x="642960" y="5214960"/>
            <a:ext cx="8228880" cy="928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 ergonomic Dvorak keyboard – very unconventional in 2 ways...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110" name="Picture 3" descr=""/>
          <p:cNvPicPr/>
          <p:nvPr/>
        </p:nvPicPr>
        <p:blipFill>
          <a:blip r:embed="rId1"/>
          <a:stretch/>
        </p:blipFill>
        <p:spPr>
          <a:xfrm>
            <a:off x="928800" y="1438200"/>
            <a:ext cx="7352640" cy="384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Strengths of conventions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Conventions vary in how important it is to follow them.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Mandatory conventions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Preferred conventions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Optional conventions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-785880" y="857160"/>
            <a:ext cx="8228880" cy="785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Mandatory conventions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760400"/>
            <a:ext cx="632880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Their use is dictated by law or rule.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Broken only at your own risk.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Penalties apply for abusing them.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Set by: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Government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Employers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Parents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Other figures of authority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6786720" y="357120"/>
            <a:ext cx="2323440" cy="623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Mandatory conventions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428840"/>
            <a:ext cx="8228880" cy="469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Drive on left hand side of the road in Australia.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Put the words “Tax Invoice” on a receipt.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Don’t go to work naked.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Put the company logo on all outgoing correspondence.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Take off your shoes when you come into the house.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Don’t laugh at the priest during mass.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Preferred Conventions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828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Penalties won’t apply, but there is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strong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preference that you do things a particular way.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E.g. you won’t be arrested for failing to put page numbers in a printed textbook, but don’t expect anyone to be happy about it.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120" name="Picture 3" descr=""/>
          <p:cNvPicPr/>
          <p:nvPr/>
        </p:nvPicPr>
        <p:blipFill>
          <a:blip r:embed="rId1"/>
          <a:stretch/>
        </p:blipFill>
        <p:spPr>
          <a:xfrm>
            <a:off x="6357960" y="4143240"/>
            <a:ext cx="2494800" cy="249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Preferred Conventions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Australia Post issues their “Post Office Preferred” envelopes, and they have a preferred means of addressing envelopes.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They won’t refuse to deliver non-compliant letters, but they may be delivered less efficiently.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2800" spc="-1" strike="noStrike">
              <a:latin typeface="Arial"/>
            </a:endParaRPr>
          </a:p>
        </p:txBody>
      </p:sp>
      <p:pic>
        <p:nvPicPr>
          <p:cNvPr id="123" name="Picture 3" descr=""/>
          <p:cNvPicPr/>
          <p:nvPr/>
        </p:nvPicPr>
        <p:blipFill>
          <a:blip r:embed="rId1"/>
          <a:stretch/>
        </p:blipFill>
        <p:spPr>
          <a:xfrm>
            <a:off x="7000920" y="4143240"/>
            <a:ext cx="1894680" cy="234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Optional Conventions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1613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There is more than one way of presenting the information and no-one is too fussed about which style you choose.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26" name="Picture 3" descr=""/>
          <p:cNvPicPr/>
          <p:nvPr/>
        </p:nvPicPr>
        <p:blipFill>
          <a:blip r:embed="rId1"/>
          <a:stretch/>
        </p:blipFill>
        <p:spPr>
          <a:xfrm>
            <a:off x="6286680" y="3943440"/>
            <a:ext cx="2856960" cy="2913840"/>
          </a:xfrm>
          <a:prstGeom prst="rect">
            <a:avLst/>
          </a:prstGeom>
          <a:ln w="0">
            <a:noFill/>
          </a:ln>
        </p:spPr>
      </p:pic>
      <p:sp>
        <p:nvSpPr>
          <p:cNvPr id="127" name="Rectangle 5"/>
          <p:cNvSpPr/>
          <p:nvPr/>
        </p:nvSpPr>
        <p:spPr>
          <a:xfrm>
            <a:off x="0" y="3214800"/>
            <a:ext cx="6214320" cy="350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E.g. while using page numbers in a textbook is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preferred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exactly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where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they are put on a page is up to you.</a:t>
            </a:r>
            <a:endParaRPr b="0" lang="en-AU" sz="3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E.g. whether you choose to use a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bar chart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line graph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is sometimes unimportant.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Specific Web conventions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Opening page of site = index.htm(l)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Underlined links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No other underlining allowed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Thumbnailed images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Menu bar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Search facilities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Contact Us page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Privacy Policy Page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Specific Web conventions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341360"/>
            <a:ext cx="8228880" cy="4784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One idea per page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Email link / web form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Links from bottoms of pages to top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Every page links to index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Only GIF, JPG, PNG images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Reasonably sized media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Good contrast between text/background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No &lt;blink&gt; tag!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Formats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85920"/>
            <a:ext cx="8228880" cy="4839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Ways of presenting information, such as: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Graphs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Web pages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Slide shows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Printed books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Comics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Leaflets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Posters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Road signs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Specific Web conventions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341360"/>
            <a:ext cx="8228880" cy="4784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Cross-browser compatibility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Date last modified’ code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Others?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Web Suggestions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68280"/>
            <a:ext cx="8228880" cy="4857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Text 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·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only centre short units of text (usually left justify)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· sans-serif font for main text to ensure readability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· consistent fonts, type sizes (usually 9-12 pt)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· no longer than 60-character line length (10-11 words)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· limit paragraph size (4-8 lines)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· use wide margins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· avoid using all capitals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· no underscore (underlining)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· consistent headings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· use bold and italics sparingly. 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800" spc="-1" strike="noStrike">
                <a:solidFill>
                  <a:srgbClr val="000000"/>
                </a:solidFill>
                <a:latin typeface="Calibri"/>
              </a:rPr>
              <a:t>Suggestions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Sound </a:t>
            </a:r>
            <a:br/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·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clarity of sound </a:t>
            </a:r>
            <a:br/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· length - not too long </a:t>
            </a:r>
            <a:br/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· indicate length of sound track, file type and size such as WAVE (type), 645K (size), 1 minute (length) </a:t>
            </a:r>
            <a:br/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· for hearing-impaired people, also include a transcript of speeches, etc. </a:t>
            </a:r>
            <a:br/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800" spc="-1" strike="noStrike">
                <a:solidFill>
                  <a:srgbClr val="000000"/>
                </a:solidFill>
                <a:latin typeface="Calibri"/>
              </a:rPr>
              <a:t>Suggestions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852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Still / Moving Images 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· keep videos short/images small to reduce transfer time 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· give a description of the video and file size and type, for example AVI (.avi), MPEG (.mpg; mpe), QUICKTIME (.qt; .mov) 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· make images less than 480 pixels 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· small coloured graphics can be used as organisation and navigation buttons. 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800" spc="-1" strike="noStrike">
                <a:solidFill>
                  <a:srgbClr val="000000"/>
                </a:solidFill>
                <a:latin typeface="Calibri"/>
              </a:rPr>
              <a:t>Suggestions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852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79"/>
              </a:spcBef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Colours </a:t>
            </a:r>
            <a:endParaRPr b="0" lang="en-AU" sz="4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· 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avoid red text on blue background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· most text is in black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· most backgrounds are white or grey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· avoid red and green together (difficult to distinguish for colour-blind people)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· be colour consistent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· use white space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· use links as the source of colour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· limit the number of colours used in text and figures to four. 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Web pages 1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· each page should contain a different concept or idea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· display the most important information first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· each segment should fill a single screen - if not enough text, combine with another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· if page is longer than five screens, break into smaller segments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· at the end of each page include name, email address, and date of last modification 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Web pages 2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home page should not take more than 15 seconds to load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· provide common element/theme/look such as logo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· 3 hops/clicks is maximum number to get to important information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· 4-5 hops should take users to 80 per cent of the documents they may want to view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· placement of navigation bar depends on length of page - at top usually, unless page warrants a couple of scrolls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· create one main frame. 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3"/>
          <p:cNvSpPr/>
          <p:nvPr/>
        </p:nvSpPr>
        <p:spPr>
          <a:xfrm>
            <a:off x="428760" y="3500280"/>
            <a:ext cx="8357400" cy="14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224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/>
          </p:nvPr>
        </p:nvSpPr>
        <p:spPr>
          <a:xfrm>
            <a:off x="457200" y="500040"/>
            <a:ext cx="8228880" cy="13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Often there is a choice which format to use for showing some information: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82" name="Picture 2" descr=""/>
          <p:cNvPicPr/>
          <p:nvPr/>
        </p:nvPicPr>
        <p:blipFill>
          <a:blip r:embed="rId1"/>
          <a:stretch/>
        </p:blipFill>
        <p:spPr>
          <a:xfrm>
            <a:off x="1000080" y="2000160"/>
            <a:ext cx="2028240" cy="292356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4" descr=""/>
          <p:cNvPicPr/>
          <p:nvPr/>
        </p:nvPicPr>
        <p:blipFill>
          <a:blip r:embed="rId2"/>
          <a:stretch/>
        </p:blipFill>
        <p:spPr>
          <a:xfrm>
            <a:off x="3214800" y="2023920"/>
            <a:ext cx="4695120" cy="290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Comic Conventions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1285920" y="1857240"/>
            <a:ext cx="3428280" cy="3809160"/>
          </a:xfrm>
          <a:prstGeom prst="rect">
            <a:avLst/>
          </a:prstGeom>
          <a:ln w="0">
            <a:noFill/>
          </a:ln>
        </p:spPr>
      </p:pic>
      <p:sp>
        <p:nvSpPr>
          <p:cNvPr id="86" name="TextBox 4"/>
          <p:cNvSpPr/>
          <p:nvPr/>
        </p:nvSpPr>
        <p:spPr>
          <a:xfrm>
            <a:off x="5000760" y="1928880"/>
            <a:ext cx="32140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Conventional use of speech balloons and thought balloons in the comic book format.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Reverse them and you’ll confuse people.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But whichever format you choose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Each format has its own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conventions,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or commonly-accepted ways of using that format.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Some tabular format’s conventions: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Main table heading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Column headings at the top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Bold headings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Total at the bottom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Thicker dividing line above total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Right-justified numbers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6929280" y="3786120"/>
            <a:ext cx="2028240" cy="292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If you’d chosen the graph format…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85920"/>
            <a:ext cx="8228880" cy="4839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Some graph conventions: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Coloured portions of each bar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Legend identifying the colour scheme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Labelled axes, with 0 at the bottom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Horizontal lines to make reading bar heights more convenient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Different chart types have 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their own conventions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92" name="Picture 4" descr=""/>
          <p:cNvPicPr/>
          <p:nvPr/>
        </p:nvPicPr>
        <p:blipFill>
          <a:blip r:embed="rId1"/>
          <a:stretch/>
        </p:blipFill>
        <p:spPr>
          <a:xfrm>
            <a:off x="5786280" y="4781520"/>
            <a:ext cx="3357000" cy="207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Why use conventions?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3042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Because everyone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wants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expects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you to.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Makes it far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quicker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easier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to absorb information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Audiences don’t have to learn a completely different method of representing information.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Examples of conventions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3614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Shaking hands, not feet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Driving in the left lane in Australia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All pilots describe altitude in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feet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, and communicate in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English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 (Why?)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Using page numbers in books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Underlining web page hyperlinks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6581880" y="3500280"/>
            <a:ext cx="2561400" cy="17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Convention Blindness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1256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You become so used to seeing conventions that you only notice when they’re misused.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00" name="Picture 3" descr=""/>
          <p:cNvPicPr/>
          <p:nvPr/>
        </p:nvPicPr>
        <p:blipFill>
          <a:blip r:embed="rId1"/>
          <a:stretch/>
        </p:blipFill>
        <p:spPr>
          <a:xfrm>
            <a:off x="857160" y="2786040"/>
            <a:ext cx="1713960" cy="171396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4" descr=""/>
          <p:cNvPicPr/>
          <p:nvPr/>
        </p:nvPicPr>
        <p:blipFill>
          <a:blip r:embed="rId2"/>
          <a:stretch/>
        </p:blipFill>
        <p:spPr>
          <a:xfrm>
            <a:off x="3409920" y="3162240"/>
            <a:ext cx="5733360" cy="3695040"/>
          </a:xfrm>
          <a:prstGeom prst="rect">
            <a:avLst/>
          </a:prstGeom>
          <a:ln w="0">
            <a:noFill/>
          </a:ln>
        </p:spPr>
      </p:pic>
      <p:sp>
        <p:nvSpPr>
          <p:cNvPr id="102" name="TextBox 6"/>
          <p:cNvSpPr/>
          <p:nvPr/>
        </p:nvSpPr>
        <p:spPr>
          <a:xfrm>
            <a:off x="714240" y="5000760"/>
            <a:ext cx="27140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Ask yourself: why is Australia always at the bottom of the globe?  Purely convention.  There is no “up” and “down” in space.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Application>LibreOffice/7.2.2.2$Windows_X86_64 LibreOffice_project/02b2acce88a210515b4a5bb2e46cbfb63fe97d56</Application>
  <AppVersion>15.0000</AppVersion>
  <Words>1179</Words>
  <Paragraphs>171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2022-01-25T10:07:14Z</dcterms:modified>
  <cp:revision>27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29</vt:i4>
  </property>
</Properties>
</file>