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3671640" cy="146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Organisational</a:t>
            </a:r>
            <a:br/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System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algn="ctr">
              <a:lnSpc>
                <a:spcPct val="80000"/>
              </a:lnSpc>
              <a:spcBef>
                <a:spcPts val="7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000" spc="-1" strike="noStrike">
                <a:solidFill>
                  <a:srgbClr val="898989"/>
                </a:solidFill>
                <a:latin typeface="Calibri"/>
              </a:rPr>
              <a:t>Applied Computing Slideshows</a:t>
            </a:r>
            <a:endParaRPr b="0" lang="en-AU" sz="3000" spc="-1" strike="noStrike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7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000" spc="-1" strike="noStrike">
                <a:solidFill>
                  <a:srgbClr val="898989"/>
                </a:solidFill>
                <a:latin typeface="Calibri"/>
              </a:rPr>
              <a:t>by Mark Kelly</a:t>
            </a:r>
            <a:endParaRPr b="0" lang="en-AU" sz="3000" spc="-1" strike="noStrike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7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000" spc="-1" strike="noStrike">
                <a:solidFill>
                  <a:srgbClr val="898989"/>
                </a:solidFill>
                <a:latin typeface="Calibri"/>
              </a:rPr>
              <a:t>vcedata.com</a:t>
            </a:r>
            <a:endParaRPr b="0" lang="en-AU" sz="3000" spc="-1" strike="noStrike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7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000" spc="-1" strike="noStrike">
                <a:solidFill>
                  <a:srgbClr val="898989"/>
                </a:solidFill>
                <a:latin typeface="Calibri"/>
              </a:rPr>
              <a:t>mark@vcedata.com</a:t>
            </a:r>
            <a:endParaRPr b="0" lang="en-AU" sz="3000" spc="-1" strike="noStrike">
              <a:latin typeface="Arial"/>
            </a:endParaRPr>
          </a:p>
        </p:txBody>
      </p:sp>
      <p:sp>
        <p:nvSpPr>
          <p:cNvPr id="40" name="Title 1"/>
          <p:cNvSpPr/>
          <p:nvPr/>
        </p:nvSpPr>
        <p:spPr>
          <a:xfrm>
            <a:off x="4643280" y="2143080"/>
            <a:ext cx="3671640" cy="146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Goals</a:t>
            </a:r>
            <a:endParaRPr b="0" lang="en-AU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Objectives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1" name="Straight Arrow Connector 5"/>
          <p:cNvSpPr/>
          <p:nvPr/>
        </p:nvSpPr>
        <p:spPr>
          <a:xfrm>
            <a:off x="4286160" y="2571840"/>
            <a:ext cx="1000440" cy="64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Straight Arrow Connector 6"/>
          <p:cNvSpPr/>
          <p:nvPr/>
        </p:nvSpPr>
        <p:spPr>
          <a:xfrm>
            <a:off x="4357800" y="2571840"/>
            <a:ext cx="142884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Straight Arrow Connector 9"/>
          <p:cNvSpPr/>
          <p:nvPr/>
        </p:nvSpPr>
        <p:spPr>
          <a:xfrm>
            <a:off x="3428640" y="3285720"/>
            <a:ext cx="171504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Straight Arrow Connector 10"/>
          <p:cNvSpPr/>
          <p:nvPr/>
        </p:nvSpPr>
        <p:spPr>
          <a:xfrm flipV="1">
            <a:off x="3500280" y="2642760"/>
            <a:ext cx="2286360" cy="64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Picture 18" descr="footy.gif"/>
          <p:cNvPicPr/>
          <p:nvPr/>
        </p:nvPicPr>
        <p:blipFill>
          <a:blip r:embed="rId1"/>
          <a:stretch/>
        </p:blipFill>
        <p:spPr>
          <a:xfrm>
            <a:off x="-3809880" y="-857160"/>
            <a:ext cx="3809520" cy="226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path" presetID="54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33 0.04074 C 0.22517 0.01389 0.28715 -0.01273 0.30937 -0.01273 C 0.44635 -0.01273 0.58646 0.40717 0.58646 0.82731 C 0.58646 0.61551 0.65764 0.40717 0.72343 0.40717 C 0.79392 0.40717 0.86128 0.61898 0.86128 0.82731 C 0.86128 0.72268 0.89652 0.61551 0.93177 0.61551 C 0.96701 0.61551 1.00225 0.71991 1.00225 0.82731 C 1.00225 0.77361 1.01979 0.72268 1.0375 0.72268 C 1.05503 0.72268 1.07257 0.77639 1.07257 0.82731 C 1.07257 0.80046 1.08177 0.77361 1.09027 0.77361 C 1.09479 0.77361 1.10781 0.80046 1.10781 0.82731 C 1.10781 0.81389 1.1125 0.80046 1.11701 0.80046 C 1.11701 0.80393 1.12621 0.81389 1.12621 0.82731 C 1.12621 0.82014 1.12621 0.81389 1.1309 0.81389 C 1.1309 0.81736 1.13541 0.82083 1.13541 0.82731 C 1.13541 0.82361 1.13541 0.82014 1.13541 0.81736 C 1.1401 0.81736 1.1401 0.82083 1.1401 0.8243 C 1.14461 0.8243 1.14461 0.82083 1.14461 0.81736 C 1.1493 0.81736 1.1493 0.82083 1.1493 0.8243 E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So…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If you achieve the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objectives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, you know you are heading in the right direction toward achieving the larger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goal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71" name="Picture 2" descr=""/>
          <p:cNvPicPr/>
          <p:nvPr/>
        </p:nvPicPr>
        <p:blipFill>
          <a:blip r:embed="rId1"/>
          <a:stretch/>
        </p:blipFill>
        <p:spPr>
          <a:xfrm>
            <a:off x="6286680" y="3867120"/>
            <a:ext cx="2694960" cy="27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Organisational…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Organisational goals and objectives relate to the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whole organisation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They are the things the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whole organisation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wants to achieve.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They will affect the daily business of all the people in the organisation.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They will guide the overall direction and efforts of the organisation over time.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1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Systems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457200" y="78588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Systems exist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within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an organisation.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system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is a combination of 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People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Equipment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Data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Procedures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76" name="Picture 4" descr=""/>
          <p:cNvPicPr/>
          <p:nvPr/>
        </p:nvPicPr>
        <p:blipFill>
          <a:blip r:embed="rId1"/>
          <a:stretch/>
        </p:blipFill>
        <p:spPr>
          <a:xfrm>
            <a:off x="4581360" y="3000240"/>
            <a:ext cx="4562280" cy="3724200"/>
          </a:xfrm>
          <a:prstGeom prst="rect">
            <a:avLst/>
          </a:prstGeom>
          <a:ln w="0">
            <a:noFill/>
          </a:ln>
        </p:spPr>
      </p:pic>
      <p:sp>
        <p:nvSpPr>
          <p:cNvPr id="77" name="TextBox 6"/>
          <p:cNvSpPr/>
          <p:nvPr/>
        </p:nvSpPr>
        <p:spPr>
          <a:xfrm>
            <a:off x="571680" y="4613400"/>
            <a:ext cx="4071240" cy="180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Components in a system work together to get a particular type of job done.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Types of systems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An org could well have systems like: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Communications system (phone, email, web, radio, mail etc)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Accounting system (to pay staff, process payments from customers etc)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Transport and distribution system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Staff management system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Office automation system (e.g. word processing, databases)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System goals and objectives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Each system within an organisation would have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its own goals and objectives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E.g. the accounting system’s goals may include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accuracy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of calculations,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speed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of producing output,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security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of data.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Objectives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may include:  “No more than 1% error rate when producing staff wages” and “Produce an invoice within 48 hours of receiving an order from a customer.”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ddd9c3"/>
                </a:solidFill>
                <a:latin typeface="Calibri"/>
              </a:rPr>
              <a:t>A brain-helping review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142920" y="1832040"/>
            <a:ext cx="575748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ddd9c3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ddd9c3"/>
                </a:solidFill>
                <a:latin typeface="Calibri"/>
              </a:rPr>
              <a:t>Organisational goals and objectives are what the </a:t>
            </a:r>
            <a:r>
              <a:rPr b="1" lang="en-AU" sz="3200" spc="-1" strike="noStrike">
                <a:solidFill>
                  <a:srgbClr val="ddd9c3"/>
                </a:solidFill>
                <a:latin typeface="Calibri"/>
              </a:rPr>
              <a:t>whole organisation</a:t>
            </a:r>
            <a:r>
              <a:rPr b="0" lang="en-AU" sz="3200" spc="-1" strike="noStrike">
                <a:solidFill>
                  <a:srgbClr val="ddd9c3"/>
                </a:solidFill>
                <a:latin typeface="Calibri"/>
              </a:rPr>
              <a:t> is aiming for in the long and short term.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ddd9c3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ddd9c3"/>
                </a:solidFill>
                <a:latin typeface="Calibri"/>
              </a:rPr>
              <a:t>System goals and objectives are what the </a:t>
            </a:r>
            <a:r>
              <a:rPr b="1" lang="en-AU" sz="3200" spc="-1" strike="noStrike">
                <a:solidFill>
                  <a:srgbClr val="ddd9c3"/>
                </a:solidFill>
                <a:latin typeface="Calibri"/>
              </a:rPr>
              <a:t>systems within an organisation</a:t>
            </a:r>
            <a:r>
              <a:rPr b="0" lang="en-AU" sz="3200" spc="-1" strike="noStrike">
                <a:solidFill>
                  <a:srgbClr val="ddd9c3"/>
                </a:solidFill>
                <a:latin typeface="Calibri"/>
              </a:rPr>
              <a:t> are aiming for in the long and short term.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84" name="Picture 3" descr=""/>
          <p:cNvPicPr/>
          <p:nvPr/>
        </p:nvPicPr>
        <p:blipFill>
          <a:blip r:embed="rId1"/>
          <a:stretch/>
        </p:blipFill>
        <p:spPr>
          <a:xfrm>
            <a:off x="6286680" y="2085840"/>
            <a:ext cx="2656800" cy="33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Finding them in a case study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Look for references to: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What the organisation or system is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proud of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What they are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worried about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What they’re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hoping for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These all indicate things that the org or system is aiming to achieve (or avoid). In either case, they are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important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to the org or system.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Examples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Bill Masters is </a:t>
            </a:r>
            <a:r>
              <a:rPr b="0" lang="en-AU" sz="3200" spc="-1" strike="noStrike">
                <a:solidFill>
                  <a:srgbClr val="ff0000"/>
                </a:solidFill>
                <a:latin typeface="Calibri"/>
              </a:rPr>
              <a:t>keen to become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biggest manure distributor in Bendigo.”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Cheryl </a:t>
            </a:r>
            <a:r>
              <a:rPr b="0" lang="en-AU" sz="3200" spc="-1" strike="noStrike">
                <a:solidFill>
                  <a:srgbClr val="ff0000"/>
                </a:solidFill>
                <a:latin typeface="Calibri"/>
              </a:rPr>
              <a:t>is concerned that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data in her finance system is not well protected.” (therefore, her goal is to have secure data)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XQZ Corp </a:t>
            </a:r>
            <a:r>
              <a:rPr b="0" lang="en-AU" sz="3200" spc="-1" strike="noStrike">
                <a:solidFill>
                  <a:srgbClr val="ff0000"/>
                </a:solidFill>
                <a:latin typeface="Calibri"/>
              </a:rPr>
              <a:t>is proud of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its good public image” (and therefore a goal is to maintain or improve their public image)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Types of organisations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Commercial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E.g. Microsoft, McDonalds, the local fish &amp; chip shop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Number One goal is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profit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Must show a profit to be considered successful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No matter how well they do on any other matter, if they don’t make money they have failed.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Types of organisations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Service (“not-for-profit”)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E.g. public schools and hospitals, police, churches, charities, public transport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Number One goal is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providing a service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Need not show a profit to be considered successful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Must provide good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service 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to be considered successful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Don’t want to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waste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money, but are not mainly concerned with profit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Goals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Goals, in IT, are big, vague, long-term things that someone wants to achieve.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48" name="Picture 3" descr=""/>
          <p:cNvPicPr/>
          <p:nvPr/>
        </p:nvPicPr>
        <p:blipFill>
          <a:blip r:embed="rId1"/>
          <a:stretch/>
        </p:blipFill>
        <p:spPr>
          <a:xfrm>
            <a:off x="5095800" y="4143240"/>
            <a:ext cx="4047840" cy="268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E.g. Victorian public transport has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never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made a profit.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E.g. the police force or army are not criticised because they’re not showing a profit at the end of the financial year!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So you can safely assume…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In a case study, when asked to identify the  organisation’s goals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If the org is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commercial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, the number 1 goal will always be profit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If the org is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not-for-profit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, its number 1 goal will be to provide its service.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So you can safely assume…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Any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organisation – commercial or not-for-profit – would have common goals: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Being efficient (not wasting time, money or labour)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Making good decisions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Avoiding a bad reputation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Having good communications with staff and customers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etc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But always remember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If given a case study and asked to find the organisational/system goals/objectives, look in the case study and </a:t>
            </a:r>
            <a:r>
              <a:rPr b="1" lang="en-AU" sz="3200" spc="-1" strike="noStrike">
                <a:solidFill>
                  <a:srgbClr val="ff0000"/>
                </a:solidFill>
                <a:latin typeface="Calibri"/>
              </a:rPr>
              <a:t>find the ones specific to the organisation in the case study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Then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, if you like, you can trot out the goals you can safely assume (e.g. profit, efficiency)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ff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ff0000"/>
                </a:solidFill>
                <a:latin typeface="Calibri"/>
              </a:rPr>
              <a:t>Your answers must always directly relate the case study if one is given to you</a:t>
            </a:r>
            <a:r>
              <a:rPr b="0" lang="en-AU" sz="3200" spc="-1" strike="noStrike">
                <a:solidFill>
                  <a:srgbClr val="ff0000"/>
                </a:solidFill>
                <a:latin typeface="Calibri"/>
              </a:rPr>
              <a:t>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Goals Question Time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514440" indent="-5144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Calibri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Which of these is an organisational goal?</a:t>
            </a:r>
            <a:endParaRPr b="0" lang="en-AU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Calibri"/>
              <a:buAutoNum type="alphaU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Increase sales by 10% this year.</a:t>
            </a:r>
            <a:endParaRPr b="0" lang="en-AU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Calibri"/>
              <a:buAutoNum type="alphaU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Improve our reputation with the public.</a:t>
            </a:r>
            <a:endParaRPr b="0" lang="en-AU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Calibri"/>
              <a:buAutoNum type="alphaU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Reduce payroll running costs.</a:t>
            </a:r>
            <a:endParaRPr b="0" lang="en-AU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Calibri"/>
              <a:buAutoNum type="alphaU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Improve the security of our website. 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Goals Question Time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514440" indent="-5144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Calibri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Which of these is an organisational goal?</a:t>
            </a:r>
            <a:endParaRPr b="0" lang="en-AU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Calibri"/>
              <a:buAutoNum type="alphaU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Increase sales by 10% this year.</a:t>
            </a:r>
            <a:endParaRPr b="0" lang="en-AU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Calibri"/>
              <a:buAutoNum type="alphaU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Improve our reputation with the public.</a:t>
            </a:r>
            <a:endParaRPr b="0" lang="en-AU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Calibri"/>
              <a:buAutoNum type="alphaU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Reduce payroll running costs.</a:t>
            </a:r>
            <a:endParaRPr b="0" lang="en-AU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Calibri"/>
              <a:buAutoNum type="alphaU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Improve the security of our website. 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"/>
          <p:cNvSpPr/>
          <p:nvPr/>
        </p:nvSpPr>
        <p:spPr>
          <a:xfrm>
            <a:off x="457200" y="549000"/>
            <a:ext cx="8229240" cy="604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9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2. Identify the organisational and system goals and objectives in this case study.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Fred’s law firm has 2 computers. He wants his firm to be more successful, so he is updating his information system. He wants his PCs to run 20% faster to help him produce more accurate communications with customers and to increase income by 10% this year. With increased income, he can spend money on extra secretarial support because he wants his firm to get a reputation for professional excellence.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"/>
          <p:cNvSpPr/>
          <p:nvPr/>
        </p:nvSpPr>
        <p:spPr>
          <a:xfrm>
            <a:off x="457200" y="549000"/>
            <a:ext cx="8229240" cy="604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9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2. Identify the </a:t>
            </a:r>
            <a:r>
              <a:rPr b="0" lang="en-AU" sz="3200" spc="-1" strike="noStrike">
                <a:solidFill>
                  <a:srgbClr val="ff0000"/>
                </a:solidFill>
                <a:latin typeface="Calibri"/>
              </a:rPr>
              <a:t>organisational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and system </a:t>
            </a:r>
            <a:r>
              <a:rPr b="0" lang="en-AU" sz="3200" spc="-1" strike="noStrike">
                <a:solidFill>
                  <a:srgbClr val="ff0000"/>
                </a:solidFill>
                <a:latin typeface="Calibri"/>
              </a:rPr>
              <a:t>goals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and objectives in this case study.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Fred’s law firm has 2 computers. </a:t>
            </a:r>
            <a:r>
              <a:rPr b="0" lang="en-AU" sz="3200" spc="-1" strike="noStrike">
                <a:solidFill>
                  <a:srgbClr val="ff0000"/>
                </a:solidFill>
                <a:latin typeface="Calibri"/>
              </a:rPr>
              <a:t>He wants his firm to be more successful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, so he is updating his information system. He wants his PCs to run 20% faster to help him produce more accurate communications with customers and to increase income by 10% this year. With increased income, he can spend money on extra secretarial support because </a:t>
            </a:r>
            <a:r>
              <a:rPr b="0" lang="en-AU" sz="3200" spc="-1" strike="noStrike">
                <a:solidFill>
                  <a:srgbClr val="ff0000"/>
                </a:solidFill>
                <a:latin typeface="Calibri"/>
              </a:rPr>
              <a:t>he wants his firm to get a reputation for professional excellence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"/>
          <p:cNvSpPr/>
          <p:nvPr/>
        </p:nvSpPr>
        <p:spPr>
          <a:xfrm>
            <a:off x="457200" y="549000"/>
            <a:ext cx="8229240" cy="604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9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2. Identify the </a:t>
            </a:r>
            <a:r>
              <a:rPr b="0" lang="en-AU" sz="3200" spc="-1" strike="noStrike">
                <a:solidFill>
                  <a:srgbClr val="ff0000"/>
                </a:solidFill>
                <a:latin typeface="Calibri"/>
              </a:rPr>
              <a:t>organisational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and system goals and </a:t>
            </a:r>
            <a:r>
              <a:rPr b="0" lang="en-AU" sz="3200" spc="-1" strike="noStrike">
                <a:solidFill>
                  <a:srgbClr val="ff0000"/>
                </a:solidFill>
                <a:latin typeface="Calibri"/>
              </a:rPr>
              <a:t>objectives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in this case study.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Fred’s law firm has 2 computers. He wants his firm to be more successful, so he is updating his information system. He wants his PCs to run 20% faster to help him produce more accurate communications with customers and to </a:t>
            </a:r>
            <a:r>
              <a:rPr b="0" lang="en-AU" sz="3200" spc="-1" strike="noStrike">
                <a:solidFill>
                  <a:srgbClr val="ff0000"/>
                </a:solidFill>
                <a:latin typeface="Calibri"/>
              </a:rPr>
              <a:t>increase income by 10% this year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 With increased income, he can spend money on extra secretarial support because he wants his firm to get a reputation for professional excellence.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"/>
          <p:cNvSpPr/>
          <p:nvPr/>
        </p:nvSpPr>
        <p:spPr>
          <a:xfrm>
            <a:off x="457200" y="549000"/>
            <a:ext cx="8229240" cy="604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9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2. Identify the organisational and </a:t>
            </a:r>
            <a:r>
              <a:rPr b="0" lang="en-AU" sz="3200" spc="-1" strike="noStrike">
                <a:solidFill>
                  <a:srgbClr val="ff0000"/>
                </a:solidFill>
                <a:latin typeface="Calibri"/>
              </a:rPr>
              <a:t>system goals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and objectives in this case study.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Fred’s law firm has 2 computers. He wants his firm to be more successful, so he is updating his information system. He wants his PCs to run 20% faster to help him </a:t>
            </a:r>
            <a:r>
              <a:rPr b="0" lang="en-AU" sz="3200" spc="-1" strike="noStrike">
                <a:solidFill>
                  <a:srgbClr val="ff0000"/>
                </a:solidFill>
                <a:latin typeface="Calibri"/>
              </a:rPr>
              <a:t>produce more accurate communications with customers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and to increase income by 10% this year. With increased income, he can spend money on extra secretarial support because he wants his firm to get a reputation for professional excellence.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Freg Zample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Typical goals are: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Provide good customer service”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Make good decisions”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Provide a safe working environment”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Work efficiently”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Produce quality products”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But it is hard or impossible to say exactly IF or WHEN such fuzzy goals have been achieved.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457200" y="549000"/>
            <a:ext cx="8229240" cy="604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9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2. Identify the organisational and </a:t>
            </a:r>
            <a:r>
              <a:rPr b="0" lang="en-AU" sz="3200" spc="-1" strike="noStrike">
                <a:solidFill>
                  <a:srgbClr val="ff0000"/>
                </a:solidFill>
                <a:latin typeface="Calibri"/>
              </a:rPr>
              <a:t>system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goals and </a:t>
            </a:r>
            <a:r>
              <a:rPr b="0" lang="en-AU" sz="3200" spc="-1" strike="noStrike">
                <a:solidFill>
                  <a:srgbClr val="ff0000"/>
                </a:solidFill>
                <a:latin typeface="Calibri"/>
              </a:rPr>
              <a:t>objectives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in this case study.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Fred’s law firm has 2 computers. He wants his firm to be more successful, so he is updating his information system. </a:t>
            </a:r>
            <a:r>
              <a:rPr b="0" lang="en-AU" sz="3200" spc="-1" strike="noStrike">
                <a:solidFill>
                  <a:srgbClr val="ff0000"/>
                </a:solidFill>
                <a:latin typeface="Calibri"/>
              </a:rPr>
              <a:t>He wants his PCs to run 20% faster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to help him produce more accurate communications with customers and to increase income by 10% this year. With increased income, he can spend money on extra secretarial support because he wants his firm to get a reputation for professional excellence.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The End!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by Mark Kelly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vcedata.com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Vague but useful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 manager can’t say, “Yes!  We achieved efficient work practices at 3:57pm last Friday”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But goals are useful to guide people in a particular direction, even if it’s hard to say when or if you actually reach the destination.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Goals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Goals can shape everything an organisation does from day to day. E.g. aiming for “good customer service” means people need to do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specific things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to head for the overall goal.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Objectives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Objectives are smaller targets and are aimed at helping to achieve a larger goal.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Objectives are specific, measurable, achieveable.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You can objectively say, “Yes – we definitely achieved that objective” (or not)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Objective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(adjective) = fact-based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Subjective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(adjective) = opinion-based)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/>
          <p:nvPr/>
        </p:nvSpPr>
        <p:spPr>
          <a:xfrm>
            <a:off x="5572080" y="1142640"/>
            <a:ext cx="3214440" cy="48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675"/>
              </a:spcBef>
              <a:tabLst>
                <a:tab algn="l" pos="0"/>
              </a:tabLst>
            </a:pPr>
            <a:r>
              <a:rPr b="0" lang="en-AU" sz="2700" spc="-1" strike="noStrike">
                <a:solidFill>
                  <a:srgbClr val="000000"/>
                </a:solidFill>
                <a:latin typeface="Calibri"/>
              </a:rPr>
              <a:t>A non-fuzzy objective </a:t>
            </a:r>
            <a:endParaRPr b="0" lang="en-AU" sz="2700" spc="-1" strike="noStrike">
              <a:latin typeface="Arial"/>
            </a:endParaRPr>
          </a:p>
        </p:txBody>
      </p:sp>
      <p:pic>
        <p:nvPicPr>
          <p:cNvPr id="58" name="Picture 2" descr=""/>
          <p:cNvPicPr/>
          <p:nvPr/>
        </p:nvPicPr>
        <p:blipFill>
          <a:blip r:embed="rId1"/>
          <a:stretch/>
        </p:blipFill>
        <p:spPr>
          <a:xfrm>
            <a:off x="5857920" y="1643040"/>
            <a:ext cx="2809440" cy="4009680"/>
          </a:xfrm>
          <a:prstGeom prst="rect">
            <a:avLst/>
          </a:prstGeom>
          <a:ln w="0">
            <a:noFill/>
          </a:ln>
        </p:spPr>
      </p:pic>
      <p:sp>
        <p:nvSpPr>
          <p:cNvPr id="59" name="Content Placeholder 2"/>
          <p:cNvSpPr/>
          <p:nvPr/>
        </p:nvSpPr>
        <p:spPr>
          <a:xfrm>
            <a:off x="857160" y="5786280"/>
            <a:ext cx="3214440" cy="48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0" name="Picture 5" descr=""/>
          <p:cNvPicPr/>
          <p:nvPr/>
        </p:nvPicPr>
        <p:blipFill>
          <a:blip r:embed="rId2"/>
          <a:stretch/>
        </p:blipFill>
        <p:spPr>
          <a:xfrm>
            <a:off x="1071720" y="1643040"/>
            <a:ext cx="3390480" cy="3561840"/>
          </a:xfrm>
          <a:prstGeom prst="rect">
            <a:avLst/>
          </a:prstGeom>
          <a:ln w="0">
            <a:noFill/>
          </a:ln>
        </p:spPr>
      </p:pic>
      <p:sp>
        <p:nvSpPr>
          <p:cNvPr id="61" name="Content Placeholder 2"/>
          <p:cNvSpPr/>
          <p:nvPr/>
        </p:nvSpPr>
        <p:spPr>
          <a:xfrm>
            <a:off x="1143000" y="5572080"/>
            <a:ext cx="3214440" cy="48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ontent Placeholder 2"/>
          <p:cNvSpPr/>
          <p:nvPr/>
        </p:nvSpPr>
        <p:spPr>
          <a:xfrm>
            <a:off x="1857240" y="1143000"/>
            <a:ext cx="3214440" cy="48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3080" indent="-343080">
              <a:lnSpc>
                <a:spcPct val="8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en-AU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A fuzzy goal</a:t>
            </a:r>
            <a:endParaRPr b="0" lang="en-AU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TIP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428760" y="1357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Can often identify objectives because they contain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numbers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E.g. We aim to increase our market share by </a:t>
            </a:r>
            <a:r>
              <a:rPr b="1" lang="en-AU" sz="3200" spc="-1" strike="noStrike">
                <a:solidFill>
                  <a:srgbClr val="ff0000"/>
                </a:solidFill>
                <a:latin typeface="Calibri"/>
              </a:rPr>
              <a:t>10%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in the next </a:t>
            </a:r>
            <a:r>
              <a:rPr b="1" lang="en-AU" sz="3200" spc="-1" strike="noStrike">
                <a:solidFill>
                  <a:srgbClr val="ff0000"/>
                </a:solidFill>
                <a:latin typeface="Calibri"/>
              </a:rPr>
              <a:t>12 months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65" name="Picture 2" descr=""/>
          <p:cNvPicPr/>
          <p:nvPr/>
        </p:nvPicPr>
        <p:blipFill>
          <a:blip r:embed="rId1"/>
          <a:stretch/>
        </p:blipFill>
        <p:spPr>
          <a:xfrm>
            <a:off x="928800" y="3571920"/>
            <a:ext cx="2999880" cy="3200040"/>
          </a:xfrm>
          <a:prstGeom prst="rect">
            <a:avLst/>
          </a:prstGeom>
          <a:ln w="0">
            <a:noFill/>
          </a:ln>
        </p:spPr>
      </p:pic>
      <p:sp>
        <p:nvSpPr>
          <p:cNvPr id="66" name="TextBox 4"/>
          <p:cNvSpPr/>
          <p:nvPr/>
        </p:nvSpPr>
        <p:spPr>
          <a:xfrm>
            <a:off x="4357800" y="5000760"/>
            <a:ext cx="2999880" cy="9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Wrong!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Objectives are specific. Goals are vague!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Objectives -&gt; Goals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6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To achieve a goal, several specific objectives are created.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GENERAL GOAL: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To provide good customer service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SPECIFIC OBJECTIVES: 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To answer all customer emails within 24 hours.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To reduce customer complaints by 10% this year.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To get at least 90% satisfaction on the next customer survey.</a:t>
            </a:r>
            <a:endParaRPr b="0" lang="en-AU" sz="28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Application>LibreOffice/7.2.2.2$Windows_X86_64 LibreOffice_project/02b2acce88a210515b4a5bb2e46cbfb63fe97d56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2009-02-05T10:45:42Z</dcterms:created>
  <dc:creator>kel</dc:creator>
  <dc:description/>
  <dc:language>en-AU</dc:language>
  <cp:lastModifiedBy>Mark Kelly</cp:lastModifiedBy>
  <dcterms:modified xsi:type="dcterms:W3CDTF">2022-01-22T14:07:10Z</dcterms:modified>
  <cp:revision>31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