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A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A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r>
              <a:rPr b="0" lang="en-AU" sz="1800" spc="-1" strike="noStrike">
                <a:latin typeface="Arial"/>
              </a:rPr>
              <a:t>Click to edit the title text format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AU" sz="4400" spc="-1" strike="noStrike">
                <a:latin typeface="Arial"/>
              </a:rPr>
              <a:t>Click to edit the title text format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3200" spc="-1" strike="noStrike">
                <a:latin typeface="Arial"/>
              </a:rPr>
              <a:t>Click to edit the outline text format</a:t>
            </a:r>
            <a:endParaRPr b="0" lang="en-A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800" spc="-1" strike="noStrike">
                <a:latin typeface="Arial"/>
              </a:rPr>
              <a:t>Second Outline Level</a:t>
            </a:r>
            <a:endParaRPr b="0" lang="en-A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400" spc="-1" strike="noStrike">
                <a:latin typeface="Arial"/>
              </a:rPr>
              <a:t>Third Outline Level</a:t>
            </a:r>
            <a:endParaRPr b="0" lang="en-A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AU" sz="2000" spc="-1" strike="noStrike">
                <a:latin typeface="Arial"/>
              </a:rPr>
              <a:t>Fourth Outline Level</a:t>
            </a:r>
            <a:endParaRPr b="0" lang="en-A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Fifth Outline Level</a:t>
            </a:r>
            <a:endParaRPr b="0" lang="en-A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Sixth Outline Level</a:t>
            </a:r>
            <a:endParaRPr b="0" lang="en-A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AU" sz="2000" spc="-1" strike="noStrike">
                <a:latin typeface="Arial"/>
              </a:rPr>
              <a:t>Seventh Outline Level</a:t>
            </a:r>
            <a:endParaRPr b="0" lang="en-A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Picture 6" descr=""/>
          <p:cNvPicPr/>
          <p:nvPr/>
        </p:nvPicPr>
        <p:blipFill>
          <a:blip r:embed="rId1"/>
          <a:stretch/>
        </p:blipFill>
        <p:spPr>
          <a:xfrm>
            <a:off x="-166680" y="0"/>
            <a:ext cx="9524160" cy="685728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6120"/>
            <a:ext cx="7771680" cy="713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AU" sz="3200" spc="-1" strike="noStrike">
                <a:solidFill>
                  <a:srgbClr val="eeeeee"/>
                </a:solidFill>
                <a:latin typeface="Calibri"/>
              </a:rPr>
              <a:t>Applied Computing Slideshows</a:t>
            </a:r>
            <a:endParaRPr b="0" lang="en-AU" sz="32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1357200" y="5286240"/>
            <a:ext cx="6400080" cy="1466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0" rIns="0" tIns="0" bIns="0" anchor="t">
            <a:norm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by Mark Kelly</a:t>
            </a:r>
            <a:endParaRPr b="0" lang="en-A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vcedata.com</a:t>
            </a:r>
            <a:endParaRPr b="0" lang="en-AU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en-AU" sz="2800" spc="-1" strike="noStrike">
                <a:solidFill>
                  <a:srgbClr val="ffffff"/>
                </a:solidFill>
                <a:latin typeface="Calibri"/>
              </a:rPr>
              <a:t>mark@vcedata.com</a:t>
            </a:r>
            <a:endParaRPr b="0" lang="en-AU" sz="2800" spc="-1" strike="noStrike">
              <a:latin typeface="Arial"/>
            </a:endParaRPr>
          </a:p>
        </p:txBody>
      </p:sp>
      <p:sp>
        <p:nvSpPr>
          <p:cNvPr id="79" name="Title 1"/>
          <p:cNvSpPr/>
          <p:nvPr/>
        </p:nvSpPr>
        <p:spPr>
          <a:xfrm>
            <a:off x="594720" y="3463920"/>
            <a:ext cx="777168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ffff00"/>
                </a:solidFill>
                <a:latin typeface="Calibri"/>
                <a:ea typeface="DejaVu Sans"/>
              </a:rPr>
              <a:t>Interfaces</a:t>
            </a:r>
            <a:endParaRPr b="0" lang="en-AU" sz="60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AU" sz="6000" spc="-1" strike="noStrike">
              <a:latin typeface="Arial"/>
            </a:endParaRPr>
          </a:p>
        </p:txBody>
      </p:sp>
      <p:sp>
        <p:nvSpPr>
          <p:cNvPr id="80" name="Title 1"/>
          <p:cNvSpPr/>
          <p:nvPr/>
        </p:nvSpPr>
        <p:spPr>
          <a:xfrm>
            <a:off x="594720" y="3233520"/>
            <a:ext cx="7771680" cy="192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</a:pPr>
            <a:r>
              <a:rPr b="0" i="1" lang="en-AU" sz="6000" spc="-1" strike="noStrike">
                <a:solidFill>
                  <a:srgbClr val="558ed5"/>
                </a:solidFill>
                <a:latin typeface="Calibri"/>
                <a:ea typeface="DejaVu Sans"/>
              </a:rPr>
              <a:t>Interfaces</a:t>
            </a:r>
            <a:endParaRPr b="0" lang="en-AU" sz="6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/>
          </p:nvPr>
        </p:nvSpPr>
        <p:spPr>
          <a:xfrm>
            <a:off x="539640" y="332640"/>
            <a:ext cx="8228880" cy="626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Use affordance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Interface features should be intuitive and clearly suggest what should be done to operate them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E.g. 3D buttons that look clickable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Scroll bars that are naturally draggable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Red text for emergency information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/>
          </p:nvPr>
        </p:nvSpPr>
        <p:spPr>
          <a:xfrm>
            <a:off x="539640" y="332640"/>
            <a:ext cx="8228880" cy="626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Use tolerance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User should be able to easily recover from errors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provide cancel/back buttons to escape unwise decisions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Are you sure?” confirmations for expensive/dangerous operations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Allowing recovery of deleted data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/>
          </p:nvPr>
        </p:nvSpPr>
        <p:spPr>
          <a:xfrm>
            <a:off x="42876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Follow standard conventions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Conventions are used to reduce the amount of learning users need to invest in a product.  They expect each product to follow standard behaviour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e.g. The leftmost menu is ‘File’ and the rightmost is ‘Help’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The software version is always found under Help &gt; About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/>
          </p:nvPr>
        </p:nvSpPr>
        <p:spPr>
          <a:xfrm>
            <a:off x="42876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Follow standard conventions 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Ctrl+C = copy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A menu item followed by … leads to a dialogue box for more settings rather than an action occurring immediately.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Underlined text on a webpage is a hyperlink, not emphasis!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Right-clicking on an object brings up relevant commands in a pop-up context menu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/>
          </p:nvPr>
        </p:nvSpPr>
        <p:spPr>
          <a:xfrm>
            <a:off x="428760" y="357120"/>
            <a:ext cx="8228880" cy="49284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Follow standard conventions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Clicking once selects an item.  Double-clicking opens it.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Don’t think your software or webpage or database or spreadsheet is SO special that it does not have to follow conventions.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YOU’RE JUST NOT THAT IMPORTANT! 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The least dangerous button is always the default.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97" name="Picture 3" descr=""/>
          <p:cNvPicPr/>
          <p:nvPr/>
        </p:nvPicPr>
        <p:blipFill>
          <a:blip r:embed="rId1"/>
          <a:stretch/>
        </p:blipFill>
        <p:spPr>
          <a:xfrm>
            <a:off x="357120" y="5572080"/>
            <a:ext cx="4475880" cy="1028160"/>
          </a:xfrm>
          <a:prstGeom prst="rect">
            <a:avLst/>
          </a:prstGeom>
          <a:ln w="0">
            <a:noFill/>
          </a:ln>
        </p:spPr>
      </p:pic>
      <p:sp>
        <p:nvSpPr>
          <p:cNvPr id="98" name="TextBox 3"/>
          <p:cNvSpPr/>
          <p:nvPr/>
        </p:nvSpPr>
        <p:spPr>
          <a:xfrm>
            <a:off x="4929120" y="5500800"/>
            <a:ext cx="407124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The safer option is the default button (dark border, dotted outline).  If the user just hits ENTER, the safer option (saving before exiting) is chosen.</a:t>
            </a:r>
            <a:endParaRPr b="0" lang="en-A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632880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Be logical, intuitive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Organisation – related items should be found near each other.  E.g. all options related to formatting text should be in the same place.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Commands &amp; button captions should be self-explanatory.  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To re-order slides in a slideshow, it’s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logical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and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intuitive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to click on a slide and drag it to its new position.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Users should not re-learn basic skills just for </a:t>
            </a: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your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software!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00" name="Picture 3" descr=""/>
          <p:cNvPicPr/>
          <p:nvPr/>
        </p:nvPicPr>
        <p:blipFill>
          <a:blip r:embed="rId1"/>
          <a:stretch/>
        </p:blipFill>
        <p:spPr>
          <a:xfrm>
            <a:off x="6848640" y="0"/>
            <a:ext cx="2294640" cy="682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12852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Prevent disaster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Anticipate actions that could cause data loss and guard against them.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Warn users if their document is unsaved before they’re allowed to exit.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Any sort of ‘delete all’ command should give users a chance to cancel, and some sort of Undo facility.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Hide dangerous operations from novice users.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Disable inappropriate function buttons or menu items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102" name="Picture 3" descr=""/>
          <p:cNvPicPr/>
          <p:nvPr/>
        </p:nvPicPr>
        <p:blipFill>
          <a:blip r:embed="rId1"/>
          <a:stretch/>
        </p:blipFill>
        <p:spPr>
          <a:xfrm>
            <a:off x="6886440" y="4867200"/>
            <a:ext cx="2256840" cy="2847240"/>
          </a:xfrm>
          <a:prstGeom prst="rect">
            <a:avLst/>
          </a:prstGeom>
          <a:ln w="0">
            <a:noFill/>
          </a:ln>
        </p:spPr>
      </p:pic>
      <p:sp>
        <p:nvSpPr>
          <p:cNvPr id="103" name="TextBox 4"/>
          <p:cNvSpPr/>
          <p:nvPr/>
        </p:nvSpPr>
        <p:spPr>
          <a:xfrm>
            <a:off x="1928880" y="5357880"/>
            <a:ext cx="3571200" cy="118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r"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Notice how the 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Cut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 and </a:t>
            </a:r>
            <a:r>
              <a:rPr b="0" i="1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Copy </a:t>
            </a:r>
            <a:r>
              <a:rPr b="0" lang="en-AU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commands are ghosted because no text was selected and those actions make no sense.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04" name="Straight Arrow Connector 6"/>
          <p:cNvSpPr/>
          <p:nvPr/>
        </p:nvSpPr>
        <p:spPr>
          <a:xfrm flipV="1">
            <a:off x="5643720" y="5142240"/>
            <a:ext cx="1213560" cy="428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2225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Be Helpful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Context-sensitive: pressing F1 brings up help topics related to what the user is currently doing.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Pop-up tool tips inconspicuously remind users of what controls are for.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For big help files, search facilities are important to find help on the desired topic.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Preferably layered, with help on common problems first, but has links to more details on obscure, technical or uncommon issues for advanced users.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Offer Shortcuts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181"/>
              </a:spcBef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Keyboard shortcuts replace or supplement buttons/mouse/menu actions (e.g. Ctrl+S to save)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Power users hate having to use menus for operations they use hundreds of times a day.  Forcing them to use a mouse is frustrating.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Make shortcut keys configurable rather than hard-coded into the software.  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Wizards help with complex or rarely-used operations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Handy step-by-step helpers to assist beginners, those with poor memory, or those confused by complex operations.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Automate the selection of options.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Tend to only offer simple, basic results for average users.  Advanced options are often not offered, and human expertise is needed to produce really customised results.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Good software offers wizards but gives users manual control as well.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3"/>
          <p:cNvSpPr/>
          <p:nvPr/>
        </p:nvSpPr>
        <p:spPr>
          <a:xfrm>
            <a:off x="571680" y="642960"/>
            <a:ext cx="7357320" cy="673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Interface = Where humans interact with and control software.</a:t>
            </a:r>
            <a:endParaRPr b="0" lang="en-AU" sz="3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AU" sz="36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GUI = Graphical User Interface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‘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Desktop’ metaphor - mimics human behaviour e.g. drop into trash, ‘folders’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3D effects e.g. buttons push in</a:t>
            </a:r>
            <a:endParaRPr b="0" lang="en-AU" sz="3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b="0" lang="en-AU" sz="3200" spc="-1" strike="noStrike">
                <a:solidFill>
                  <a:srgbClr val="000000"/>
                </a:solidFill>
                <a:latin typeface="Arial"/>
                <a:ea typeface="DejaVu Sans"/>
              </a:rPr>
              <a:t>Easy to learn compared with text-based CLI (command line interface)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214200" y="0"/>
            <a:ext cx="9143280" cy="6857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Attractive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to look at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Modest decoration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Generous margins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Whitespace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Subtle colours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Align controls horizontally &amp; vertically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Space between items. Don’t overcrowd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Consistent formatting of headings &amp; body text</a:t>
            </a:r>
            <a:endParaRPr b="0" lang="en-AU" sz="3200" spc="-1" strike="noStrike">
              <a:latin typeface="Arial"/>
            </a:endParaRPr>
          </a:p>
        </p:txBody>
      </p:sp>
      <p:pic>
        <p:nvPicPr>
          <p:cNvPr id="109" name="Picture 2" descr=""/>
          <p:cNvPicPr/>
          <p:nvPr/>
        </p:nvPicPr>
        <p:blipFill>
          <a:blip r:embed="rId1"/>
          <a:stretch/>
        </p:blipFill>
        <p:spPr>
          <a:xfrm>
            <a:off x="4000680" y="0"/>
            <a:ext cx="5142960" cy="3872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428760" y="357120"/>
            <a:ext cx="747180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Configurable to suit users' preferences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Specifying your skill level lets the software show/hide scary options or show more/less help.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Adapt shortcut keys to suit user.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Let user customise options e.g.</a:t>
            </a:r>
            <a:br/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confirm file deletion)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  <p:pic>
        <p:nvPicPr>
          <p:cNvPr id="111" name="Picture 2" descr=""/>
          <p:cNvPicPr/>
          <p:nvPr/>
        </p:nvPicPr>
        <p:blipFill>
          <a:blip r:embed="rId1"/>
          <a:stretch/>
        </p:blipFill>
        <p:spPr>
          <a:xfrm>
            <a:off x="6267600" y="4199040"/>
            <a:ext cx="2875680" cy="2658240"/>
          </a:xfrm>
          <a:prstGeom prst="rect">
            <a:avLst/>
          </a:prstGeom>
          <a:ln w="0">
            <a:noFill/>
          </a:ln>
        </p:spPr>
      </p:pic>
      <p:pic>
        <p:nvPicPr>
          <p:cNvPr id="112" name="Picture 3" descr=""/>
          <p:cNvPicPr/>
          <p:nvPr/>
        </p:nvPicPr>
        <p:blipFill>
          <a:blip r:embed="rId2"/>
          <a:stretch/>
        </p:blipFill>
        <p:spPr>
          <a:xfrm>
            <a:off x="7520040" y="1071720"/>
            <a:ext cx="1551960" cy="1990080"/>
          </a:xfrm>
          <a:prstGeom prst="rect">
            <a:avLst/>
          </a:prstGeom>
          <a:ln w="0">
            <a:noFill/>
          </a:ln>
        </p:spPr>
      </p:pic>
      <p:pic>
        <p:nvPicPr>
          <p:cNvPr id="113" name="Picture 4" descr=""/>
          <p:cNvPicPr/>
          <p:nvPr/>
        </p:nvPicPr>
        <p:blipFill>
          <a:blip r:embed="rId3"/>
          <a:stretch/>
        </p:blipFill>
        <p:spPr>
          <a:xfrm>
            <a:off x="1428840" y="4632480"/>
            <a:ext cx="3714120" cy="2224800"/>
          </a:xfrm>
          <a:prstGeom prst="rect">
            <a:avLst/>
          </a:prstGeom>
          <a:ln w="0">
            <a:noFill/>
          </a:ln>
        </p:spPr>
      </p:pic>
      <p:sp>
        <p:nvSpPr>
          <p:cNvPr id="114" name="Straight Arrow Connector 6"/>
          <p:cNvSpPr/>
          <p:nvPr/>
        </p:nvSpPr>
        <p:spPr>
          <a:xfrm rot="5400000">
            <a:off x="4287600" y="4143960"/>
            <a:ext cx="8564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5" name="Straight Arrow Connector 8"/>
          <p:cNvSpPr/>
          <p:nvPr/>
        </p:nvSpPr>
        <p:spPr>
          <a:xfrm>
            <a:off x="4643280" y="2286000"/>
            <a:ext cx="2714040" cy="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Straight Arrow Connector 11"/>
          <p:cNvSpPr/>
          <p:nvPr/>
        </p:nvSpPr>
        <p:spPr>
          <a:xfrm flipH="1" rot="16200000">
            <a:off x="5964120" y="3178080"/>
            <a:ext cx="1143720" cy="64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400">
            <a:solidFill>
              <a:srgbClr val="4a7ebb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1" lang="en-AU" sz="3600" spc="-1" strike="noStrike">
                <a:solidFill>
                  <a:srgbClr val="ff0000"/>
                </a:solidFill>
                <a:latin typeface="Calibri"/>
              </a:rPr>
              <a:t>Provide an escape hatch or safety net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Let users undo actions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Don’t trap users in a dangerous operation with no way out.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Where possible, provide a ‘Back’ button to return to the previous step.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Always offer a ‘Cancel’ option.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Give clear warnings of the consequences of an action.</a:t>
            </a: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3"/>
          <p:cNvSpPr/>
          <p:nvPr/>
        </p:nvSpPr>
        <p:spPr>
          <a:xfrm>
            <a:off x="428760" y="3500280"/>
            <a:ext cx="8357400" cy="146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These slideshows may be freely used, modified or distributed by teachers and students anywhere on the planet (but not elsewhere).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may NOT be sold.  </a:t>
            </a:r>
            <a:endParaRPr b="0" lang="en-A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AU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They must NOT be redistributed if you modify them.</a:t>
            </a:r>
            <a:endParaRPr b="0" lang="en-AU" sz="1800" spc="-1" strike="noStrike"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29649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rmAutofit/>
          </a:bodyPr>
          <a:p>
            <a:pPr>
              <a:lnSpc>
                <a:spcPct val="100000"/>
              </a:lnSpc>
            </a:pPr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Applied Computing Slideshows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by Mark Kelly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vcedata.com</a:t>
            </a:r>
            <a:br/>
            <a:r>
              <a:rPr b="0" lang="en-AU" sz="4400" spc="-1" strike="noStrike">
                <a:solidFill>
                  <a:srgbClr val="558ed5"/>
                </a:solidFill>
                <a:latin typeface="Calibri"/>
              </a:rPr>
              <a:t>mark@vcedata.com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0040" y="0"/>
            <a:ext cx="8228880" cy="78516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Command Line Interface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271520" y="4572000"/>
            <a:ext cx="6442920" cy="185652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Text-based, lots of typing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Hard to learn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Powerful, efficient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Very low technology requirements</a:t>
            </a:r>
            <a:endParaRPr b="0" lang="en-AU" sz="2800" spc="-1" strike="noStrike">
              <a:latin typeface="Arial"/>
            </a:endParaRPr>
          </a:p>
        </p:txBody>
      </p:sp>
      <p:pic>
        <p:nvPicPr>
          <p:cNvPr id="84" name="Picture 2" descr=""/>
          <p:cNvPicPr/>
          <p:nvPr/>
        </p:nvPicPr>
        <p:blipFill>
          <a:blip r:embed="rId1"/>
          <a:stretch/>
        </p:blipFill>
        <p:spPr>
          <a:xfrm>
            <a:off x="1357200" y="819000"/>
            <a:ext cx="6361920" cy="360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AU" sz="4400" spc="-1" strike="noStrike">
                <a:solidFill>
                  <a:srgbClr val="ff0000"/>
                </a:solidFill>
                <a:latin typeface="Calibri"/>
              </a:rPr>
              <a:t>Good interfaces need to be…</a:t>
            </a:r>
            <a:endParaRPr b="0" lang="en-AU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Designed carefully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Considerate of users’ needs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79"/>
              </a:spcBef>
              <a:buClr>
                <a:srgbClr val="000000"/>
              </a:buClr>
              <a:buFont typeface="Arial"/>
              <a:buChar char="•"/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Tested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0" lang="en-AU" sz="4400" spc="-1" strike="noStrike">
                <a:solidFill>
                  <a:srgbClr val="000000"/>
                </a:solidFill>
                <a:latin typeface="Calibri"/>
              </a:rPr>
              <a:t>And…</a:t>
            </a:r>
            <a:endParaRPr b="0" lang="en-AU" sz="4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879"/>
              </a:spcBef>
              <a:tabLst>
                <a:tab algn="l" pos="0"/>
              </a:tabLst>
            </a:pPr>
            <a:r>
              <a:rPr b="1" lang="en-AU" sz="4400" spc="-1" strike="noStrike">
                <a:solidFill>
                  <a:srgbClr val="ff0000"/>
                </a:solidFill>
                <a:latin typeface="Calibri"/>
              </a:rPr>
              <a:t>Be accurate</a:t>
            </a:r>
            <a:endParaRPr b="0" lang="en-AU" sz="44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links should work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buttons do what they claim to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accurate spelling and punctuation 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Silly errors looks amateurish</a:t>
            </a:r>
            <a:endParaRPr b="0" lang="en-AU" sz="32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Users lose confidence in the product and its producer</a:t>
            </a:r>
            <a:endParaRPr b="0" lang="en-A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Be easy to use (useability)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Little training required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Easy-to-find and easy –to-understand help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Most commonly-used tasks should be easiest to find, not hidden deep-down in menus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Give users alternative ways of doing things (e.g. Ctrl+C shortcut,  a “Copy” in the toolbar, “Copy” menu item, a “Copy” action in the right-click context menu.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1" lang="en-AU" sz="2800" spc="-1" strike="noStrike">
                <a:solidFill>
                  <a:srgbClr val="000000"/>
                </a:solidFill>
                <a:latin typeface="Calibri"/>
              </a:rPr>
              <a:t>Intuitive</a:t>
            </a: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 design – it should be obvious how to do something even for a beginner.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/>
          </p:nvPr>
        </p:nvSpPr>
        <p:spPr>
          <a:xfrm>
            <a:off x="457200" y="357120"/>
            <a:ext cx="8228880" cy="576828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Easy to read (legibility)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simple language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Small words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Avoid jargon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Simple sentences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Avoid words where possible and use icons</a:t>
            </a:r>
            <a:endParaRPr b="0" lang="en-AU" sz="2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good colour contrast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Avoid similar text colour + background colours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Black on white is excellent</a:t>
            </a:r>
            <a:endParaRPr b="0" lang="en-AU" sz="28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2800" spc="-1" strike="noStrike">
                <a:solidFill>
                  <a:srgbClr val="000000"/>
                </a:solidFill>
                <a:latin typeface="Calibri"/>
              </a:rPr>
              <a:t>Avoid background images</a:t>
            </a:r>
            <a:endParaRPr b="0" lang="en-AU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539640" y="332640"/>
            <a:ext cx="8228880" cy="626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Be consistent, predictable (consistency)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What an icon means must not change from page to page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Page numbering should follow the same pattern throughout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The same theme (colours, typefaces, text formatting) should be used throughout a document </a:t>
            </a:r>
            <a:endParaRPr b="0" lang="en-AU" sz="36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Don’t change things for the sake of change</a:t>
            </a:r>
            <a:endParaRPr b="0" lang="en-A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/>
          </p:nvPr>
        </p:nvSpPr>
        <p:spPr>
          <a:xfrm>
            <a:off x="539640" y="332640"/>
            <a:ext cx="8228880" cy="6264000"/>
          </a:xfrm>
          <a:prstGeom prst="rect">
            <a:avLst/>
          </a:prstGeom>
          <a:noFill/>
          <a:ln w="0">
            <a:noFill/>
          </a:ln>
        </p:spPr>
        <p:txBody>
          <a:bodyPr numCol="1" spcCol="0"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AU" sz="4000" spc="-1" strike="noStrike">
                <a:solidFill>
                  <a:srgbClr val="ff0000"/>
                </a:solidFill>
                <a:latin typeface="Calibri"/>
              </a:rPr>
              <a:t>Be accessible</a:t>
            </a:r>
            <a:endParaRPr b="0" lang="en-AU" sz="40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20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AU" sz="3600" spc="-1" strike="noStrike">
                <a:solidFill>
                  <a:srgbClr val="000000"/>
                </a:solidFill>
                <a:latin typeface="Calibri"/>
              </a:rPr>
              <a:t>Usable by people with disabilities or special needs, e.g. </a:t>
            </a:r>
            <a:endParaRPr b="0" lang="en-AU" sz="36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Poor vision (use large text, good contrast)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Poor muscular control (make controls a reasonable size, don’t crowd buttons together)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Weak English skills (use simple language)</a:t>
            </a:r>
            <a:endParaRPr b="0" lang="en-AU" sz="3200" spc="-1" strike="noStrike"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–"/>
              <a:tabLst>
                <a:tab algn="l" pos="0"/>
              </a:tabLst>
            </a:pPr>
            <a:r>
              <a:rPr b="0" lang="en-AU" sz="3200" spc="-1" strike="noStrike">
                <a:solidFill>
                  <a:srgbClr val="000000"/>
                </a:solidFill>
                <a:latin typeface="Calibri"/>
              </a:rPr>
              <a:t>Colour blindness (don’t combine red/green)</a:t>
            </a:r>
            <a:endParaRPr b="0" lang="en-A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390</TotalTime>
  <Application>LibreOffice/7.2.2.2$Windows_X86_64 LibreOffice_project/02b2acce88a210515b4a5bb2e46cbfb63fe97d56</Application>
  <AppVersion>15.0000</AppVersion>
  <Words>1146</Words>
  <Paragraphs>141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2009-02-06T03:31:51Z</dcterms:created>
  <dc:creator>kel</dc:creator>
  <dc:description/>
  <dc:language>en-AU</dc:language>
  <cp:lastModifiedBy>Mark Kelly</cp:lastModifiedBy>
  <dcterms:modified xsi:type="dcterms:W3CDTF">2022-01-25T10:28:18Z</dcterms:modified>
  <cp:revision>33</cp:revision>
  <dc:subject/>
  <dc:title>IT Applications Theory Slideshows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23</vt:i4>
  </property>
</Properties>
</file>