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7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88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4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24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833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44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indent="0">
              <a:buNone/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7" descr=""/>
          <p:cNvPicPr/>
          <p:nvPr/>
        </p:nvPicPr>
        <p:blipFill>
          <a:blip r:embed="rId1"/>
          <a:stretch/>
        </p:blipFill>
        <p:spPr>
          <a:xfrm>
            <a:off x="5667480" y="0"/>
            <a:ext cx="3475440" cy="633312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subTitle"/>
          </p:nvPr>
        </p:nvSpPr>
        <p:spPr>
          <a:xfrm>
            <a:off x="285840" y="3060000"/>
            <a:ext cx="6399720" cy="2577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d9d9d9"/>
                </a:solidFill>
                <a:latin typeface="Calibri"/>
              </a:rPr>
              <a:t>Applied Computing Slideshows</a:t>
            </a: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d9d9d9"/>
                </a:solidFill>
                <a:latin typeface="Calibri"/>
              </a:rPr>
              <a:t>by Mark Kelly</a:t>
            </a: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d9d9d9"/>
                </a:solidFill>
                <a:latin typeface="Calibri"/>
              </a:rPr>
              <a:t>vcedata.com</a:t>
            </a: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3200" spc="-1" strike="noStrike">
                <a:solidFill>
                  <a:srgbClr val="d9d9d9"/>
                </a:solidFill>
                <a:latin typeface="Calibri"/>
              </a:rPr>
              <a:t>mark@vcedata.com</a:t>
            </a:r>
            <a:endParaRPr b="0" lang="en-AU" sz="32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AU" sz="1800" spc="-1" strike="noStrike">
                <a:solidFill>
                  <a:srgbClr val="d9d9d9"/>
                </a:solidFill>
                <a:latin typeface="Calibri"/>
              </a:rPr>
              <a:t>Last modified 2024-03-07 @ 13;25;49 </a:t>
            </a:r>
            <a:endParaRPr b="0" lang="en-AU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Title 1"/>
          <p:cNvSpPr/>
          <p:nvPr/>
        </p:nvSpPr>
        <p:spPr>
          <a:xfrm>
            <a:off x="285840" y="347040"/>
            <a:ext cx="7771320" cy="192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66111"/>
          </a:bodyPr>
          <a:p>
            <a:pPr>
              <a:lnSpc>
                <a:spcPct val="100000"/>
              </a:lnSpc>
            </a:pPr>
            <a:r>
              <a:rPr b="0" i="1" lang="en-AU" sz="6000" spc="-1" strike="noStrike">
                <a:solidFill>
                  <a:srgbClr val="d9d9d9"/>
                </a:solidFill>
                <a:latin typeface="Calibri"/>
                <a:ea typeface="DejaVu Sans"/>
              </a:rPr>
              <a:t>Legislation:</a:t>
            </a:r>
            <a:endParaRPr b="0" lang="en-AU" sz="6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6000" spc="-1" strike="noStrike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i="1" lang="en-AU" sz="6000" spc="-1" strike="noStrike">
                <a:solidFill>
                  <a:srgbClr val="d9d9d9"/>
                </a:solidFill>
                <a:latin typeface="Calibri"/>
                <a:ea typeface="DejaVu Sans"/>
              </a:rPr>
              <a:t>COPYRIGHT</a:t>
            </a:r>
            <a:endParaRPr b="0" lang="en-AU" sz="6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Cannot share copyrighted material on peer-to-peer networks such as BitTorrent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‘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Fair use’ –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One can use copyrighted material under some conditions, for example for educational or review purposes. For example, copying 10 per cent or one chapter of a reference book.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Individuals…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AU" sz="4400" spc="-1" strike="noStrike">
                <a:solidFill>
                  <a:srgbClr val="000000"/>
                </a:solidFill>
                <a:latin typeface="Calibri"/>
              </a:rPr>
              <a:t>Remember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96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4800" spc="-1" strike="noStrike">
                <a:solidFill>
                  <a:srgbClr val="000000"/>
                </a:solidFill>
                <a:latin typeface="Calibri"/>
              </a:rPr>
              <a:t>Not getting caught</a:t>
            </a:r>
            <a:r>
              <a:rPr b="0" lang="en-AU" sz="4800" spc="-1" strike="noStrike">
                <a:solidFill>
                  <a:srgbClr val="000000"/>
                </a:solidFill>
                <a:latin typeface="Calibri"/>
              </a:rPr>
              <a:t> does not make copyright violation </a:t>
            </a:r>
            <a:r>
              <a:rPr b="1" lang="en-AU" sz="4800" spc="-1" strike="noStrike">
                <a:solidFill>
                  <a:srgbClr val="000000"/>
                </a:solidFill>
                <a:latin typeface="Calibri"/>
              </a:rPr>
              <a:t>legal</a:t>
            </a:r>
            <a:r>
              <a:rPr b="0" lang="en-AU" sz="4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2" descr=""/>
          <p:cNvPicPr/>
          <p:nvPr/>
        </p:nvPicPr>
        <p:blipFill>
          <a:blip r:embed="rId1"/>
          <a:stretch/>
        </p:blipFill>
        <p:spPr>
          <a:xfrm>
            <a:off x="3429000" y="3500280"/>
            <a:ext cx="2380320" cy="316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625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Here’s a nice picture because you’ve been good</a:t>
            </a:r>
            <a:endParaRPr b="0" lang="en-AU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4" name="Content Placeholder 3" descr=""/>
          <p:cNvPicPr/>
          <p:nvPr/>
        </p:nvPicPr>
        <p:blipFill>
          <a:blip r:embed="rId1"/>
          <a:stretch/>
        </p:blipFill>
        <p:spPr>
          <a:xfrm>
            <a:off x="2520000" y="1104480"/>
            <a:ext cx="4031280" cy="537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xtBox 3"/>
          <p:cNvSpPr/>
          <p:nvPr/>
        </p:nvSpPr>
        <p:spPr>
          <a:xfrm>
            <a:off x="447120" y="4725000"/>
            <a:ext cx="83570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278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 fontScale="64999"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>
              <a:rPr sz="4400"/>
            </a:b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©</a:t>
            </a:r>
            <a:br>
              <a:rPr sz="4400"/>
            </a:b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 &gt;&gt; </a:t>
            </a:r>
            <a:r>
              <a:rPr b="1" lang="en-AU" sz="4400" spc="-1" strike="noStrike">
                <a:solidFill>
                  <a:srgbClr val="558ed5"/>
                </a:solidFill>
                <a:latin typeface="Calibri"/>
              </a:rPr>
              <a:t>COPYRIGHT &lt;&lt;</a:t>
            </a:r>
            <a:br>
              <a:rPr sz="4400"/>
            </a:b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 Kelly</a:t>
            </a:r>
            <a:br>
              <a:rPr sz="4400"/>
            </a:b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>
              <a:rPr sz="4400"/>
            </a:b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36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7200" spc="-1" strike="noStrike">
                <a:solidFill>
                  <a:srgbClr val="000000"/>
                </a:solidFill>
                <a:latin typeface="Calibri"/>
              </a:rPr>
              <a:t>©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OPYRIGHT ACT 1968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Federal (Commonwealth)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act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Recognises that any original work is the property of the person who created it.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Protects all original literary, dramatic, musical and artistic works from unauthorised reproduction.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36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7200" spc="-1" strike="noStrike">
                <a:solidFill>
                  <a:srgbClr val="000000"/>
                </a:solidFill>
                <a:latin typeface="Calibri"/>
              </a:rPr>
              <a:t>©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OPYRIGHT ACT 1968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Copyright is not registered (as patents and trademarks are)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Copyright is automatically given to the creator of intellectual property (IP) as soon as it is expressed in a tangible form, for example written down, recorded, drawn, spoken.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People can’t claim copyright for simply thinking of something and not recording it.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36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7200" spc="-1" strike="noStrike">
                <a:solidFill>
                  <a:srgbClr val="000000"/>
                </a:solidFill>
                <a:latin typeface="Calibri"/>
              </a:rPr>
              <a:t>©</a:t>
            </a: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OPYRIGHT ACT 1968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Copyright protects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the way an idea is expressed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Ideas themselves cannot be copyrighted – that’s what a patent is for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 Cannot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copyright the </a:t>
            </a:r>
            <a:r>
              <a:rPr b="0" i="1" lang="en-AU" sz="3200" spc="-1" strike="noStrike">
                <a:solidFill>
                  <a:srgbClr val="000000"/>
                </a:solidFill>
                <a:latin typeface="Calibri"/>
              </a:rPr>
              <a:t>idea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of a love story, but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can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 copyright a specific romance novel.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428760" y="57168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Since 2000, also protects </a:t>
            </a:r>
            <a:r>
              <a:rPr b="1" lang="en-AU" sz="3200" spc="-1" strike="noStrike">
                <a:solidFill>
                  <a:srgbClr val="000000"/>
                </a:solidFill>
                <a:latin typeface="Calibri"/>
              </a:rPr>
              <a:t>digital 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works (software, electronically recorded music, films, books, websites etc)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2" descr=""/>
          <p:cNvPicPr/>
          <p:nvPr/>
        </p:nvPicPr>
        <p:blipFill>
          <a:blip r:embed="rId1"/>
          <a:stretch/>
        </p:blipFill>
        <p:spPr>
          <a:xfrm>
            <a:off x="2143080" y="3071880"/>
            <a:ext cx="4761360" cy="3580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Copyright Act 1968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owner of copyright in a work is the only person who has the right to make or authorise reproductions or adaptations of the work. 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4000680" y="4286160"/>
            <a:ext cx="1313280" cy="1284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612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©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457200" y="105264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Copyright protection applies whether or not the work has a copyright statement or the © symbol.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But they are recommended to avoid long and expensive court battles to prove ownership of IP.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5143680" y="3980880"/>
            <a:ext cx="3999600" cy="285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Copyright holders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have control over how and when material is communicated or published.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 use technological devices to protect material (e.g. encryption, copy protection)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are encouraged to include a statement about their copyright restrictions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usually must give permission before their material can be used or transmitted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Individuals…</a:t>
            </a:r>
            <a:endParaRPr b="0" lang="en-A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357200"/>
            <a:ext cx="8228520" cy="45248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Cannot digitise a non-digital work (e.g. scan books, rip DVDs to MKV)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Cannot make or import decoding devices that bypass copyright protection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Cannot tamper with a copyright notice in an electronic document</a:t>
            </a:r>
            <a:endParaRPr b="0" lang="en-AU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Picture 2" descr=""/>
          <p:cNvPicPr/>
          <p:nvPr/>
        </p:nvPicPr>
        <p:blipFill>
          <a:blip r:embed="rId1"/>
          <a:stretch/>
        </p:blipFill>
        <p:spPr>
          <a:xfrm>
            <a:off x="5095800" y="4172040"/>
            <a:ext cx="4047120" cy="2684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</TotalTime>
  <Application>LibreOffice/24.2.0.3$Windows_X86_64 LibreOffice_project/da48488a73ddd66ea24cf16bbc4f7b9c08e9bea1</Application>
  <AppVersion>15.0000</AppVersion>
  <Words>447</Words>
  <Paragraphs>54</Paragraphs>
  <Company>here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2010-11-18T02:23:12Z</dcterms:created>
  <dc:creator>Mark Kelly</dc:creator>
  <dc:description/>
  <dc:language>en-AU</dc:language>
  <cp:lastModifiedBy/>
  <dcterms:modified xsi:type="dcterms:W3CDTF">2024-03-07T13:26:49Z</dcterms:modified>
  <cp:revision>10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13</vt:i4>
  </property>
</Properties>
</file>