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" descr=""/>
          <p:cNvPicPr/>
          <p:nvPr/>
        </p:nvPicPr>
        <p:blipFill>
          <a:blip r:embed="rId1"/>
          <a:stretch/>
        </p:blipFill>
        <p:spPr>
          <a:xfrm>
            <a:off x="5667480" y="0"/>
            <a:ext cx="3475800" cy="633348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28584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79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285840" y="455040"/>
            <a:ext cx="777168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i="1" lang="en-AU" sz="6000" spc="-1" strike="noStrike">
                <a:solidFill>
                  <a:srgbClr val="d9d9d9"/>
                </a:solidFill>
                <a:latin typeface="Calibri"/>
                <a:ea typeface="DejaVu Sans"/>
              </a:rPr>
              <a:t>Privacy Laws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2. Use and Disclosure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must not use or disclose information about an individual for any other purpose (a secondary purpose) other than the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purpose for which the information was collected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except in a number of exceptions specified in the Act.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0" y="90324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3. Data Quality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must take reasonable steps to ensure that the personal information it collects, uses or discloses is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accurate, complete and up to date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4857840" y="3333600"/>
            <a:ext cx="4285440" cy="35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335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4. Data Security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must take reasonable steps to ensure that the personal information that it collects is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protected from misuse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such as unauthorised access, modification or disclosure, or loss.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4857840" y="3638520"/>
            <a:ext cx="4285440" cy="32187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4"/>
          <p:cNvSpPr/>
          <p:nvPr/>
        </p:nvSpPr>
        <p:spPr>
          <a:xfrm>
            <a:off x="1500120" y="6215040"/>
            <a:ext cx="33570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Laptop privacy &gt;&gt;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357280" y="1143000"/>
            <a:ext cx="4428360" cy="571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5. Openness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must set out in a document a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clearly expressed policy on its management of personal information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make this document available to anyone who asks for it.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6981840" y="1928880"/>
            <a:ext cx="2161440" cy="293292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5" descr=""/>
          <p:cNvPicPr/>
          <p:nvPr/>
        </p:nvPicPr>
        <p:blipFill>
          <a:blip r:embed="rId2"/>
          <a:stretch/>
        </p:blipFill>
        <p:spPr>
          <a:xfrm>
            <a:off x="0" y="1928880"/>
            <a:ext cx="1961280" cy="34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6. Access and Correction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an organisation holds personal information about an individual, it must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provide the individual with access to the information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on request by the individual.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2571840" y="3929040"/>
            <a:ext cx="4047480" cy="26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928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7. Identifiers</a:t>
            </a:r>
            <a:br/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Identifiers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an organisation cannot use the same identifier that another organisation uses to identify an individual (e.g. Tax File Number, Medicare number.)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create their own idenifier (e.g. account number, user ID,)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Why?  Look up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data mining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 – collating info on an individual from several different databases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/>
        </p:blipFill>
        <p:spPr>
          <a:xfrm>
            <a:off x="8086680" y="5800680"/>
            <a:ext cx="1056600" cy="10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8. Anonymity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Where it is lawful and practicable, individuals must have the option of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not identifying themselves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when entering transactions with an organisation.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7677000" y="2876400"/>
            <a:ext cx="1466280" cy="398088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3" descr=""/>
          <p:cNvPicPr/>
          <p:nvPr/>
        </p:nvPicPr>
        <p:blipFill>
          <a:blip r:embed="rId2"/>
          <a:stretch/>
        </p:blipFill>
        <p:spPr>
          <a:xfrm>
            <a:off x="4786200" y="4214880"/>
            <a:ext cx="2928240" cy="250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9. Transborder data flow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in Australia or an external Territory may not transfer personal information about an individual to someone (other than the organisation or the individual) who is in a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foreign country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without the consent of the individual.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5257800" y="4191120"/>
            <a:ext cx="388548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928800"/>
            <a:ext cx="822888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10. Sensitive Information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organisation must not collect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sensitive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information about an individual unless the individual has consented, or law requires the collection.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6095880" y="3524400"/>
            <a:ext cx="3047400" cy="333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Victorian Laws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Privacy and Data Protection Act 2014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Establishes a regime for the responsible collection and handling of personal information in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Victorian public service sector (i.e. government departments).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applies to organisations providing services funded by government departments.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Does 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apply to non-gov’t orgs!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14240" y="188640"/>
            <a:ext cx="8228880" cy="785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14240" y="1268640"/>
            <a:ext cx="8228880" cy="4895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The Privacy Act 1988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Privacy and Data Protection Act 2014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(replaces the previous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Information Privacy Act, Victoria 2000)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The Health Records Act 2001, Victoria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548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US" sz="4400" spc="-1" strike="noStrike">
                <a:solidFill>
                  <a:srgbClr val="000000"/>
                </a:solidFill>
                <a:latin typeface="Calibri"/>
              </a:rPr>
              <a:t>Privacy and Data Protection Act 2014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Act covers all personal information that identifies or could be used to identify an individual other than health information.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Aligns closely with the principles in the Federal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 Privacy Act;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Health Records Act 2001 (Vic)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Establishes privacy standards for the handling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all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health information and the operation of all health services: health, mental health, disability, aged care or palliative care services.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Gives individuals a conditional right of access to their own health information held in the private sector.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457200" y="1357200"/>
            <a:ext cx="8228880" cy="476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Applies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all Victorian businesses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(profit and non-profit, public and private sector) and everyone handling health information.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Allows de-identified* health information to be used for planning and research.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* Information that cannot be linked to a particular individual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Health Records Act 2001 (Vic)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Because you’ve been good…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37" name="Content Placeholder 3" descr=""/>
          <p:cNvPicPr/>
          <p:nvPr/>
        </p:nvPicPr>
        <p:blipFill>
          <a:blip r:embed="rId1"/>
          <a:stretch/>
        </p:blipFill>
        <p:spPr>
          <a:xfrm>
            <a:off x="619560" y="1417680"/>
            <a:ext cx="7903800" cy="50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3"/>
          <p:cNvSpPr/>
          <p:nvPr/>
        </p:nvSpPr>
        <p:spPr>
          <a:xfrm>
            <a:off x="428760" y="414324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4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87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1143000" y="0"/>
            <a:ext cx="6857280" cy="685728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0040" y="0"/>
            <a:ext cx="8228880" cy="642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Privacy Laws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418932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Safeguard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personal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or </a:t>
            </a: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sensitive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information stored by organisations about people.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personal 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information?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Name, address, age, sex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Shopping habits, Personal opinions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Living arrangements, partners, children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Does </a:t>
            </a: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not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include records held by an employer about an employee, including health information.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So an employer who stores employees’ health info is not necessarily subject to the privacy laws.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sensitive information?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00200" y="1189080"/>
            <a:ext cx="8228880" cy="502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racial or ethnic origin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political opinions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membership of a political association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religious beliefs or affiliations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philosophical beliefs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membership of a trade union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sexual preferences or practices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criminal record.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medical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information?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47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medical history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current medical condition and treatments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dental records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genetic information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notes and opinions of health service provider (e.g. doctor, psychiatrist)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Who’s subject to the Federal Privacy Act?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Any federal government department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Any private organisation which: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Turns over $3 million or more annually, or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Profits from trading in personal information, or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Holds health information about people*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2001 98.9% of businesses turned over less than $3 million.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1785960" y="5857920"/>
            <a:ext cx="2999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Not including employees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spirit of the Privacy Act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basis of the Privacy Act’s rules is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Information Privacy Principles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(IPPs)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Same principles underlie most other Australian states’ privacy legislation.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3071880" y="4429080"/>
            <a:ext cx="3323520" cy="24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Privacy Principles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43040"/>
            <a:ext cx="4971240" cy="519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1. Collection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Organisations should only collect personal information that is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necessary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for one or more of its functions and activities. 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5276880" y="1243080"/>
            <a:ext cx="3866400" cy="49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LibreOffice/7.2.2.2$Windows_X86_64 LibreOffice_project/02b2acce88a210515b4a5bb2e46cbfb63fe97d56</Application>
  <AppVersion>15.0000</AppVersion>
  <Words>578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2022-01-25T10:13:32Z</dcterms:modified>
  <cp:revision>26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24</vt:i4>
  </property>
</Properties>
</file>