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8.png" ContentType="image/png"/>
  <Override PartName="/ppt/media/image3.png" ContentType="image/png"/>
  <Override PartName="/ppt/media/image4.jpeg" ContentType="image/jpeg"/>
  <Override PartName="/ppt/media/image11.png" ContentType="image/png"/>
  <Override PartName="/ppt/media/image5.jpeg" ContentType="image/jpeg"/>
  <Override PartName="/ppt/media/image7.png" ContentType="image/png"/>
  <Override PartName="/ppt/media/image6.jpeg" ContentType="image/jpeg"/>
  <Override PartName="/ppt/media/image9.png" ContentType="image/png"/>
  <Override PartName="/ppt/media/image10.png" ContentType="image/png"/>
  <Override PartName="/ppt/media/image12.jpeg" ContentType="image/jpeg"/>
  <Override PartName="/ppt/media/image1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numCol="1" spcCol="0"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 Target="slide10.xml"/><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6" name="Picture 7" descr=""/>
          <p:cNvPicPr/>
          <p:nvPr/>
        </p:nvPicPr>
        <p:blipFill>
          <a:blip r:embed="rId1"/>
          <a:stretch/>
        </p:blipFill>
        <p:spPr>
          <a:xfrm>
            <a:off x="5667480" y="0"/>
            <a:ext cx="3475800" cy="6333480"/>
          </a:xfrm>
          <a:prstGeom prst="rect">
            <a:avLst/>
          </a:prstGeom>
          <a:ln w="0">
            <a:noFill/>
          </a:ln>
        </p:spPr>
      </p:pic>
      <p:sp>
        <p:nvSpPr>
          <p:cNvPr id="77" name="PlaceHolder 1"/>
          <p:cNvSpPr>
            <a:spLocks noGrp="1"/>
          </p:cNvSpPr>
          <p:nvPr>
            <p:ph type="subTitle"/>
          </p:nvPr>
        </p:nvSpPr>
        <p:spPr>
          <a:xfrm>
            <a:off x="285840" y="3886200"/>
            <a:ext cx="6400080" cy="1751760"/>
          </a:xfrm>
          <a:prstGeom prst="rect">
            <a:avLst/>
          </a:prstGeom>
          <a:noFill/>
          <a:ln w="0">
            <a:noFill/>
          </a:ln>
        </p:spPr>
        <p:txBody>
          <a:bodyPr numCol="1" spcCol="0" lIns="0" rIns="0" tIns="0" bIns="0" anchor="t">
            <a:normAutofit fontScale="79000"/>
          </a:bodyPr>
          <a:p>
            <a:pPr>
              <a:lnSpc>
                <a:spcPct val="100000"/>
              </a:lnSpc>
              <a:spcBef>
                <a:spcPts val="641"/>
              </a:spcBef>
              <a:tabLst>
                <a:tab algn="l" pos="0"/>
              </a:tabLst>
            </a:pPr>
            <a:r>
              <a:rPr b="0" lang="en-AU" sz="3200" spc="-1" strike="noStrike">
                <a:solidFill>
                  <a:srgbClr val="d9d9d9"/>
                </a:solidFill>
                <a:latin typeface="Calibri"/>
              </a:rPr>
              <a:t>Applied Computing Slideshows</a:t>
            </a:r>
            <a:endParaRPr b="0" lang="en-AU" sz="3200" spc="-1" strike="noStrike">
              <a:latin typeface="Arial"/>
            </a:endParaRPr>
          </a:p>
          <a:p>
            <a:pPr>
              <a:lnSpc>
                <a:spcPct val="100000"/>
              </a:lnSpc>
              <a:spcBef>
                <a:spcPts val="641"/>
              </a:spcBef>
              <a:tabLst>
                <a:tab algn="l" pos="0"/>
              </a:tabLst>
            </a:pPr>
            <a:r>
              <a:rPr b="0" lang="en-AU" sz="3200" spc="-1" strike="noStrike">
                <a:solidFill>
                  <a:srgbClr val="d9d9d9"/>
                </a:solidFill>
                <a:latin typeface="Calibri"/>
              </a:rPr>
              <a:t>by Mark Kelly</a:t>
            </a:r>
            <a:endParaRPr b="0" lang="en-AU" sz="3200" spc="-1" strike="noStrike">
              <a:latin typeface="Arial"/>
            </a:endParaRPr>
          </a:p>
          <a:p>
            <a:pPr>
              <a:lnSpc>
                <a:spcPct val="100000"/>
              </a:lnSpc>
              <a:spcBef>
                <a:spcPts val="641"/>
              </a:spcBef>
              <a:tabLst>
                <a:tab algn="l" pos="0"/>
              </a:tabLst>
            </a:pPr>
            <a:r>
              <a:rPr b="0" lang="en-AU" sz="3200" spc="-1" strike="noStrike">
                <a:solidFill>
                  <a:srgbClr val="d9d9d9"/>
                </a:solidFill>
                <a:latin typeface="Calibri"/>
              </a:rPr>
              <a:t>vcedata.com</a:t>
            </a:r>
            <a:endParaRPr b="0" lang="en-AU" sz="3200" spc="-1" strike="noStrike">
              <a:latin typeface="Arial"/>
            </a:endParaRPr>
          </a:p>
          <a:p>
            <a:pPr>
              <a:lnSpc>
                <a:spcPct val="100000"/>
              </a:lnSpc>
              <a:spcBef>
                <a:spcPts val="641"/>
              </a:spcBef>
              <a:tabLst>
                <a:tab algn="l" pos="0"/>
              </a:tabLst>
            </a:pPr>
            <a:r>
              <a:rPr b="0" lang="en-AU" sz="3200" spc="-1" strike="noStrike">
                <a:solidFill>
                  <a:srgbClr val="d9d9d9"/>
                </a:solidFill>
                <a:latin typeface="Calibri"/>
              </a:rPr>
              <a:t>mark@vcedata.com</a:t>
            </a:r>
            <a:endParaRPr b="0" lang="en-AU" sz="3200" spc="-1" strike="noStrike">
              <a:latin typeface="Arial"/>
            </a:endParaRPr>
          </a:p>
        </p:txBody>
      </p:sp>
      <p:sp>
        <p:nvSpPr>
          <p:cNvPr id="78" name="Title 1"/>
          <p:cNvSpPr/>
          <p:nvPr/>
        </p:nvSpPr>
        <p:spPr>
          <a:xfrm>
            <a:off x="249840" y="275040"/>
            <a:ext cx="7771680" cy="1928160"/>
          </a:xfrm>
          <a:prstGeom prst="rect">
            <a:avLst/>
          </a:prstGeom>
          <a:noFill/>
          <a:ln w="0">
            <a:noFill/>
          </a:ln>
        </p:spPr>
        <p:style>
          <a:lnRef idx="0"/>
          <a:fillRef idx="0"/>
          <a:effectRef idx="0"/>
          <a:fontRef idx="minor"/>
        </p:style>
        <p:txBody>
          <a:bodyPr lIns="90000" rIns="90000" tIns="45000" bIns="45000" anchor="ctr">
            <a:normAutofit fontScale="67000"/>
          </a:bodyPr>
          <a:p>
            <a:pPr>
              <a:lnSpc>
                <a:spcPct val="100000"/>
              </a:lnSpc>
            </a:pPr>
            <a:r>
              <a:rPr b="0" i="1" lang="en-AU" sz="6000" spc="-1" strike="noStrike">
                <a:solidFill>
                  <a:srgbClr val="d9d9d9"/>
                </a:solidFill>
                <a:latin typeface="Calibri"/>
                <a:ea typeface="DejaVu Sans"/>
              </a:rPr>
              <a:t>Legislation – </a:t>
            </a:r>
            <a:endParaRPr b="0" lang="en-AU" sz="6000" spc="-1" strike="noStrike">
              <a:latin typeface="Arial"/>
            </a:endParaRPr>
          </a:p>
          <a:p>
            <a:pPr>
              <a:lnSpc>
                <a:spcPct val="100000"/>
              </a:lnSpc>
            </a:pPr>
            <a:r>
              <a:rPr b="0" i="1" lang="en-AU" sz="6000" spc="-1" strike="noStrike">
                <a:solidFill>
                  <a:srgbClr val="d9d9d9"/>
                </a:solidFill>
                <a:latin typeface="Calibri"/>
                <a:ea typeface="DejaVu Sans"/>
              </a:rPr>
              <a:t>Human Rights &amp;</a:t>
            </a:r>
            <a:endParaRPr b="0" lang="en-AU" sz="6000" spc="-1" strike="noStrike">
              <a:latin typeface="Arial"/>
            </a:endParaRPr>
          </a:p>
          <a:p>
            <a:pPr>
              <a:lnSpc>
                <a:spcPct val="100000"/>
              </a:lnSpc>
            </a:pPr>
            <a:r>
              <a:rPr b="0" i="1" lang="en-AU" sz="6000" spc="-1" strike="noStrike">
                <a:solidFill>
                  <a:srgbClr val="d9d9d9"/>
                </a:solidFill>
                <a:latin typeface="Calibri"/>
                <a:ea typeface="DejaVu Sans"/>
              </a:rPr>
              <a:t>Spam</a:t>
            </a:r>
            <a:endParaRPr b="0" lang="en-AU"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8880" cy="1142280"/>
          </a:xfrm>
          <a:prstGeom prst="rect">
            <a:avLst/>
          </a:prstGeom>
          <a:noFill/>
          <a:ln w="0">
            <a:noFill/>
          </a:ln>
        </p:spPr>
        <p:txBody>
          <a:bodyPr numCol="1" spcCol="0" lIns="90000" rIns="90000" tIns="45000" bIns="45000" anchor="ctr">
            <a:noAutofit/>
          </a:bodyPr>
          <a:p>
            <a:pPr algn="ctr">
              <a:lnSpc>
                <a:spcPct val="100000"/>
              </a:lnSpc>
            </a:pPr>
            <a:r>
              <a:rPr b="1" lang="en-AU" sz="4400" spc="-1" strike="noStrike">
                <a:solidFill>
                  <a:srgbClr val="000000"/>
                </a:solidFill>
                <a:latin typeface="Calibri"/>
              </a:rPr>
              <a:t>Spam Act 2003</a:t>
            </a:r>
            <a:endParaRPr b="0" lang="en-AU" sz="4400" spc="-1" strike="noStrike">
              <a:latin typeface="Arial"/>
            </a:endParaRPr>
          </a:p>
        </p:txBody>
      </p:sp>
      <p:sp>
        <p:nvSpPr>
          <p:cNvPr id="98" name="PlaceHolder 2"/>
          <p:cNvSpPr>
            <a:spLocks noGrp="1"/>
          </p:cNvSpPr>
          <p:nvPr>
            <p:ph/>
          </p:nvPr>
        </p:nvSpPr>
        <p:spPr>
          <a:xfrm>
            <a:off x="457200" y="1600200"/>
            <a:ext cx="8228880" cy="254808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A scheme for regulating commercial e­mail and other types of commercial electronic messages. </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Unsolicited commercial electronic messages must not be sent. </a:t>
            </a:r>
            <a:endParaRPr b="0" lang="en-AU" sz="3200" spc="-1" strike="noStrike">
              <a:latin typeface="Arial"/>
            </a:endParaRPr>
          </a:p>
        </p:txBody>
      </p:sp>
      <p:pic>
        <p:nvPicPr>
          <p:cNvPr id="99" name="Picture 5" descr="http://blog.fpweb.net/media/2013/02/Say-NO-to-SPAM-325x321.png"/>
          <p:cNvPicPr/>
          <p:nvPr/>
        </p:nvPicPr>
        <p:blipFill>
          <a:blip r:embed="rId1"/>
          <a:stretch/>
        </p:blipFill>
        <p:spPr>
          <a:xfrm>
            <a:off x="5076000" y="3800520"/>
            <a:ext cx="3094920" cy="30567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pic>
        <p:nvPicPr>
          <p:cNvPr id="100" name="Picture 1" descr=""/>
          <p:cNvPicPr/>
          <p:nvPr/>
        </p:nvPicPr>
        <p:blipFill>
          <a:blip r:embed="rId1"/>
          <a:stretch/>
        </p:blipFill>
        <p:spPr>
          <a:xfrm>
            <a:off x="5171400" y="4257360"/>
            <a:ext cx="3971880" cy="2599920"/>
          </a:xfrm>
          <a:prstGeom prst="rect">
            <a:avLst/>
          </a:prstGeom>
          <a:ln w="0">
            <a:noFill/>
          </a:ln>
        </p:spPr>
      </p:pic>
      <p:sp>
        <p:nvSpPr>
          <p:cNvPr id="101" name="PlaceHolder 1"/>
          <p:cNvSpPr>
            <a:spLocks noGrp="1"/>
          </p:cNvSpPr>
          <p:nvPr>
            <p:ph type="title"/>
          </p:nvPr>
        </p:nvSpPr>
        <p:spPr>
          <a:xfrm>
            <a:off x="457200" y="274680"/>
            <a:ext cx="8228880" cy="1142280"/>
          </a:xfrm>
          <a:prstGeom prst="rect">
            <a:avLst/>
          </a:prstGeom>
          <a:noFill/>
          <a:ln w="0">
            <a:noFill/>
          </a:ln>
        </p:spPr>
        <p:txBody>
          <a:bodyPr numCol="1" spcCol="0" lIns="90000" rIns="90000" tIns="45000" bIns="45000" anchor="ctr">
            <a:noAutofit/>
          </a:bodyPr>
          <a:p>
            <a:pPr algn="ctr">
              <a:lnSpc>
                <a:spcPct val="100000"/>
              </a:lnSpc>
            </a:pPr>
            <a:r>
              <a:rPr b="1" lang="en-AU" sz="4400" spc="-1" strike="noStrike">
                <a:solidFill>
                  <a:srgbClr val="000000"/>
                </a:solidFill>
                <a:latin typeface="Calibri"/>
              </a:rPr>
              <a:t>Spam Act 2003</a:t>
            </a:r>
            <a:endParaRPr b="0" lang="en-AU" sz="4400" spc="-1" strike="noStrike">
              <a:latin typeface="Arial"/>
            </a:endParaRPr>
          </a:p>
        </p:txBody>
      </p:sp>
      <p:sp>
        <p:nvSpPr>
          <p:cNvPr id="102" name="PlaceHolder 2"/>
          <p:cNvSpPr>
            <a:spLocks noGrp="1"/>
          </p:cNvSpPr>
          <p:nvPr>
            <p:ph/>
          </p:nvPr>
        </p:nvSpPr>
        <p:spPr>
          <a:xfrm>
            <a:off x="457200" y="1600200"/>
            <a:ext cx="8228880" cy="45252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Commercial electronic messages must include information about the individual or organisation who </a:t>
            </a:r>
            <a:r>
              <a:rPr b="1" lang="en-AU" sz="3200" spc="-1" strike="noStrike">
                <a:solidFill>
                  <a:srgbClr val="000000"/>
                </a:solidFill>
                <a:latin typeface="Calibri"/>
              </a:rPr>
              <a:t>authorised</a:t>
            </a:r>
            <a:r>
              <a:rPr b="0" lang="en-AU" sz="3200" spc="-1" strike="noStrike">
                <a:solidFill>
                  <a:srgbClr val="000000"/>
                </a:solidFill>
                <a:latin typeface="Calibri"/>
              </a:rPr>
              <a:t> the sending of the message</a:t>
            </a:r>
            <a:endParaRPr b="0" lang="en-AU" sz="3200" spc="-1" strike="noStrike">
              <a:latin typeface="Arial"/>
            </a:endParaRPr>
          </a:p>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Address ­harvesting software </a:t>
            </a:r>
            <a:r>
              <a:rPr b="0" lang="en-US" sz="3200" spc="-1" strike="noStrike">
                <a:solidFill>
                  <a:srgbClr val="000000"/>
                </a:solidFill>
                <a:latin typeface="Calibri"/>
              </a:rPr>
              <a:t>must not be supplied, acquired or used. </a:t>
            </a:r>
            <a:endParaRPr b="0" lang="en-AU" sz="3200" spc="-1" strike="noStrike">
              <a:latin typeface="Arial"/>
            </a:endParaRPr>
          </a:p>
          <a:p>
            <a:pPr>
              <a:lnSpc>
                <a:spcPct val="100000"/>
              </a:lnSpc>
              <a:spcBef>
                <a:spcPts val="641"/>
              </a:spcBef>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8880" cy="1142280"/>
          </a:xfrm>
          <a:prstGeom prst="rect">
            <a:avLst/>
          </a:prstGeom>
          <a:noFill/>
          <a:ln w="0">
            <a:noFill/>
          </a:ln>
        </p:spPr>
        <p:txBody>
          <a:bodyPr numCol="1" spcCol="0" lIns="90000" rIns="90000" tIns="45000" bIns="45000" anchor="ctr">
            <a:noAutofit/>
          </a:bodyPr>
          <a:p>
            <a:pPr algn="ctr">
              <a:lnSpc>
                <a:spcPct val="100000"/>
              </a:lnSpc>
            </a:pPr>
            <a:r>
              <a:rPr b="1" lang="en-AU" sz="4400" spc="-1" strike="noStrike">
                <a:solidFill>
                  <a:srgbClr val="000000"/>
                </a:solidFill>
                <a:latin typeface="Calibri"/>
              </a:rPr>
              <a:t>Spam Act 2003</a:t>
            </a:r>
            <a:endParaRPr b="0" lang="en-AU" sz="4400" spc="-1" strike="noStrike">
              <a:latin typeface="Arial"/>
            </a:endParaRPr>
          </a:p>
        </p:txBody>
      </p:sp>
      <p:sp>
        <p:nvSpPr>
          <p:cNvPr id="104" name="PlaceHolder 2"/>
          <p:cNvSpPr>
            <a:spLocks noGrp="1"/>
          </p:cNvSpPr>
          <p:nvPr>
            <p:ph/>
          </p:nvPr>
        </p:nvSpPr>
        <p:spPr>
          <a:xfrm>
            <a:off x="457200" y="1600200"/>
            <a:ext cx="8228880" cy="146808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Commercial electronic messages must contain a functional </a:t>
            </a:r>
            <a:r>
              <a:rPr b="1" lang="en-US" sz="3200" spc="-1" strike="noStrike">
                <a:solidFill>
                  <a:srgbClr val="000000"/>
                </a:solidFill>
                <a:latin typeface="Calibri"/>
              </a:rPr>
              <a:t>unsubscribe</a:t>
            </a:r>
            <a:r>
              <a:rPr b="0" lang="en-US" sz="3200" spc="-1" strike="noStrike">
                <a:solidFill>
                  <a:srgbClr val="000000"/>
                </a:solidFill>
                <a:latin typeface="Calibri"/>
              </a:rPr>
              <a:t> facility. </a:t>
            </a:r>
            <a:endParaRPr b="0" lang="en-AU" sz="3200" spc="-1" strike="noStrike">
              <a:latin typeface="Arial"/>
            </a:endParaRPr>
          </a:p>
          <a:p>
            <a:pPr>
              <a:lnSpc>
                <a:spcPct val="100000"/>
              </a:lnSpc>
              <a:spcBef>
                <a:spcPts val="641"/>
              </a:spcBef>
            </a:pPr>
            <a:endParaRPr b="0" lang="en-AU" sz="3200" spc="-1" strike="noStrike">
              <a:latin typeface="Arial"/>
            </a:endParaRPr>
          </a:p>
        </p:txBody>
      </p:sp>
      <p:pic>
        <p:nvPicPr>
          <p:cNvPr id="105" name="Picture 2" descr="http://s2.quickmeme.com/img/13/132652be09caf1176ebe54490cb13800164b7239a3d1634d807c5b6e2b9ca0a4.jpg"/>
          <p:cNvPicPr/>
          <p:nvPr/>
        </p:nvPicPr>
        <p:blipFill>
          <a:blip r:embed="rId1"/>
          <a:stretch/>
        </p:blipFill>
        <p:spPr>
          <a:xfrm>
            <a:off x="1043640" y="2925000"/>
            <a:ext cx="7356600" cy="3043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8880" cy="1142280"/>
          </a:xfrm>
          <a:prstGeom prst="rect">
            <a:avLst/>
          </a:prstGeom>
          <a:noFill/>
          <a:ln w="0">
            <a:noFill/>
          </a:ln>
        </p:spPr>
        <p:txBody>
          <a:bodyPr numCol="1" spcCol="0" lIns="90000" rIns="90000" tIns="45000" bIns="45000" anchor="ctr">
            <a:noAutofit/>
          </a:bodyPr>
          <a:p>
            <a:pPr algn="ctr">
              <a:lnSpc>
                <a:spcPct val="100000"/>
              </a:lnSpc>
            </a:pPr>
            <a:r>
              <a:rPr b="0" lang="en-AU" sz="4400" spc="-1" strike="noStrike">
                <a:solidFill>
                  <a:srgbClr val="000000"/>
                </a:solidFill>
                <a:latin typeface="Calibri"/>
              </a:rPr>
              <a:t>Spam Act 2003</a:t>
            </a:r>
            <a:endParaRPr b="0" lang="en-AU" sz="4400" spc="-1" strike="noStrike">
              <a:latin typeface="Arial"/>
            </a:endParaRPr>
          </a:p>
        </p:txBody>
      </p:sp>
      <p:sp>
        <p:nvSpPr>
          <p:cNvPr id="107" name="PlaceHolder 2"/>
          <p:cNvSpPr>
            <a:spLocks noGrp="1"/>
          </p:cNvSpPr>
          <p:nvPr>
            <p:ph/>
          </p:nvPr>
        </p:nvSpPr>
        <p:spPr>
          <a:xfrm>
            <a:off x="457200" y="1600200"/>
            <a:ext cx="8228880" cy="45252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An electronic address list produced using address­ harvesting software must not be supplied, acquired or used. </a:t>
            </a:r>
            <a:endParaRPr b="0" lang="en-AU" sz="3200" spc="-1" strike="noStrike">
              <a:latin typeface="Arial"/>
            </a:endParaRPr>
          </a:p>
          <a:p>
            <a:pPr>
              <a:lnSpc>
                <a:spcPct val="100000"/>
              </a:lnSpc>
              <a:spcBef>
                <a:spcPts val="641"/>
              </a:spcBef>
              <a:tabLst>
                <a:tab algn="l" pos="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8880" cy="1142280"/>
          </a:xfrm>
          <a:prstGeom prst="rect">
            <a:avLst/>
          </a:prstGeom>
          <a:noFill/>
          <a:ln w="0">
            <a:noFill/>
          </a:ln>
        </p:spPr>
        <p:txBody>
          <a:bodyPr numCol="1" spcCol="0" lIns="90000" rIns="90000" tIns="45000" bIns="45000" anchor="ctr">
            <a:noAutofit/>
          </a:bodyPr>
          <a:p>
            <a:pPr algn="ctr">
              <a:lnSpc>
                <a:spcPct val="100000"/>
              </a:lnSpc>
            </a:pPr>
            <a:r>
              <a:rPr b="0" lang="en-AU" sz="4400" spc="-1" strike="noStrike">
                <a:solidFill>
                  <a:srgbClr val="000000"/>
                </a:solidFill>
                <a:latin typeface="Calibri"/>
              </a:rPr>
              <a:t>Because you’ve been good</a:t>
            </a:r>
            <a:br/>
            <a:r>
              <a:rPr b="0" lang="en-AU" sz="2400" spc="-1" strike="noStrike">
                <a:solidFill>
                  <a:srgbClr val="000000"/>
                </a:solidFill>
                <a:latin typeface="Calibri"/>
              </a:rPr>
              <a:t>you may look at this</a:t>
            </a:r>
            <a:endParaRPr b="0" lang="en-AU" sz="2400" spc="-1" strike="noStrike">
              <a:latin typeface="Arial"/>
            </a:endParaRPr>
          </a:p>
        </p:txBody>
      </p:sp>
      <p:pic>
        <p:nvPicPr>
          <p:cNvPr id="109" name="Content Placeholder 3" descr=""/>
          <p:cNvPicPr/>
          <p:nvPr/>
        </p:nvPicPr>
        <p:blipFill>
          <a:blip r:embed="rId1"/>
          <a:stretch/>
        </p:blipFill>
        <p:spPr>
          <a:xfrm>
            <a:off x="923400" y="1628640"/>
            <a:ext cx="7296480" cy="48794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Box 3"/>
          <p:cNvSpPr/>
          <p:nvPr/>
        </p:nvSpPr>
        <p:spPr>
          <a:xfrm>
            <a:off x="428760" y="4143240"/>
            <a:ext cx="8357400" cy="1461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1800" spc="-1" strike="noStrike">
                <a:solidFill>
                  <a:srgbClr val="000000"/>
                </a:solidFill>
                <a:latin typeface="Calibri"/>
                <a:ea typeface="DejaVu Sans"/>
              </a:rPr>
              <a:t>These slideshows may be freely used, modified or distributed by teachers and students anywhere on the planet (but not elsewhere).</a:t>
            </a:r>
            <a:endParaRPr b="0" lang="en-AU" sz="1800" spc="-1" strike="noStrike">
              <a:latin typeface="Arial"/>
            </a:endParaRPr>
          </a:p>
          <a:p>
            <a:pPr>
              <a:lnSpc>
                <a:spcPct val="100000"/>
              </a:lnSpc>
            </a:pPr>
            <a:endParaRPr b="0" lang="en-AU" sz="1800" spc="-1" strike="noStrike">
              <a:latin typeface="Arial"/>
            </a:endParaRPr>
          </a:p>
          <a:p>
            <a:pPr>
              <a:lnSpc>
                <a:spcPct val="100000"/>
              </a:lnSpc>
            </a:pPr>
            <a:r>
              <a:rPr b="0" lang="en-AU" sz="1800" spc="-1" strike="noStrike">
                <a:solidFill>
                  <a:srgbClr val="000000"/>
                </a:solidFill>
                <a:latin typeface="Calibri"/>
                <a:ea typeface="DejaVu Sans"/>
              </a:rPr>
              <a:t>They may NOT be sold.  </a:t>
            </a:r>
            <a:endParaRPr b="0" lang="en-AU" sz="1800" spc="-1" strike="noStrike">
              <a:latin typeface="Arial"/>
            </a:endParaRPr>
          </a:p>
          <a:p>
            <a:pPr>
              <a:lnSpc>
                <a:spcPct val="100000"/>
              </a:lnSpc>
            </a:pPr>
            <a:r>
              <a:rPr b="0" lang="en-AU" sz="1800" spc="-1" strike="noStrike">
                <a:solidFill>
                  <a:srgbClr val="000000"/>
                </a:solidFill>
                <a:latin typeface="Calibri"/>
                <a:ea typeface="DejaVu Sans"/>
              </a:rPr>
              <a:t>They must NOT be redistributed if you modify them.</a:t>
            </a:r>
            <a:endParaRPr b="0" lang="en-AU" sz="1800" spc="-1" strike="noStrike">
              <a:latin typeface="Arial"/>
            </a:endParaRPr>
          </a:p>
        </p:txBody>
      </p:sp>
      <p:sp>
        <p:nvSpPr>
          <p:cNvPr id="111" name="PlaceHolder 1"/>
          <p:cNvSpPr>
            <a:spLocks noGrp="1"/>
          </p:cNvSpPr>
          <p:nvPr>
            <p:ph type="title"/>
          </p:nvPr>
        </p:nvSpPr>
        <p:spPr>
          <a:xfrm>
            <a:off x="457200" y="274680"/>
            <a:ext cx="8228880" cy="2604960"/>
          </a:xfrm>
          <a:prstGeom prst="rect">
            <a:avLst/>
          </a:prstGeom>
          <a:noFill/>
          <a:ln w="0">
            <a:noFill/>
          </a:ln>
        </p:spPr>
        <p:txBody>
          <a:bodyPr numCol="1" spcCol="0" lIns="90000" rIns="90000" tIns="45000" bIns="45000" anchor="ctr">
            <a:normAutofit fontScale="93000"/>
          </a:bodyPr>
          <a:p>
            <a:pPr algn="ctr">
              <a:lnSpc>
                <a:spcPct val="100000"/>
              </a:lnSpc>
            </a:pPr>
            <a:r>
              <a:rPr b="0" lang="en-AU" sz="4400" spc="-1" strike="noStrike">
                <a:solidFill>
                  <a:srgbClr val="558ed5"/>
                </a:solidFill>
                <a:latin typeface="Calibri"/>
              </a:rPr>
              <a:t>Applied Computing Slideshows</a:t>
            </a:r>
            <a:br/>
            <a:r>
              <a:rPr b="0" lang="en-AU" sz="4400" spc="-1" strike="noStrike">
                <a:solidFill>
                  <a:srgbClr val="558ed5"/>
                </a:solidFill>
                <a:latin typeface="Calibri"/>
              </a:rPr>
              <a:t>by Mark Kelly</a:t>
            </a:r>
            <a:br/>
            <a:r>
              <a:rPr b="0" lang="en-AU" sz="4400" spc="-1" strike="noStrike">
                <a:solidFill>
                  <a:srgbClr val="558ed5"/>
                </a:solidFill>
                <a:latin typeface="Calibri"/>
              </a:rPr>
              <a:t>vcedata.com</a:t>
            </a:r>
            <a:br/>
            <a:r>
              <a:rPr b="0" lang="en-AU" sz="4400" spc="-1" strike="noStrike">
                <a:solidFill>
                  <a:srgbClr val="558ed5"/>
                </a:solidFill>
                <a:latin typeface="Calibri"/>
              </a:rPr>
              <a:t>mark@vcedata.com</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8880" cy="1142280"/>
          </a:xfrm>
          <a:prstGeom prst="rect">
            <a:avLst/>
          </a:prstGeom>
          <a:noFill/>
          <a:ln w="0">
            <a:noFill/>
          </a:ln>
        </p:spPr>
        <p:txBody>
          <a:bodyPr numCol="1" spcCol="0" lIns="90000" rIns="90000" tIns="45000" bIns="45000" anchor="ctr">
            <a:noAutofit/>
          </a:bodyPr>
          <a:p>
            <a:pPr algn="ctr">
              <a:lnSpc>
                <a:spcPct val="100000"/>
              </a:lnSpc>
            </a:pPr>
            <a:r>
              <a:rPr b="0" lang="en-AU" sz="4400" spc="-1" strike="noStrike">
                <a:solidFill>
                  <a:srgbClr val="000000"/>
                </a:solidFill>
                <a:latin typeface="Calibri"/>
              </a:rPr>
              <a:t>Contents</a:t>
            </a:r>
            <a:endParaRPr b="0" lang="en-AU" sz="4400" spc="-1" strike="noStrike">
              <a:latin typeface="Arial"/>
            </a:endParaRPr>
          </a:p>
        </p:txBody>
      </p:sp>
      <p:sp>
        <p:nvSpPr>
          <p:cNvPr id="80" name="PlaceHolder 2"/>
          <p:cNvSpPr>
            <a:spLocks noGrp="1"/>
          </p:cNvSpPr>
          <p:nvPr>
            <p:ph/>
          </p:nvPr>
        </p:nvSpPr>
        <p:spPr>
          <a:xfrm>
            <a:off x="457200" y="1600200"/>
            <a:ext cx="8228880" cy="45252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Charter of Human Rights &amp; Responsibilities Act (Vic) 2006</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u="sng">
                <a:solidFill>
                  <a:srgbClr val="0000ff"/>
                </a:solidFill>
                <a:uFillTx/>
                <a:latin typeface="Calibri"/>
                <a:hlinkClick r:id="rId1" action="ppaction://hlinksldjump"/>
              </a:rPr>
              <a:t>Spam Act 2003</a:t>
            </a:r>
            <a:endParaRPr b="0" lang="en-AU" sz="3200" spc="-1" strike="noStrike">
              <a:latin typeface="Arial"/>
            </a:endParaRPr>
          </a:p>
        </p:txBody>
      </p:sp>
      <p:pic>
        <p:nvPicPr>
          <p:cNvPr id="81" name="Picture 5" descr="Image result for Charter of Human Rights &amp; Responsibilities Act (Vic) 2006"/>
          <p:cNvPicPr/>
          <p:nvPr/>
        </p:nvPicPr>
        <p:blipFill>
          <a:blip r:embed="rId2"/>
          <a:stretch/>
        </p:blipFill>
        <p:spPr>
          <a:xfrm>
            <a:off x="5589720" y="2277000"/>
            <a:ext cx="3116160" cy="4463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p:nvPr>
        </p:nvSpPr>
        <p:spPr>
          <a:xfrm>
            <a:off x="457200" y="836640"/>
            <a:ext cx="8228880" cy="528876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SECTION 13 - Privacy and reputation</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A person has the right-</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(a) not to have his or her privacy, family, home or correspondence unlawfully or arbitrarily interfered with; and</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(b) not to have his or her reputation unlawfully attacked.</a:t>
            </a:r>
            <a:endParaRPr b="0" lang="en-AU" sz="3200" spc="-1" strike="noStrike">
              <a:latin typeface="Arial"/>
            </a:endParaRPr>
          </a:p>
        </p:txBody>
      </p:sp>
      <p:pic>
        <p:nvPicPr>
          <p:cNvPr id="83" name="Picture 2" descr=""/>
          <p:cNvPicPr/>
          <p:nvPr/>
        </p:nvPicPr>
        <p:blipFill>
          <a:blip r:embed="rId1"/>
          <a:stretch/>
        </p:blipFill>
        <p:spPr>
          <a:xfrm>
            <a:off x="5030640" y="3213000"/>
            <a:ext cx="4104720" cy="3399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457200" y="476280"/>
            <a:ext cx="8228880" cy="564912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SECTION 14 - Freedom of thought, conscience, religion and belief </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(1) Every person has the right to freedom of thought, conscience, religion and belief, including-</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(a) the freedom to have or to adopt a religion or belief of his or her choice; and</a:t>
            </a:r>
            <a:endParaRPr b="0" lang="en-AU" sz="3200" spc="-1" strike="noStrike">
              <a:latin typeface="Arial"/>
            </a:endParaRPr>
          </a:p>
        </p:txBody>
      </p:sp>
      <p:pic>
        <p:nvPicPr>
          <p:cNvPr id="85" name="Picture 4" descr="http://rightsandwrongs.pbworks.com/f/1254197816/ReligiousFreedom2.jpg"/>
          <p:cNvPicPr/>
          <p:nvPr/>
        </p:nvPicPr>
        <p:blipFill>
          <a:blip r:embed="rId1"/>
          <a:stretch/>
        </p:blipFill>
        <p:spPr>
          <a:xfrm>
            <a:off x="2051640" y="4520520"/>
            <a:ext cx="4761720" cy="1428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468360" y="620640"/>
            <a:ext cx="8228880" cy="532836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(b) the freedom to demonstrate his or her religion or belief in worship, observance, practice and teaching, either individually or as part of a community, in public or in private.</a:t>
            </a:r>
            <a:endParaRPr b="0" lang="en-AU" sz="3200" spc="-1" strike="noStrike">
              <a:latin typeface="Arial"/>
            </a:endParaRPr>
          </a:p>
          <a:p>
            <a:pPr>
              <a:lnSpc>
                <a:spcPct val="100000"/>
              </a:lnSpc>
              <a:spcBef>
                <a:spcPts val="641"/>
              </a:spcBef>
            </a:pP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(2) A person must not be coerced or restrained in a way that limits his or her freedom to have or adopt a religion or belief in worship, observance, practice or teaching.</a:t>
            </a:r>
            <a:endParaRPr b="0" lang="en-AU" sz="3200" spc="-1" strike="noStrike">
              <a:latin typeface="Arial"/>
            </a:endParaRPr>
          </a:p>
          <a:p>
            <a:pPr>
              <a:lnSpc>
                <a:spcPct val="100000"/>
              </a:lnSpc>
              <a:spcBef>
                <a:spcPts val="641"/>
              </a:spcBef>
            </a:pPr>
            <a:endParaRPr b="0" lang="en-AU" sz="3200" spc="-1" strike="noStrike">
              <a:latin typeface="Arial"/>
            </a:endParaRPr>
          </a:p>
        </p:txBody>
      </p:sp>
      <p:pic>
        <p:nvPicPr>
          <p:cNvPr id="87" name="Picture 4" descr="Image result for jedi religion"/>
          <p:cNvPicPr/>
          <p:nvPr/>
        </p:nvPicPr>
        <p:blipFill>
          <a:blip r:embed="rId1"/>
          <a:stretch/>
        </p:blipFill>
        <p:spPr>
          <a:xfrm>
            <a:off x="7806960" y="5373360"/>
            <a:ext cx="1304280" cy="1399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457200" y="260280"/>
            <a:ext cx="8228880" cy="46800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SECTION 15 - Freedom of expression</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(1) Every person has the right to hold an opinion without interference.</a:t>
            </a:r>
            <a:endParaRPr b="0" lang="en-AU" sz="3200" spc="-1" strike="noStrike">
              <a:latin typeface="Arial"/>
            </a:endParaRPr>
          </a:p>
        </p:txBody>
      </p:sp>
      <p:pic>
        <p:nvPicPr>
          <p:cNvPr id="89" name="Picture 4" descr="http://www.cartoonmovement.com/depot/cartoons/2013/11/20/freedom_of_expression_2__khaldoon_gharaibeh.jpeg"/>
          <p:cNvPicPr/>
          <p:nvPr/>
        </p:nvPicPr>
        <p:blipFill>
          <a:blip r:embed="rId1"/>
          <a:stretch/>
        </p:blipFill>
        <p:spPr>
          <a:xfrm>
            <a:off x="1115640" y="1989000"/>
            <a:ext cx="6561000" cy="4753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457200" y="260280"/>
            <a:ext cx="8228880" cy="468000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SECTION 15 - Freedom of expression</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(2) Every person has the right to freedom of expression which includes the freedom to seek, receive and impart information and ideas of all kinds, within or outside Victoria and whether orally; in writing; in print; way of art; or in any way.</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457200" y="333360"/>
            <a:ext cx="8228880" cy="403092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(3) Special duties and responsibilities are attached to the right of freedom of expression and the right may be subject to </a:t>
            </a:r>
            <a:r>
              <a:rPr b="1" lang="en-AU" sz="3200" spc="-1" strike="noStrike">
                <a:solidFill>
                  <a:srgbClr val="000000"/>
                </a:solidFill>
                <a:latin typeface="Calibri"/>
              </a:rPr>
              <a:t>lawful restrictions</a:t>
            </a:r>
            <a:r>
              <a:rPr b="0" lang="en-AU" sz="3200" spc="-1" strike="noStrike">
                <a:solidFill>
                  <a:srgbClr val="000000"/>
                </a:solidFill>
                <a:latin typeface="Calibri"/>
              </a:rPr>
              <a:t> -</a:t>
            </a:r>
            <a:endParaRPr b="0" lang="en-AU" sz="3200" spc="-1" strike="noStrike">
              <a:latin typeface="Arial"/>
            </a:endParaRPr>
          </a:p>
          <a:p>
            <a:pPr lvl="1" marL="743040" indent="-285840">
              <a:lnSpc>
                <a:spcPct val="100000"/>
              </a:lnSpc>
              <a:spcBef>
                <a:spcPts val="561"/>
              </a:spcBef>
              <a:buClr>
                <a:srgbClr val="000000"/>
              </a:buClr>
              <a:buFont typeface="Arial"/>
              <a:buChar char="–"/>
            </a:pPr>
            <a:r>
              <a:rPr b="0" lang="en-AU" sz="2800" spc="-1" strike="noStrike">
                <a:solidFill>
                  <a:srgbClr val="000000"/>
                </a:solidFill>
                <a:latin typeface="Calibri"/>
              </a:rPr>
              <a:t>(a) to respect the rights and reputation of other persons; or</a:t>
            </a:r>
            <a:endParaRPr b="0" lang="en-AU" sz="2800" spc="-1" strike="noStrike">
              <a:latin typeface="Arial"/>
            </a:endParaRPr>
          </a:p>
          <a:p>
            <a:pPr lvl="1" marL="743040" indent="-285840">
              <a:lnSpc>
                <a:spcPct val="100000"/>
              </a:lnSpc>
              <a:spcBef>
                <a:spcPts val="561"/>
              </a:spcBef>
              <a:buClr>
                <a:srgbClr val="000000"/>
              </a:buClr>
              <a:buFont typeface="Arial"/>
              <a:buChar char="–"/>
            </a:pPr>
            <a:r>
              <a:rPr b="0" lang="en-AU" sz="2800" spc="-1" strike="noStrike">
                <a:solidFill>
                  <a:srgbClr val="000000"/>
                </a:solidFill>
                <a:latin typeface="Calibri"/>
              </a:rPr>
              <a:t>(b) for the protection of national security, public order, public health or public morality.</a:t>
            </a:r>
            <a:endParaRPr b="0" lang="en-AU" sz="2800" spc="-1" strike="noStrike">
              <a:latin typeface="Arial"/>
            </a:endParaRPr>
          </a:p>
          <a:p>
            <a:pPr>
              <a:lnSpc>
                <a:spcPct val="100000"/>
              </a:lnSpc>
              <a:spcBef>
                <a:spcPts val="641"/>
              </a:spcBef>
            </a:pPr>
            <a:endParaRPr b="0" lang="en-AU" sz="2800" spc="-1" strike="noStrike">
              <a:latin typeface="Arial"/>
            </a:endParaRPr>
          </a:p>
        </p:txBody>
      </p:sp>
      <p:pic>
        <p:nvPicPr>
          <p:cNvPr id="92" name="Picture 1" descr=""/>
          <p:cNvPicPr/>
          <p:nvPr/>
        </p:nvPicPr>
        <p:blipFill>
          <a:blip r:embed="rId1"/>
          <a:stretch/>
        </p:blipFill>
        <p:spPr>
          <a:xfrm>
            <a:off x="5868000" y="4365000"/>
            <a:ext cx="2428200" cy="2428200"/>
          </a:xfrm>
          <a:prstGeom prst="rect">
            <a:avLst/>
          </a:prstGeom>
          <a:ln w="0">
            <a:noFill/>
          </a:ln>
        </p:spPr>
      </p:pic>
      <p:pic>
        <p:nvPicPr>
          <p:cNvPr id="93" name="Picture 2" descr=""/>
          <p:cNvPicPr/>
          <p:nvPr/>
        </p:nvPicPr>
        <p:blipFill>
          <a:blip r:embed="rId2"/>
          <a:stretch/>
        </p:blipFill>
        <p:spPr>
          <a:xfrm>
            <a:off x="683640" y="4365000"/>
            <a:ext cx="4304520" cy="2428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0000" y="188640"/>
            <a:ext cx="8228880" cy="561240"/>
          </a:xfrm>
          <a:prstGeom prst="rect">
            <a:avLst/>
          </a:prstGeom>
          <a:noFill/>
          <a:ln w="0">
            <a:noFill/>
          </a:ln>
        </p:spPr>
        <p:txBody>
          <a:bodyPr numCol="1" spcCol="0" lIns="90000" rIns="90000" tIns="45000" bIns="45000" anchor="ctr">
            <a:noAutofit/>
          </a:bodyPr>
          <a:p>
            <a:pPr algn="ctr">
              <a:lnSpc>
                <a:spcPct val="100000"/>
              </a:lnSpc>
            </a:pPr>
            <a:r>
              <a:rPr b="0" lang="en-AU" sz="4400" spc="-1" strike="noStrike">
                <a:solidFill>
                  <a:srgbClr val="000000"/>
                </a:solidFill>
                <a:latin typeface="Calibri"/>
              </a:rPr>
              <a:t>The Spam Act 2003</a:t>
            </a:r>
            <a:endParaRPr b="0" lang="en-AU" sz="4400" spc="-1" strike="noStrike">
              <a:latin typeface="Arial"/>
            </a:endParaRPr>
          </a:p>
        </p:txBody>
      </p:sp>
      <p:sp>
        <p:nvSpPr>
          <p:cNvPr id="95" name="PlaceHolder 2"/>
          <p:cNvSpPr>
            <a:spLocks noGrp="1"/>
          </p:cNvSpPr>
          <p:nvPr>
            <p:ph/>
          </p:nvPr>
        </p:nvSpPr>
        <p:spPr>
          <a:xfrm>
            <a:off x="0" y="908640"/>
            <a:ext cx="9107640" cy="28796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Named after a Monty Python sketch where singing Vikings drowned out all attempts to speak in a café.</a:t>
            </a:r>
            <a:endParaRPr b="0" lang="en-AU" sz="3200" spc="-1" strike="noStrike">
              <a:latin typeface="Arial"/>
            </a:endParaRPr>
          </a:p>
          <a:p>
            <a:pPr marL="343080" indent="-343080">
              <a:lnSpc>
                <a:spcPct val="100000"/>
              </a:lnSpc>
              <a:spcBef>
                <a:spcPts val="400"/>
              </a:spcBef>
              <a:buClr>
                <a:srgbClr val="000000"/>
              </a:buClr>
              <a:buFont typeface="Arial"/>
              <a:buChar char="•"/>
            </a:pPr>
            <a:r>
              <a:rPr b="0" lang="en-AU" sz="2000" spc="-1" strike="noStrike">
                <a:solidFill>
                  <a:srgbClr val="000000"/>
                </a:solidFill>
                <a:latin typeface="Calibri"/>
              </a:rPr>
              <a:t>Got 3.5 minutes to spare?</a:t>
            </a:r>
            <a:endParaRPr b="0" lang="en-AU" sz="2000" spc="-1" strike="noStrike">
              <a:latin typeface="Arial"/>
            </a:endParaRPr>
          </a:p>
          <a:p>
            <a:pPr>
              <a:lnSpc>
                <a:spcPct val="100000"/>
              </a:lnSpc>
              <a:spcBef>
                <a:spcPts val="400"/>
              </a:spcBef>
            </a:pPr>
            <a:r>
              <a:rPr b="0" lang="en-AU" sz="2000" spc="-1" strike="noStrike" u="sng">
                <a:solidFill>
                  <a:srgbClr val="0000ff"/>
                </a:solidFill>
                <a:uFillTx/>
                <a:latin typeface="Calibri"/>
              </a:rPr>
              <a:t>https://www.youtube.com/watch?v=Gxtsa-OvQLA</a:t>
            </a:r>
            <a:endParaRPr b="0" lang="en-AU" sz="20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Spam email floods email boxes.</a:t>
            </a:r>
            <a:endParaRPr b="0" lang="en-AU" sz="3200" spc="-1" strike="noStrike">
              <a:latin typeface="Arial"/>
            </a:endParaRPr>
          </a:p>
        </p:txBody>
      </p:sp>
      <p:pic>
        <p:nvPicPr>
          <p:cNvPr id="96" name="Picture 3" descr=""/>
          <p:cNvPicPr/>
          <p:nvPr/>
        </p:nvPicPr>
        <p:blipFill>
          <a:blip r:embed="rId1"/>
          <a:stretch/>
        </p:blipFill>
        <p:spPr>
          <a:xfrm>
            <a:off x="5067360" y="3789000"/>
            <a:ext cx="4075920" cy="3066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305</TotalTime>
  <Application>LibreOffice/7.2.2.2$Windows_X86_64 LibreOffice_project/02b2acce88a210515b4a5bb2e46cbfb63fe97d56</Application>
  <AppVersion>15.0000</AppVersion>
  <Words>527</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2009-02-06T03:31:51Z</dcterms:created>
  <dc:creator>kel</dc:creator>
  <dc:description/>
  <dc:language>en-AU</dc:language>
  <cp:lastModifiedBy>Mark Kelly</cp:lastModifiedBy>
  <dcterms:modified xsi:type="dcterms:W3CDTF">2022-01-25T10:17:03Z</dcterms:modified>
  <cp:revision>29</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15</vt:i4>
  </property>
</Properties>
</file>