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jpeg" ContentType="image/jpeg"/>
  <Override PartName="/ppt/media/image22.jpeg" ContentType="image/jpeg"/>
  <Override PartName="/ppt/media/image23.png" ContentType="image/png"/>
  <Override PartName="/ppt/media/image2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3124080" y="6356520"/>
            <a:ext cx="289548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8243640" cy="6822720"/>
          </a:xfrm>
          <a:prstGeom prst="rect">
            <a:avLst/>
          </a:prstGeom>
          <a:ln w="0">
            <a:noFill/>
          </a:ln>
        </p:spPr>
      </p:pic>
      <p:sp>
        <p:nvSpPr>
          <p:cNvPr id="40" name=""/>
          <p:cNvSpPr/>
          <p:nvPr/>
        </p:nvSpPr>
        <p:spPr>
          <a:xfrm>
            <a:off x="3060720" y="-360360"/>
            <a:ext cx="7407000" cy="197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7200" spc="-1" strike="noStrike">
                <a:solidFill>
                  <a:srgbClr val="000000"/>
                </a:solidFill>
                <a:latin typeface="Calibri"/>
                <a:ea typeface="Microsoft YaHei"/>
              </a:rPr>
              <a:t>LAN Design</a:t>
            </a:r>
            <a:endParaRPr b="0" lang="en-AU" sz="72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108000" y="5086440"/>
            <a:ext cx="6400440" cy="22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14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200" spc="-1" strike="noStrike">
                <a:solidFill>
                  <a:srgbClr val="898989"/>
                </a:solidFill>
                <a:latin typeface="Calibri"/>
                <a:ea typeface="Microsoft YaHei"/>
              </a:rPr>
              <a:t>Applied Computing Slideshows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4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200" spc="-1" strike="noStrike">
                <a:solidFill>
                  <a:srgbClr val="898989"/>
                </a:solidFill>
                <a:latin typeface="Calibri"/>
                <a:ea typeface="Microsoft YaHei"/>
              </a:rPr>
              <a:t>by Mark Kelly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4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200" spc="-1" strike="noStrike">
                <a:solidFill>
                  <a:srgbClr val="898989"/>
                </a:solidFill>
                <a:latin typeface="Calibri"/>
                <a:ea typeface="Microsoft YaHei"/>
              </a:rPr>
              <a:t>vcedata.com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4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200" spc="-1" strike="noStrike">
                <a:solidFill>
                  <a:srgbClr val="898989"/>
                </a:solidFill>
                <a:latin typeface="Calibri"/>
                <a:ea typeface="Microsoft YaHei"/>
              </a:rPr>
              <a:t>mark@vcedata.com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Switch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457200" y="1600200"/>
            <a:ext cx="8229240" cy="13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0000"/>
              </a:lnSpc>
              <a:spcBef>
                <a:spcPts val="913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Switches are smart: only send network signals to their intended recipient, unlike dumb hubs which broadcast every packet to every node.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913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Node = any device on network that sends/receives data packets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913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Typically has 4, 6, 8, 12, 24 ports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913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Speeds usually 100Mbps or 1000 Mbps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913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Hub behaviour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826920" y="2637000"/>
            <a:ext cx="1368360" cy="2592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SERVER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Sends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Packet to PC6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2195640" y="3933720"/>
            <a:ext cx="2305080" cy="180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4500720" y="3645000"/>
            <a:ext cx="2086920" cy="575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HUB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3276720" y="5157720"/>
            <a:ext cx="1078920" cy="1007640"/>
          </a:xfrm>
          <a:custGeom>
            <a:avLst/>
            <a:gdLst/>
            <a:ahLst/>
            <a:rect l="l" t="t" r="r" b="b"/>
            <a:pathLst>
              <a:path w="3000" h="2802">
                <a:moveTo>
                  <a:pt x="466" y="0"/>
                </a:moveTo>
                <a:lnTo>
                  <a:pt x="467" y="0"/>
                </a:lnTo>
                <a:cubicBezTo>
                  <a:pt x="385" y="0"/>
                  <a:pt x="304" y="22"/>
                  <a:pt x="233" y="63"/>
                </a:cubicBezTo>
                <a:cubicBezTo>
                  <a:pt x="162" y="104"/>
                  <a:pt x="104" y="162"/>
                  <a:pt x="63" y="233"/>
                </a:cubicBezTo>
                <a:cubicBezTo>
                  <a:pt x="22" y="304"/>
                  <a:pt x="0" y="385"/>
                  <a:pt x="0" y="467"/>
                </a:cubicBezTo>
                <a:lnTo>
                  <a:pt x="0" y="2334"/>
                </a:lnTo>
                <a:lnTo>
                  <a:pt x="0" y="2334"/>
                </a:lnTo>
                <a:cubicBezTo>
                  <a:pt x="0" y="2416"/>
                  <a:pt x="22" y="2497"/>
                  <a:pt x="63" y="2568"/>
                </a:cubicBezTo>
                <a:cubicBezTo>
                  <a:pt x="104" y="2639"/>
                  <a:pt x="162" y="2697"/>
                  <a:pt x="233" y="2738"/>
                </a:cubicBezTo>
                <a:cubicBezTo>
                  <a:pt x="304" y="2779"/>
                  <a:pt x="385" y="2801"/>
                  <a:pt x="467" y="2801"/>
                </a:cubicBezTo>
                <a:lnTo>
                  <a:pt x="2532" y="2801"/>
                </a:lnTo>
                <a:lnTo>
                  <a:pt x="2532" y="2801"/>
                </a:lnTo>
                <a:cubicBezTo>
                  <a:pt x="2614" y="2801"/>
                  <a:pt x="2695" y="2779"/>
                  <a:pt x="2766" y="2738"/>
                </a:cubicBezTo>
                <a:cubicBezTo>
                  <a:pt x="2837" y="2697"/>
                  <a:pt x="2895" y="2639"/>
                  <a:pt x="2936" y="2568"/>
                </a:cubicBezTo>
                <a:cubicBezTo>
                  <a:pt x="2977" y="2497"/>
                  <a:pt x="2999" y="2416"/>
                  <a:pt x="2999" y="2334"/>
                </a:cubicBezTo>
                <a:lnTo>
                  <a:pt x="2999" y="466"/>
                </a:lnTo>
                <a:lnTo>
                  <a:pt x="2999" y="467"/>
                </a:lnTo>
                <a:lnTo>
                  <a:pt x="2999" y="467"/>
                </a:lnTo>
                <a:cubicBezTo>
                  <a:pt x="2999" y="385"/>
                  <a:pt x="2977" y="304"/>
                  <a:pt x="2936" y="233"/>
                </a:cubicBezTo>
                <a:cubicBezTo>
                  <a:pt x="2895" y="162"/>
                  <a:pt x="2837" y="104"/>
                  <a:pt x="2766" y="63"/>
                </a:cubicBezTo>
                <a:cubicBezTo>
                  <a:pt x="2695" y="22"/>
                  <a:pt x="2614" y="0"/>
                  <a:pt x="2532" y="0"/>
                </a:cubicBezTo>
                <a:lnTo>
                  <a:pt x="466" y="0"/>
                </a:lnTo>
              </a:path>
            </a:pathLst>
          </a:custGeom>
          <a:solidFill>
            <a:srgbClr val="ff0000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PC4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4932360" y="5157720"/>
            <a:ext cx="1079280" cy="1007640"/>
          </a:xfrm>
          <a:custGeom>
            <a:avLst/>
            <a:gdLst/>
            <a:ahLst/>
            <a:rect l="l" t="t" r="r" b="b"/>
            <a:pathLst>
              <a:path w="3001" h="2802">
                <a:moveTo>
                  <a:pt x="466" y="0"/>
                </a:moveTo>
                <a:lnTo>
                  <a:pt x="467" y="0"/>
                </a:lnTo>
                <a:cubicBezTo>
                  <a:pt x="385" y="0"/>
                  <a:pt x="304" y="22"/>
                  <a:pt x="233" y="63"/>
                </a:cubicBezTo>
                <a:cubicBezTo>
                  <a:pt x="162" y="104"/>
                  <a:pt x="104" y="162"/>
                  <a:pt x="63" y="233"/>
                </a:cubicBezTo>
                <a:cubicBezTo>
                  <a:pt x="22" y="304"/>
                  <a:pt x="0" y="385"/>
                  <a:pt x="0" y="467"/>
                </a:cubicBezTo>
                <a:lnTo>
                  <a:pt x="0" y="2334"/>
                </a:lnTo>
                <a:lnTo>
                  <a:pt x="0" y="2334"/>
                </a:lnTo>
                <a:cubicBezTo>
                  <a:pt x="0" y="2416"/>
                  <a:pt x="22" y="2497"/>
                  <a:pt x="63" y="2568"/>
                </a:cubicBezTo>
                <a:cubicBezTo>
                  <a:pt x="104" y="2639"/>
                  <a:pt x="162" y="2697"/>
                  <a:pt x="233" y="2738"/>
                </a:cubicBezTo>
                <a:cubicBezTo>
                  <a:pt x="304" y="2779"/>
                  <a:pt x="385" y="2801"/>
                  <a:pt x="467" y="2801"/>
                </a:cubicBezTo>
                <a:lnTo>
                  <a:pt x="2533" y="2801"/>
                </a:lnTo>
                <a:lnTo>
                  <a:pt x="2533" y="2801"/>
                </a:lnTo>
                <a:cubicBezTo>
                  <a:pt x="2615" y="2801"/>
                  <a:pt x="2696" y="2779"/>
                  <a:pt x="2767" y="2738"/>
                </a:cubicBezTo>
                <a:cubicBezTo>
                  <a:pt x="2838" y="2697"/>
                  <a:pt x="2896" y="2639"/>
                  <a:pt x="2937" y="2568"/>
                </a:cubicBezTo>
                <a:cubicBezTo>
                  <a:pt x="2978" y="2497"/>
                  <a:pt x="3000" y="2416"/>
                  <a:pt x="3000" y="2334"/>
                </a:cubicBezTo>
                <a:lnTo>
                  <a:pt x="3000" y="466"/>
                </a:lnTo>
                <a:lnTo>
                  <a:pt x="3000" y="467"/>
                </a:lnTo>
                <a:lnTo>
                  <a:pt x="3000" y="467"/>
                </a:lnTo>
                <a:cubicBezTo>
                  <a:pt x="3000" y="385"/>
                  <a:pt x="2978" y="304"/>
                  <a:pt x="2937" y="233"/>
                </a:cubicBezTo>
                <a:cubicBezTo>
                  <a:pt x="2896" y="162"/>
                  <a:pt x="2838" y="104"/>
                  <a:pt x="2767" y="63"/>
                </a:cubicBezTo>
                <a:cubicBezTo>
                  <a:pt x="2696" y="22"/>
                  <a:pt x="2615" y="0"/>
                  <a:pt x="2533" y="0"/>
                </a:cubicBezTo>
                <a:lnTo>
                  <a:pt x="466" y="0"/>
                </a:lnTo>
              </a:path>
            </a:pathLst>
          </a:custGeom>
          <a:solidFill>
            <a:srgbClr val="ff0000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PC5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6588000" y="5157720"/>
            <a:ext cx="1079280" cy="1007640"/>
          </a:xfrm>
          <a:custGeom>
            <a:avLst/>
            <a:gdLst/>
            <a:ahLst/>
            <a:rect l="l" t="t" r="r" b="b"/>
            <a:pathLst>
              <a:path w="3001" h="2802">
                <a:moveTo>
                  <a:pt x="466" y="0"/>
                </a:moveTo>
                <a:lnTo>
                  <a:pt x="467" y="0"/>
                </a:lnTo>
                <a:cubicBezTo>
                  <a:pt x="385" y="0"/>
                  <a:pt x="304" y="22"/>
                  <a:pt x="233" y="63"/>
                </a:cubicBezTo>
                <a:cubicBezTo>
                  <a:pt x="162" y="104"/>
                  <a:pt x="104" y="162"/>
                  <a:pt x="63" y="233"/>
                </a:cubicBezTo>
                <a:cubicBezTo>
                  <a:pt x="22" y="304"/>
                  <a:pt x="0" y="385"/>
                  <a:pt x="0" y="467"/>
                </a:cubicBezTo>
                <a:lnTo>
                  <a:pt x="0" y="2334"/>
                </a:lnTo>
                <a:lnTo>
                  <a:pt x="0" y="2334"/>
                </a:lnTo>
                <a:cubicBezTo>
                  <a:pt x="0" y="2416"/>
                  <a:pt x="22" y="2497"/>
                  <a:pt x="63" y="2568"/>
                </a:cubicBezTo>
                <a:cubicBezTo>
                  <a:pt x="104" y="2639"/>
                  <a:pt x="162" y="2697"/>
                  <a:pt x="233" y="2738"/>
                </a:cubicBezTo>
                <a:cubicBezTo>
                  <a:pt x="304" y="2779"/>
                  <a:pt x="385" y="2801"/>
                  <a:pt x="467" y="2801"/>
                </a:cubicBezTo>
                <a:lnTo>
                  <a:pt x="2533" y="2801"/>
                </a:lnTo>
                <a:lnTo>
                  <a:pt x="2533" y="2801"/>
                </a:lnTo>
                <a:cubicBezTo>
                  <a:pt x="2615" y="2801"/>
                  <a:pt x="2696" y="2779"/>
                  <a:pt x="2767" y="2738"/>
                </a:cubicBezTo>
                <a:cubicBezTo>
                  <a:pt x="2838" y="2697"/>
                  <a:pt x="2896" y="2639"/>
                  <a:pt x="2937" y="2568"/>
                </a:cubicBezTo>
                <a:cubicBezTo>
                  <a:pt x="2978" y="2497"/>
                  <a:pt x="3000" y="2416"/>
                  <a:pt x="3000" y="2334"/>
                </a:cubicBezTo>
                <a:lnTo>
                  <a:pt x="3000" y="466"/>
                </a:lnTo>
                <a:lnTo>
                  <a:pt x="3000" y="467"/>
                </a:lnTo>
                <a:lnTo>
                  <a:pt x="3000" y="467"/>
                </a:lnTo>
                <a:cubicBezTo>
                  <a:pt x="3000" y="385"/>
                  <a:pt x="2978" y="304"/>
                  <a:pt x="2937" y="233"/>
                </a:cubicBezTo>
                <a:cubicBezTo>
                  <a:pt x="2896" y="162"/>
                  <a:pt x="2838" y="104"/>
                  <a:pt x="2767" y="63"/>
                </a:cubicBezTo>
                <a:cubicBezTo>
                  <a:pt x="2696" y="22"/>
                  <a:pt x="2615" y="0"/>
                  <a:pt x="2533" y="0"/>
                </a:cubicBezTo>
                <a:lnTo>
                  <a:pt x="466" y="0"/>
                </a:lnTo>
              </a:path>
            </a:pathLst>
          </a:custGeom>
          <a:solidFill>
            <a:srgbClr val="ff0000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PC6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6659640" y="1628640"/>
            <a:ext cx="1080720" cy="1008000"/>
          </a:xfrm>
          <a:custGeom>
            <a:avLst/>
            <a:gdLst/>
            <a:ahLst/>
            <a:rect l="l" t="t" r="r" b="b"/>
            <a:pathLst>
              <a:path w="3005" h="2803">
                <a:moveTo>
                  <a:pt x="467" y="0"/>
                </a:moveTo>
                <a:lnTo>
                  <a:pt x="467" y="0"/>
                </a:lnTo>
                <a:cubicBezTo>
                  <a:pt x="385" y="0"/>
                  <a:pt x="304" y="22"/>
                  <a:pt x="234" y="63"/>
                </a:cubicBezTo>
                <a:cubicBezTo>
                  <a:pt x="163" y="104"/>
                  <a:pt x="104" y="163"/>
                  <a:pt x="63" y="234"/>
                </a:cubicBezTo>
                <a:cubicBezTo>
                  <a:pt x="22" y="304"/>
                  <a:pt x="0" y="385"/>
                  <a:pt x="0" y="467"/>
                </a:cubicBezTo>
                <a:lnTo>
                  <a:pt x="0" y="2335"/>
                </a:lnTo>
                <a:lnTo>
                  <a:pt x="0" y="2335"/>
                </a:lnTo>
                <a:cubicBezTo>
                  <a:pt x="0" y="2417"/>
                  <a:pt x="22" y="2498"/>
                  <a:pt x="63" y="2569"/>
                </a:cubicBezTo>
                <a:cubicBezTo>
                  <a:pt x="104" y="2639"/>
                  <a:pt x="163" y="2698"/>
                  <a:pt x="234" y="2739"/>
                </a:cubicBezTo>
                <a:cubicBezTo>
                  <a:pt x="304" y="2780"/>
                  <a:pt x="385" y="2802"/>
                  <a:pt x="467" y="2802"/>
                </a:cubicBezTo>
                <a:lnTo>
                  <a:pt x="2537" y="2801"/>
                </a:lnTo>
                <a:lnTo>
                  <a:pt x="2537" y="2802"/>
                </a:lnTo>
                <a:cubicBezTo>
                  <a:pt x="2619" y="2802"/>
                  <a:pt x="2700" y="2780"/>
                  <a:pt x="2771" y="2739"/>
                </a:cubicBezTo>
                <a:cubicBezTo>
                  <a:pt x="2841" y="2698"/>
                  <a:pt x="2900" y="2639"/>
                  <a:pt x="2941" y="2569"/>
                </a:cubicBezTo>
                <a:cubicBezTo>
                  <a:pt x="2982" y="2498"/>
                  <a:pt x="3004" y="2417"/>
                  <a:pt x="3004" y="2335"/>
                </a:cubicBezTo>
                <a:lnTo>
                  <a:pt x="3004" y="466"/>
                </a:lnTo>
                <a:lnTo>
                  <a:pt x="3004" y="467"/>
                </a:lnTo>
                <a:lnTo>
                  <a:pt x="3004" y="467"/>
                </a:lnTo>
                <a:cubicBezTo>
                  <a:pt x="3004" y="385"/>
                  <a:pt x="2982" y="304"/>
                  <a:pt x="2941" y="234"/>
                </a:cubicBezTo>
                <a:cubicBezTo>
                  <a:pt x="2900" y="163"/>
                  <a:pt x="2841" y="104"/>
                  <a:pt x="2771" y="63"/>
                </a:cubicBezTo>
                <a:cubicBezTo>
                  <a:pt x="2700" y="22"/>
                  <a:pt x="2619" y="0"/>
                  <a:pt x="2537" y="0"/>
                </a:cubicBezTo>
                <a:lnTo>
                  <a:pt x="467" y="0"/>
                </a:lnTo>
              </a:path>
            </a:pathLst>
          </a:custGeom>
          <a:solidFill>
            <a:srgbClr val="ff0000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PC3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932360" y="1628640"/>
            <a:ext cx="1079280" cy="1008000"/>
          </a:xfrm>
          <a:custGeom>
            <a:avLst/>
            <a:gdLst/>
            <a:ahLst/>
            <a:rect l="l" t="t" r="r" b="b"/>
            <a:pathLst>
              <a:path w="3001" h="2803">
                <a:moveTo>
                  <a:pt x="466" y="0"/>
                </a:moveTo>
                <a:lnTo>
                  <a:pt x="467" y="0"/>
                </a:lnTo>
                <a:cubicBezTo>
                  <a:pt x="385" y="0"/>
                  <a:pt x="304" y="22"/>
                  <a:pt x="234" y="63"/>
                </a:cubicBezTo>
                <a:cubicBezTo>
                  <a:pt x="163" y="104"/>
                  <a:pt x="104" y="163"/>
                  <a:pt x="63" y="234"/>
                </a:cubicBezTo>
                <a:cubicBezTo>
                  <a:pt x="22" y="304"/>
                  <a:pt x="0" y="385"/>
                  <a:pt x="0" y="467"/>
                </a:cubicBezTo>
                <a:lnTo>
                  <a:pt x="0" y="2335"/>
                </a:lnTo>
                <a:lnTo>
                  <a:pt x="0" y="2335"/>
                </a:lnTo>
                <a:cubicBezTo>
                  <a:pt x="0" y="2417"/>
                  <a:pt x="22" y="2498"/>
                  <a:pt x="63" y="2569"/>
                </a:cubicBezTo>
                <a:cubicBezTo>
                  <a:pt x="104" y="2639"/>
                  <a:pt x="163" y="2698"/>
                  <a:pt x="234" y="2739"/>
                </a:cubicBezTo>
                <a:cubicBezTo>
                  <a:pt x="304" y="2780"/>
                  <a:pt x="385" y="2802"/>
                  <a:pt x="467" y="2802"/>
                </a:cubicBezTo>
                <a:lnTo>
                  <a:pt x="2533" y="2801"/>
                </a:lnTo>
                <a:lnTo>
                  <a:pt x="2533" y="2802"/>
                </a:lnTo>
                <a:cubicBezTo>
                  <a:pt x="2615" y="2802"/>
                  <a:pt x="2696" y="2780"/>
                  <a:pt x="2767" y="2739"/>
                </a:cubicBezTo>
                <a:cubicBezTo>
                  <a:pt x="2837" y="2698"/>
                  <a:pt x="2896" y="2639"/>
                  <a:pt x="2937" y="2569"/>
                </a:cubicBezTo>
                <a:cubicBezTo>
                  <a:pt x="2978" y="2498"/>
                  <a:pt x="3000" y="2417"/>
                  <a:pt x="3000" y="2335"/>
                </a:cubicBezTo>
                <a:lnTo>
                  <a:pt x="2999" y="466"/>
                </a:lnTo>
                <a:lnTo>
                  <a:pt x="3000" y="467"/>
                </a:lnTo>
                <a:lnTo>
                  <a:pt x="3000" y="467"/>
                </a:lnTo>
                <a:cubicBezTo>
                  <a:pt x="3000" y="385"/>
                  <a:pt x="2978" y="304"/>
                  <a:pt x="2937" y="234"/>
                </a:cubicBezTo>
                <a:cubicBezTo>
                  <a:pt x="2896" y="163"/>
                  <a:pt x="2837" y="104"/>
                  <a:pt x="2767" y="63"/>
                </a:cubicBezTo>
                <a:cubicBezTo>
                  <a:pt x="2696" y="22"/>
                  <a:pt x="2615" y="0"/>
                  <a:pt x="2533" y="0"/>
                </a:cubicBezTo>
                <a:lnTo>
                  <a:pt x="466" y="0"/>
                </a:lnTo>
              </a:path>
            </a:pathLst>
          </a:custGeom>
          <a:solidFill>
            <a:srgbClr val="ff0000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PC2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3203640" y="1628640"/>
            <a:ext cx="1080720" cy="1008000"/>
          </a:xfrm>
          <a:custGeom>
            <a:avLst/>
            <a:gdLst/>
            <a:ahLst/>
            <a:rect l="l" t="t" r="r" b="b"/>
            <a:pathLst>
              <a:path w="3005" h="2803">
                <a:moveTo>
                  <a:pt x="467" y="0"/>
                </a:moveTo>
                <a:lnTo>
                  <a:pt x="467" y="0"/>
                </a:lnTo>
                <a:cubicBezTo>
                  <a:pt x="385" y="0"/>
                  <a:pt x="304" y="22"/>
                  <a:pt x="234" y="63"/>
                </a:cubicBezTo>
                <a:cubicBezTo>
                  <a:pt x="163" y="104"/>
                  <a:pt x="104" y="163"/>
                  <a:pt x="63" y="234"/>
                </a:cubicBezTo>
                <a:cubicBezTo>
                  <a:pt x="22" y="304"/>
                  <a:pt x="0" y="385"/>
                  <a:pt x="0" y="467"/>
                </a:cubicBezTo>
                <a:lnTo>
                  <a:pt x="0" y="2335"/>
                </a:lnTo>
                <a:lnTo>
                  <a:pt x="0" y="2335"/>
                </a:lnTo>
                <a:cubicBezTo>
                  <a:pt x="0" y="2417"/>
                  <a:pt x="22" y="2498"/>
                  <a:pt x="63" y="2569"/>
                </a:cubicBezTo>
                <a:cubicBezTo>
                  <a:pt x="104" y="2639"/>
                  <a:pt x="163" y="2698"/>
                  <a:pt x="234" y="2739"/>
                </a:cubicBezTo>
                <a:cubicBezTo>
                  <a:pt x="304" y="2780"/>
                  <a:pt x="385" y="2802"/>
                  <a:pt x="467" y="2802"/>
                </a:cubicBezTo>
                <a:lnTo>
                  <a:pt x="2537" y="2801"/>
                </a:lnTo>
                <a:lnTo>
                  <a:pt x="2537" y="2802"/>
                </a:lnTo>
                <a:cubicBezTo>
                  <a:pt x="2619" y="2802"/>
                  <a:pt x="2700" y="2780"/>
                  <a:pt x="2771" y="2739"/>
                </a:cubicBezTo>
                <a:cubicBezTo>
                  <a:pt x="2841" y="2698"/>
                  <a:pt x="2900" y="2639"/>
                  <a:pt x="2941" y="2569"/>
                </a:cubicBezTo>
                <a:cubicBezTo>
                  <a:pt x="2982" y="2498"/>
                  <a:pt x="3004" y="2417"/>
                  <a:pt x="3004" y="2335"/>
                </a:cubicBezTo>
                <a:lnTo>
                  <a:pt x="3004" y="466"/>
                </a:lnTo>
                <a:lnTo>
                  <a:pt x="3004" y="467"/>
                </a:lnTo>
                <a:lnTo>
                  <a:pt x="3004" y="467"/>
                </a:lnTo>
                <a:cubicBezTo>
                  <a:pt x="3004" y="385"/>
                  <a:pt x="2982" y="304"/>
                  <a:pt x="2941" y="234"/>
                </a:cubicBezTo>
                <a:cubicBezTo>
                  <a:pt x="2900" y="163"/>
                  <a:pt x="2841" y="104"/>
                  <a:pt x="2771" y="63"/>
                </a:cubicBezTo>
                <a:cubicBezTo>
                  <a:pt x="2700" y="22"/>
                  <a:pt x="2619" y="0"/>
                  <a:pt x="2537" y="0"/>
                </a:cubicBezTo>
                <a:lnTo>
                  <a:pt x="467" y="0"/>
                </a:lnTo>
              </a:path>
            </a:pathLst>
          </a:custGeom>
          <a:solidFill>
            <a:srgbClr val="ff0000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PC1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3745080" y="2637000"/>
            <a:ext cx="1800000" cy="100800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5470560" y="2637000"/>
            <a:ext cx="73080" cy="100800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 flipH="1">
            <a:off x="5543640" y="2637000"/>
            <a:ext cx="1658880" cy="100800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 flipH="1">
            <a:off x="3814560" y="4221000"/>
            <a:ext cx="1731960" cy="9367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 flipH="1">
            <a:off x="5470560" y="4221000"/>
            <a:ext cx="76320" cy="9367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5543640" y="4221000"/>
            <a:ext cx="1584360" cy="9367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Switch Behaviour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826920" y="2637000"/>
            <a:ext cx="1368360" cy="2592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SERVER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Sends packet to PC6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2195640" y="3933720"/>
            <a:ext cx="2305080" cy="180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4500720" y="3716280"/>
            <a:ext cx="2086920" cy="576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SWITCH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3276720" y="5157720"/>
            <a:ext cx="1078920" cy="1007640"/>
          </a:xfrm>
          <a:custGeom>
            <a:avLst/>
            <a:gdLst/>
            <a:ahLst/>
            <a:rect l="l" t="t" r="r" b="b"/>
            <a:pathLst>
              <a:path w="3000" h="2802">
                <a:moveTo>
                  <a:pt x="466" y="0"/>
                </a:moveTo>
                <a:lnTo>
                  <a:pt x="467" y="0"/>
                </a:lnTo>
                <a:cubicBezTo>
                  <a:pt x="385" y="0"/>
                  <a:pt x="304" y="22"/>
                  <a:pt x="233" y="63"/>
                </a:cubicBezTo>
                <a:cubicBezTo>
                  <a:pt x="162" y="104"/>
                  <a:pt x="104" y="162"/>
                  <a:pt x="63" y="233"/>
                </a:cubicBezTo>
                <a:cubicBezTo>
                  <a:pt x="22" y="304"/>
                  <a:pt x="0" y="385"/>
                  <a:pt x="0" y="467"/>
                </a:cubicBezTo>
                <a:lnTo>
                  <a:pt x="0" y="2334"/>
                </a:lnTo>
                <a:lnTo>
                  <a:pt x="0" y="2334"/>
                </a:lnTo>
                <a:cubicBezTo>
                  <a:pt x="0" y="2416"/>
                  <a:pt x="22" y="2497"/>
                  <a:pt x="63" y="2568"/>
                </a:cubicBezTo>
                <a:cubicBezTo>
                  <a:pt x="104" y="2639"/>
                  <a:pt x="162" y="2697"/>
                  <a:pt x="233" y="2738"/>
                </a:cubicBezTo>
                <a:cubicBezTo>
                  <a:pt x="304" y="2779"/>
                  <a:pt x="385" y="2801"/>
                  <a:pt x="467" y="2801"/>
                </a:cubicBezTo>
                <a:lnTo>
                  <a:pt x="2532" y="2801"/>
                </a:lnTo>
                <a:lnTo>
                  <a:pt x="2532" y="2801"/>
                </a:lnTo>
                <a:cubicBezTo>
                  <a:pt x="2614" y="2801"/>
                  <a:pt x="2695" y="2779"/>
                  <a:pt x="2766" y="2738"/>
                </a:cubicBezTo>
                <a:cubicBezTo>
                  <a:pt x="2837" y="2697"/>
                  <a:pt x="2895" y="2639"/>
                  <a:pt x="2936" y="2568"/>
                </a:cubicBezTo>
                <a:cubicBezTo>
                  <a:pt x="2977" y="2497"/>
                  <a:pt x="2999" y="2416"/>
                  <a:pt x="2999" y="2334"/>
                </a:cubicBezTo>
                <a:lnTo>
                  <a:pt x="2999" y="466"/>
                </a:lnTo>
                <a:lnTo>
                  <a:pt x="2999" y="467"/>
                </a:lnTo>
                <a:lnTo>
                  <a:pt x="2999" y="467"/>
                </a:lnTo>
                <a:cubicBezTo>
                  <a:pt x="2999" y="385"/>
                  <a:pt x="2977" y="304"/>
                  <a:pt x="2936" y="233"/>
                </a:cubicBezTo>
                <a:cubicBezTo>
                  <a:pt x="2895" y="162"/>
                  <a:pt x="2837" y="104"/>
                  <a:pt x="2766" y="63"/>
                </a:cubicBezTo>
                <a:cubicBezTo>
                  <a:pt x="2695" y="22"/>
                  <a:pt x="2614" y="0"/>
                  <a:pt x="2532" y="0"/>
                </a:cubicBezTo>
                <a:lnTo>
                  <a:pt x="466" y="0"/>
                </a:lnTo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PC4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932360" y="5157720"/>
            <a:ext cx="1079280" cy="1007640"/>
          </a:xfrm>
          <a:custGeom>
            <a:avLst/>
            <a:gdLst/>
            <a:ahLst/>
            <a:rect l="l" t="t" r="r" b="b"/>
            <a:pathLst>
              <a:path w="3001" h="2802">
                <a:moveTo>
                  <a:pt x="466" y="0"/>
                </a:moveTo>
                <a:lnTo>
                  <a:pt x="467" y="0"/>
                </a:lnTo>
                <a:cubicBezTo>
                  <a:pt x="385" y="0"/>
                  <a:pt x="304" y="22"/>
                  <a:pt x="233" y="63"/>
                </a:cubicBezTo>
                <a:cubicBezTo>
                  <a:pt x="162" y="104"/>
                  <a:pt x="104" y="162"/>
                  <a:pt x="63" y="233"/>
                </a:cubicBezTo>
                <a:cubicBezTo>
                  <a:pt x="22" y="304"/>
                  <a:pt x="0" y="385"/>
                  <a:pt x="0" y="467"/>
                </a:cubicBezTo>
                <a:lnTo>
                  <a:pt x="0" y="2334"/>
                </a:lnTo>
                <a:lnTo>
                  <a:pt x="0" y="2334"/>
                </a:lnTo>
                <a:cubicBezTo>
                  <a:pt x="0" y="2416"/>
                  <a:pt x="22" y="2497"/>
                  <a:pt x="63" y="2568"/>
                </a:cubicBezTo>
                <a:cubicBezTo>
                  <a:pt x="104" y="2639"/>
                  <a:pt x="162" y="2697"/>
                  <a:pt x="233" y="2738"/>
                </a:cubicBezTo>
                <a:cubicBezTo>
                  <a:pt x="304" y="2779"/>
                  <a:pt x="385" y="2801"/>
                  <a:pt x="467" y="2801"/>
                </a:cubicBezTo>
                <a:lnTo>
                  <a:pt x="2533" y="2801"/>
                </a:lnTo>
                <a:lnTo>
                  <a:pt x="2533" y="2801"/>
                </a:lnTo>
                <a:cubicBezTo>
                  <a:pt x="2615" y="2801"/>
                  <a:pt x="2696" y="2779"/>
                  <a:pt x="2767" y="2738"/>
                </a:cubicBezTo>
                <a:cubicBezTo>
                  <a:pt x="2838" y="2697"/>
                  <a:pt x="2896" y="2639"/>
                  <a:pt x="2937" y="2568"/>
                </a:cubicBezTo>
                <a:cubicBezTo>
                  <a:pt x="2978" y="2497"/>
                  <a:pt x="3000" y="2416"/>
                  <a:pt x="3000" y="2334"/>
                </a:cubicBezTo>
                <a:lnTo>
                  <a:pt x="3000" y="466"/>
                </a:lnTo>
                <a:lnTo>
                  <a:pt x="3000" y="467"/>
                </a:lnTo>
                <a:lnTo>
                  <a:pt x="3000" y="467"/>
                </a:lnTo>
                <a:cubicBezTo>
                  <a:pt x="3000" y="385"/>
                  <a:pt x="2978" y="304"/>
                  <a:pt x="2937" y="233"/>
                </a:cubicBezTo>
                <a:cubicBezTo>
                  <a:pt x="2896" y="162"/>
                  <a:pt x="2838" y="104"/>
                  <a:pt x="2767" y="63"/>
                </a:cubicBezTo>
                <a:cubicBezTo>
                  <a:pt x="2696" y="22"/>
                  <a:pt x="2615" y="0"/>
                  <a:pt x="2533" y="0"/>
                </a:cubicBezTo>
                <a:lnTo>
                  <a:pt x="466" y="0"/>
                </a:lnTo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PC5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6588000" y="5157720"/>
            <a:ext cx="1079280" cy="1007640"/>
          </a:xfrm>
          <a:custGeom>
            <a:avLst/>
            <a:gdLst/>
            <a:ahLst/>
            <a:rect l="l" t="t" r="r" b="b"/>
            <a:pathLst>
              <a:path w="3001" h="2802">
                <a:moveTo>
                  <a:pt x="466" y="0"/>
                </a:moveTo>
                <a:lnTo>
                  <a:pt x="467" y="0"/>
                </a:lnTo>
                <a:cubicBezTo>
                  <a:pt x="385" y="0"/>
                  <a:pt x="304" y="22"/>
                  <a:pt x="233" y="63"/>
                </a:cubicBezTo>
                <a:cubicBezTo>
                  <a:pt x="162" y="104"/>
                  <a:pt x="104" y="162"/>
                  <a:pt x="63" y="233"/>
                </a:cubicBezTo>
                <a:cubicBezTo>
                  <a:pt x="22" y="304"/>
                  <a:pt x="0" y="385"/>
                  <a:pt x="0" y="467"/>
                </a:cubicBezTo>
                <a:lnTo>
                  <a:pt x="0" y="2334"/>
                </a:lnTo>
                <a:lnTo>
                  <a:pt x="0" y="2334"/>
                </a:lnTo>
                <a:cubicBezTo>
                  <a:pt x="0" y="2416"/>
                  <a:pt x="22" y="2497"/>
                  <a:pt x="63" y="2568"/>
                </a:cubicBezTo>
                <a:cubicBezTo>
                  <a:pt x="104" y="2639"/>
                  <a:pt x="162" y="2697"/>
                  <a:pt x="233" y="2738"/>
                </a:cubicBezTo>
                <a:cubicBezTo>
                  <a:pt x="304" y="2779"/>
                  <a:pt x="385" y="2801"/>
                  <a:pt x="467" y="2801"/>
                </a:cubicBezTo>
                <a:lnTo>
                  <a:pt x="2533" y="2801"/>
                </a:lnTo>
                <a:lnTo>
                  <a:pt x="2533" y="2801"/>
                </a:lnTo>
                <a:cubicBezTo>
                  <a:pt x="2615" y="2801"/>
                  <a:pt x="2696" y="2779"/>
                  <a:pt x="2767" y="2738"/>
                </a:cubicBezTo>
                <a:cubicBezTo>
                  <a:pt x="2838" y="2697"/>
                  <a:pt x="2896" y="2639"/>
                  <a:pt x="2937" y="2568"/>
                </a:cubicBezTo>
                <a:cubicBezTo>
                  <a:pt x="2978" y="2497"/>
                  <a:pt x="3000" y="2416"/>
                  <a:pt x="3000" y="2334"/>
                </a:cubicBezTo>
                <a:lnTo>
                  <a:pt x="3000" y="466"/>
                </a:lnTo>
                <a:lnTo>
                  <a:pt x="3000" y="467"/>
                </a:lnTo>
                <a:lnTo>
                  <a:pt x="3000" y="467"/>
                </a:lnTo>
                <a:cubicBezTo>
                  <a:pt x="3000" y="385"/>
                  <a:pt x="2978" y="304"/>
                  <a:pt x="2937" y="233"/>
                </a:cubicBezTo>
                <a:cubicBezTo>
                  <a:pt x="2896" y="162"/>
                  <a:pt x="2838" y="104"/>
                  <a:pt x="2767" y="63"/>
                </a:cubicBezTo>
                <a:cubicBezTo>
                  <a:pt x="2696" y="22"/>
                  <a:pt x="2615" y="0"/>
                  <a:pt x="2533" y="0"/>
                </a:cubicBezTo>
                <a:lnTo>
                  <a:pt x="466" y="0"/>
                </a:lnTo>
              </a:path>
            </a:pathLst>
          </a:custGeom>
          <a:solidFill>
            <a:srgbClr val="ff0000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PC6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6659640" y="1700280"/>
            <a:ext cx="1080720" cy="1007640"/>
          </a:xfrm>
          <a:custGeom>
            <a:avLst/>
            <a:gdLst/>
            <a:ahLst/>
            <a:rect l="l" t="t" r="r" b="b"/>
            <a:pathLst>
              <a:path w="3005" h="2802">
                <a:moveTo>
                  <a:pt x="466" y="0"/>
                </a:moveTo>
                <a:lnTo>
                  <a:pt x="467" y="0"/>
                </a:lnTo>
                <a:cubicBezTo>
                  <a:pt x="385" y="0"/>
                  <a:pt x="304" y="22"/>
                  <a:pt x="233" y="63"/>
                </a:cubicBezTo>
                <a:cubicBezTo>
                  <a:pt x="162" y="104"/>
                  <a:pt x="104" y="162"/>
                  <a:pt x="63" y="233"/>
                </a:cubicBezTo>
                <a:cubicBezTo>
                  <a:pt x="22" y="304"/>
                  <a:pt x="0" y="385"/>
                  <a:pt x="0" y="467"/>
                </a:cubicBezTo>
                <a:lnTo>
                  <a:pt x="0" y="2334"/>
                </a:lnTo>
                <a:lnTo>
                  <a:pt x="0" y="2334"/>
                </a:lnTo>
                <a:cubicBezTo>
                  <a:pt x="0" y="2416"/>
                  <a:pt x="22" y="2497"/>
                  <a:pt x="63" y="2568"/>
                </a:cubicBezTo>
                <a:cubicBezTo>
                  <a:pt x="104" y="2639"/>
                  <a:pt x="162" y="2697"/>
                  <a:pt x="233" y="2738"/>
                </a:cubicBezTo>
                <a:cubicBezTo>
                  <a:pt x="304" y="2779"/>
                  <a:pt x="385" y="2801"/>
                  <a:pt x="467" y="2801"/>
                </a:cubicBezTo>
                <a:lnTo>
                  <a:pt x="2537" y="2801"/>
                </a:lnTo>
                <a:lnTo>
                  <a:pt x="2537" y="2801"/>
                </a:lnTo>
                <a:cubicBezTo>
                  <a:pt x="2619" y="2801"/>
                  <a:pt x="2700" y="2779"/>
                  <a:pt x="2771" y="2738"/>
                </a:cubicBezTo>
                <a:cubicBezTo>
                  <a:pt x="2842" y="2697"/>
                  <a:pt x="2900" y="2639"/>
                  <a:pt x="2941" y="2568"/>
                </a:cubicBezTo>
                <a:cubicBezTo>
                  <a:pt x="2982" y="2497"/>
                  <a:pt x="3004" y="2416"/>
                  <a:pt x="3004" y="2334"/>
                </a:cubicBezTo>
                <a:lnTo>
                  <a:pt x="3004" y="466"/>
                </a:lnTo>
                <a:lnTo>
                  <a:pt x="3004" y="467"/>
                </a:lnTo>
                <a:lnTo>
                  <a:pt x="3004" y="467"/>
                </a:lnTo>
                <a:cubicBezTo>
                  <a:pt x="3004" y="385"/>
                  <a:pt x="2982" y="304"/>
                  <a:pt x="2941" y="233"/>
                </a:cubicBezTo>
                <a:cubicBezTo>
                  <a:pt x="2900" y="162"/>
                  <a:pt x="2842" y="104"/>
                  <a:pt x="2771" y="63"/>
                </a:cubicBezTo>
                <a:cubicBezTo>
                  <a:pt x="2700" y="22"/>
                  <a:pt x="2619" y="0"/>
                  <a:pt x="2537" y="0"/>
                </a:cubicBezTo>
                <a:lnTo>
                  <a:pt x="466" y="0"/>
                </a:lnTo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PC3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932360" y="1700280"/>
            <a:ext cx="1079280" cy="1007640"/>
          </a:xfrm>
          <a:custGeom>
            <a:avLst/>
            <a:gdLst/>
            <a:ahLst/>
            <a:rect l="l" t="t" r="r" b="b"/>
            <a:pathLst>
              <a:path w="3001" h="2802">
                <a:moveTo>
                  <a:pt x="466" y="0"/>
                </a:moveTo>
                <a:lnTo>
                  <a:pt x="467" y="0"/>
                </a:lnTo>
                <a:cubicBezTo>
                  <a:pt x="385" y="0"/>
                  <a:pt x="304" y="22"/>
                  <a:pt x="233" y="63"/>
                </a:cubicBezTo>
                <a:cubicBezTo>
                  <a:pt x="162" y="104"/>
                  <a:pt x="104" y="162"/>
                  <a:pt x="63" y="233"/>
                </a:cubicBezTo>
                <a:cubicBezTo>
                  <a:pt x="22" y="304"/>
                  <a:pt x="0" y="385"/>
                  <a:pt x="0" y="467"/>
                </a:cubicBezTo>
                <a:lnTo>
                  <a:pt x="0" y="2334"/>
                </a:lnTo>
                <a:lnTo>
                  <a:pt x="0" y="2334"/>
                </a:lnTo>
                <a:cubicBezTo>
                  <a:pt x="0" y="2416"/>
                  <a:pt x="22" y="2497"/>
                  <a:pt x="63" y="2568"/>
                </a:cubicBezTo>
                <a:cubicBezTo>
                  <a:pt x="104" y="2639"/>
                  <a:pt x="162" y="2697"/>
                  <a:pt x="233" y="2738"/>
                </a:cubicBezTo>
                <a:cubicBezTo>
                  <a:pt x="304" y="2779"/>
                  <a:pt x="385" y="2801"/>
                  <a:pt x="467" y="2801"/>
                </a:cubicBezTo>
                <a:lnTo>
                  <a:pt x="2533" y="2801"/>
                </a:lnTo>
                <a:lnTo>
                  <a:pt x="2533" y="2801"/>
                </a:lnTo>
                <a:cubicBezTo>
                  <a:pt x="2615" y="2801"/>
                  <a:pt x="2696" y="2779"/>
                  <a:pt x="2767" y="2738"/>
                </a:cubicBezTo>
                <a:cubicBezTo>
                  <a:pt x="2838" y="2697"/>
                  <a:pt x="2896" y="2639"/>
                  <a:pt x="2937" y="2568"/>
                </a:cubicBezTo>
                <a:cubicBezTo>
                  <a:pt x="2978" y="2497"/>
                  <a:pt x="3000" y="2416"/>
                  <a:pt x="3000" y="2334"/>
                </a:cubicBezTo>
                <a:lnTo>
                  <a:pt x="3000" y="466"/>
                </a:lnTo>
                <a:lnTo>
                  <a:pt x="3000" y="467"/>
                </a:lnTo>
                <a:lnTo>
                  <a:pt x="3000" y="467"/>
                </a:lnTo>
                <a:cubicBezTo>
                  <a:pt x="3000" y="385"/>
                  <a:pt x="2978" y="304"/>
                  <a:pt x="2937" y="233"/>
                </a:cubicBezTo>
                <a:cubicBezTo>
                  <a:pt x="2896" y="162"/>
                  <a:pt x="2838" y="104"/>
                  <a:pt x="2767" y="63"/>
                </a:cubicBezTo>
                <a:cubicBezTo>
                  <a:pt x="2696" y="22"/>
                  <a:pt x="2615" y="0"/>
                  <a:pt x="2533" y="0"/>
                </a:cubicBezTo>
                <a:lnTo>
                  <a:pt x="466" y="0"/>
                </a:lnTo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PC2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3203640" y="1700280"/>
            <a:ext cx="1080720" cy="1007640"/>
          </a:xfrm>
          <a:custGeom>
            <a:avLst/>
            <a:gdLst/>
            <a:ahLst/>
            <a:rect l="l" t="t" r="r" b="b"/>
            <a:pathLst>
              <a:path w="3005" h="2802">
                <a:moveTo>
                  <a:pt x="466" y="0"/>
                </a:moveTo>
                <a:lnTo>
                  <a:pt x="467" y="0"/>
                </a:lnTo>
                <a:cubicBezTo>
                  <a:pt x="385" y="0"/>
                  <a:pt x="304" y="22"/>
                  <a:pt x="233" y="63"/>
                </a:cubicBezTo>
                <a:cubicBezTo>
                  <a:pt x="162" y="104"/>
                  <a:pt x="104" y="162"/>
                  <a:pt x="63" y="233"/>
                </a:cubicBezTo>
                <a:cubicBezTo>
                  <a:pt x="22" y="304"/>
                  <a:pt x="0" y="385"/>
                  <a:pt x="0" y="467"/>
                </a:cubicBezTo>
                <a:lnTo>
                  <a:pt x="0" y="2334"/>
                </a:lnTo>
                <a:lnTo>
                  <a:pt x="0" y="2334"/>
                </a:lnTo>
                <a:cubicBezTo>
                  <a:pt x="0" y="2416"/>
                  <a:pt x="22" y="2497"/>
                  <a:pt x="63" y="2568"/>
                </a:cubicBezTo>
                <a:cubicBezTo>
                  <a:pt x="104" y="2639"/>
                  <a:pt x="162" y="2697"/>
                  <a:pt x="233" y="2738"/>
                </a:cubicBezTo>
                <a:cubicBezTo>
                  <a:pt x="304" y="2779"/>
                  <a:pt x="385" y="2801"/>
                  <a:pt x="467" y="2801"/>
                </a:cubicBezTo>
                <a:lnTo>
                  <a:pt x="2537" y="2801"/>
                </a:lnTo>
                <a:lnTo>
                  <a:pt x="2537" y="2801"/>
                </a:lnTo>
                <a:cubicBezTo>
                  <a:pt x="2619" y="2801"/>
                  <a:pt x="2700" y="2779"/>
                  <a:pt x="2771" y="2738"/>
                </a:cubicBezTo>
                <a:cubicBezTo>
                  <a:pt x="2842" y="2697"/>
                  <a:pt x="2900" y="2639"/>
                  <a:pt x="2941" y="2568"/>
                </a:cubicBezTo>
                <a:cubicBezTo>
                  <a:pt x="2982" y="2497"/>
                  <a:pt x="3004" y="2416"/>
                  <a:pt x="3004" y="2334"/>
                </a:cubicBezTo>
                <a:lnTo>
                  <a:pt x="3004" y="466"/>
                </a:lnTo>
                <a:lnTo>
                  <a:pt x="3004" y="467"/>
                </a:lnTo>
                <a:lnTo>
                  <a:pt x="3004" y="467"/>
                </a:lnTo>
                <a:cubicBezTo>
                  <a:pt x="3004" y="385"/>
                  <a:pt x="2982" y="304"/>
                  <a:pt x="2941" y="233"/>
                </a:cubicBezTo>
                <a:cubicBezTo>
                  <a:pt x="2900" y="162"/>
                  <a:pt x="2842" y="104"/>
                  <a:pt x="2771" y="63"/>
                </a:cubicBezTo>
                <a:cubicBezTo>
                  <a:pt x="2700" y="22"/>
                  <a:pt x="2619" y="0"/>
                  <a:pt x="2537" y="0"/>
                </a:cubicBezTo>
                <a:lnTo>
                  <a:pt x="466" y="0"/>
                </a:lnTo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PC1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3743280" y="2708280"/>
            <a:ext cx="1800360" cy="1008000"/>
          </a:xfrm>
          <a:prstGeom prst="line">
            <a:avLst/>
          </a:prstGeom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5470560" y="2708280"/>
            <a:ext cx="71280" cy="1008000"/>
          </a:xfrm>
          <a:prstGeom prst="line">
            <a:avLst/>
          </a:prstGeom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 flipH="1">
            <a:off x="5541480" y="2708280"/>
            <a:ext cx="1660680" cy="1008000"/>
          </a:xfrm>
          <a:prstGeom prst="line">
            <a:avLst/>
          </a:prstGeom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 flipH="1">
            <a:off x="3814920" y="4292640"/>
            <a:ext cx="1730160" cy="865080"/>
          </a:xfrm>
          <a:prstGeom prst="line">
            <a:avLst/>
          </a:prstGeom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 flipH="1">
            <a:off x="5470200" y="4292640"/>
            <a:ext cx="74520" cy="865080"/>
          </a:xfrm>
          <a:prstGeom prst="line">
            <a:avLst/>
          </a:prstGeom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5543640" y="4292640"/>
            <a:ext cx="1584360" cy="86508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Router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4 roles in networks...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Calibri"/>
              <a:buAutoNum type="arabicPeriod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Protect LAN from outside world (firewall)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Calibri"/>
              <a:buAutoNum type="arabicPeriod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Guide packets of data from source to destination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Calibri"/>
              <a:buAutoNum type="arabicPeriod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Divide LANs into logically separate segments with different privileges/restrictions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Calibri"/>
              <a:buAutoNum type="arabicPeriod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Act as a gateway to join dissimilar networks together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IMPORTANT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The box you have on your home network may be called a ‘router’ but it’s usually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 switch (the ports on the back)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 router (invisible circuitry inside the box)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An ADSL modem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 WAP (if it has antennae)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Perhaps a USB print server to share printer amongst computers on the LAN</a:t>
            </a: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90000"/>
              </a:lnSpc>
              <a:spcBef>
                <a:spcPts val="711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But...</a:t>
            </a: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90000"/>
              </a:lnSpc>
              <a:spcBef>
                <a:spcPts val="711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4500720" y="274680"/>
            <a:ext cx="4185720" cy="603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5900" spc="-1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br/>
            <a:r>
              <a:rPr b="0" lang="en-AU" sz="5900" spc="-1" strike="noStrike">
                <a:solidFill>
                  <a:srgbClr val="000000"/>
                </a:solidFill>
                <a:latin typeface="Calibri"/>
                <a:ea typeface="Microsoft YaHei"/>
              </a:rPr>
              <a:t>SWITCH</a:t>
            </a:r>
            <a:br/>
            <a:r>
              <a:rPr b="0" lang="en-AU" sz="5900" spc="-1" strike="noStrike">
                <a:solidFill>
                  <a:srgbClr val="000000"/>
                </a:solidFill>
                <a:latin typeface="Calibri"/>
                <a:ea typeface="Microsoft YaHei"/>
              </a:rPr>
              <a:t>IS</a:t>
            </a:r>
            <a:br/>
            <a:r>
              <a:rPr b="1" lang="en-AU" sz="5900" spc="-1" strike="noStrike">
                <a:solidFill>
                  <a:srgbClr val="000000"/>
                </a:solidFill>
                <a:latin typeface="Calibri"/>
                <a:ea typeface="Microsoft YaHei"/>
              </a:rPr>
              <a:t>NOT</a:t>
            </a:r>
            <a:br/>
            <a:r>
              <a:rPr b="0" lang="en-AU" sz="5900" spc="-1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br/>
            <a:r>
              <a:rPr b="0" lang="en-AU" sz="5900" spc="-1" strike="noStrike">
                <a:solidFill>
                  <a:srgbClr val="000000"/>
                </a:solidFill>
                <a:latin typeface="Calibri"/>
                <a:ea typeface="Microsoft YaHei"/>
              </a:rPr>
              <a:t>ROUTER!</a:t>
            </a:r>
            <a:endParaRPr b="0" lang="en-AU" sz="59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84360" y="4076640"/>
            <a:ext cx="2856960" cy="214272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39640" y="549360"/>
            <a:ext cx="3533400" cy="273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Wireless Access Point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Can be a separate box, usually high up on the wall with antennae sticking out of it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Can be built into a SOHO (small office/home office) router box.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Connects wireless devices to a normal wired network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802.11 standard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A,b,g,n variants, each with different speeds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435640" y="4105440"/>
            <a:ext cx="3342960" cy="275220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468360" y="0"/>
            <a:ext cx="8229240" cy="76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WAP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468360" y="69228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Must have encryption turned on to protect from bandwidth leechers or hackers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WPA2 encryption currently the best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Don’t use weak WEP encryption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Max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theoretical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speed 54Mbps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Signal strength reduced by distance, obstacles, interference from other wireless devices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Wireless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Good for providing flexibility to a wired network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Easy to add/detach occasional users (e.g. Boss’ laptop, visitors)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Good for temporary LAN, e.g. consulting at a client’s building for a few days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Good for mobile users (e.g. stocktake in library or warehouse)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Printers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468360" y="14130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Four main choices to connect a shared printer to a LAN...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Calibri"/>
              <a:buAutoNum type="arabicPeriod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Plug it into one of the computers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and share it with File and Printer Sharing.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Pro: easy to do; no extra equipment  needed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Con: the computer with the printer attached needs to be turned on if anyone is to print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What is a LAN?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Local Area Network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Two or more computers connected so they can exchange data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547640" y="3933720"/>
            <a:ext cx="5360760" cy="249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324000" y="0"/>
            <a:ext cx="8229240" cy="8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Printers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50920" y="765000"/>
            <a:ext cx="822924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14440" indent="-5144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Calibri"/>
              <a:buAutoNum type="arabicPeriod" startAt="2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Get a networked printer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Built-in NIC lets it plug into a switch and be shared easily.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Pro: no particular PC needs to be turned on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Con: extra expense getting a networked printer.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924360" y="4124160"/>
            <a:ext cx="4838400" cy="273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Printers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3. Get a router/switch/modem box with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print server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built into it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Pro: cheaper than networked printer; no 1 PC needs to be turned on.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Con: harder to find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643280" y="3716280"/>
            <a:ext cx="4095720" cy="287640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/>
          <p:nvPr/>
        </p:nvSpPr>
        <p:spPr>
          <a:xfrm>
            <a:off x="3492360" y="5373720"/>
            <a:ext cx="2058840" cy="961560"/>
          </a:xfrm>
          <a:custGeom>
            <a:avLst/>
            <a:gdLst/>
            <a:ahLst/>
            <a:rect l="l" t="t" r="r" b="b"/>
            <a:pathLst>
              <a:path w="5722" h="2674">
                <a:moveTo>
                  <a:pt x="0" y="668"/>
                </a:moveTo>
                <a:lnTo>
                  <a:pt x="4290" y="668"/>
                </a:lnTo>
                <a:lnTo>
                  <a:pt x="4290" y="0"/>
                </a:lnTo>
                <a:lnTo>
                  <a:pt x="5721" y="1336"/>
                </a:lnTo>
                <a:lnTo>
                  <a:pt x="4290" y="2673"/>
                </a:lnTo>
                <a:lnTo>
                  <a:pt x="4290" y="2004"/>
                </a:lnTo>
                <a:lnTo>
                  <a:pt x="0" y="2004"/>
                </a:lnTo>
                <a:lnTo>
                  <a:pt x="0" y="668"/>
                </a:lnTo>
              </a:path>
            </a:pathLst>
          </a:custGeom>
          <a:gradFill rotWithShape="0">
            <a:gsLst>
              <a:gs pos="0">
                <a:srgbClr val="fbd4b4"/>
              </a:gs>
              <a:gs pos="100000">
                <a:srgbClr val="746253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spcBef>
                <a:spcPts val="11"/>
              </a:spcBef>
              <a:spcAft>
                <a:spcPts val="1012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Printer port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Printers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4. Buy a separate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print server box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CAT6 to connect it to the LAN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USB cable to connect to printer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556000" y="3716280"/>
            <a:ext cx="4103280" cy="260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Internet connection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Choose from: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Dialup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– slow (e.g. 40Kbps), prone to dropouts, cheap, can’t use phone when internet is in use; can be connected wherever there’s a phone plug.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4381560" y="3284640"/>
            <a:ext cx="4762080" cy="3809520"/>
          </a:xfrm>
          <a:prstGeom prst="rect">
            <a:avLst/>
          </a:prstGeom>
          <a:ln w="0">
            <a:noFill/>
          </a:ln>
        </p:spPr>
      </p:pic>
      <p:sp>
        <p:nvSpPr>
          <p:cNvPr id="131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Internet connection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ADSL, ADSL2, ADSL2+ – always connected; can be relatively cheap; can be fast; not available in all places; gets slower the further away is the phone exchange; can be very fast (24Mbps theoretical max)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116000" y="5732640"/>
            <a:ext cx="367164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ADSL splitter allows both a computer and phone to connect to the same line.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Internet connection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Cable internet – fast (10-20 Mbps); restricted coverage even in cities; bandwidth shared with others in your area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835280" y="3213000"/>
            <a:ext cx="5040000" cy="345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0" y="4229280"/>
            <a:ext cx="3295440" cy="2628360"/>
          </a:xfrm>
          <a:prstGeom prst="rect">
            <a:avLst/>
          </a:prstGeom>
          <a:ln w="0">
            <a:noFill/>
          </a:ln>
        </p:spPr>
      </p:pic>
      <p:sp>
        <p:nvSpPr>
          <p:cNvPr id="138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Internet connection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Satellite – used in remote areas; expensive; rather slow (e.g. 256Kbps) ; requires big dish on roof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719680" y="4292640"/>
            <a:ext cx="3423960" cy="256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Internet connection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Wireless broadband – good for mobile people; pretty expensive downloads; can be slow; limited coverage; can be black spots with no signal.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Uses same technology as mobile phone internet connection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029280" y="4276800"/>
            <a:ext cx="3114360" cy="258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Internet connection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Dialup and broadband wireless are the only ones that can be used away from the location in which they are installed!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ADSL, satellite and cable modems only work where they were set up.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6000" spc="-1" strike="noStrike">
                <a:solidFill>
                  <a:srgbClr val="000000"/>
                </a:solidFill>
                <a:latin typeface="Calibri"/>
                <a:ea typeface="Microsoft YaHei"/>
              </a:rPr>
              <a:t>DHCP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457200" y="1484280"/>
            <a:ext cx="8229240" cy="464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Dynamic Host Configuration Protocol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Allocates IP addresses to computers and other devices needing internet access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P2P or Client-Server?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 P2P (Peer-to-Peer) LAN has no file server to control the LAN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Cheap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Easy to set up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Must trust users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Small number of users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572080" y="3743280"/>
            <a:ext cx="3571560" cy="311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Static IP addresses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457200" y="1413000"/>
            <a:ext cx="8229240" cy="47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Static IP addresses do not change – like a phone number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Commonly found with ADSL &amp; cable internet connections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It means that a computer or server can be found at the same location at any time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457200" y="274680"/>
            <a:ext cx="8229240" cy="106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Dynamic IP addresses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457200" y="1413000"/>
            <a:ext cx="8229240" cy="47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Dynamic IP addresses change every time you connect to the internet.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Typically found with dial-up internet connections.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When you dial the ISP, their DHCP server allocates you an IP address for the duration of your connection.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Like a seat on a train, you’ll probably never get the same address again.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Local IP addresses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457200" y="1341360"/>
            <a:ext cx="8229240" cy="478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At home, school or office, you can’t afford a separate IP address for each device connected to the internet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Instead, use local IP addresses that only exist within your LAN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5292720" y="4869000"/>
            <a:ext cx="2530080" cy="9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IP ADDRESS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212.75.1.55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324000" y="1989000"/>
            <a:ext cx="2015640" cy="1439640"/>
          </a:xfrm>
          <a:prstGeom prst="cloudCallout">
            <a:avLst>
              <a:gd name="adj1" fmla="val 35962"/>
              <a:gd name="adj2" fmla="val 12060"/>
            </a:avLst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ISP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4572000" y="1052640"/>
            <a:ext cx="3887280" cy="3816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4859280" y="2492280"/>
            <a:ext cx="1007640" cy="43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5796000" y="404640"/>
            <a:ext cx="143964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HOME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2338560" y="2708280"/>
            <a:ext cx="2520720" cy="1440"/>
          </a:xfrm>
          <a:prstGeom prst="line">
            <a:avLst/>
          </a:prstGeom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395280" y="4005360"/>
            <a:ext cx="3744720" cy="155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rest of the world finds your home by its public IP address which your ISP gives you.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5292720" y="4869000"/>
            <a:ext cx="2530080" cy="9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IP ADDRESS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212.75.1.55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324000" y="1989000"/>
            <a:ext cx="2015640" cy="1439640"/>
          </a:xfrm>
          <a:prstGeom prst="cloudCallout">
            <a:avLst>
              <a:gd name="adj1" fmla="val 35962"/>
              <a:gd name="adj2" fmla="val 12060"/>
            </a:avLst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ISP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4572000" y="1052640"/>
            <a:ext cx="3887280" cy="3816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"/>
          <p:cNvSpPr/>
          <p:nvPr/>
        </p:nvSpPr>
        <p:spPr>
          <a:xfrm>
            <a:off x="4859280" y="2492280"/>
            <a:ext cx="1007640" cy="43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5796000" y="404640"/>
            <a:ext cx="143964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HOME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2338560" y="2708280"/>
            <a:ext cx="2520720" cy="1440"/>
          </a:xfrm>
          <a:prstGeom prst="line">
            <a:avLst/>
          </a:prstGeom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6300720" y="1413000"/>
            <a:ext cx="1223640" cy="79164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 flipV="1">
            <a:off x="5867280" y="1806120"/>
            <a:ext cx="433440" cy="903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5292720" y="4869000"/>
            <a:ext cx="2530080" cy="9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IP ADDRESS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212.75.1.55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324000" y="1989000"/>
            <a:ext cx="2015640" cy="1439640"/>
          </a:xfrm>
          <a:prstGeom prst="cloudCallout">
            <a:avLst>
              <a:gd name="adj1" fmla="val 35962"/>
              <a:gd name="adj2" fmla="val 12060"/>
            </a:avLst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ISP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4572000" y="1052640"/>
            <a:ext cx="3887280" cy="3816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4859280" y="2492280"/>
            <a:ext cx="1007640" cy="43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5796000" y="404640"/>
            <a:ext cx="143964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HOME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2338560" y="2708280"/>
            <a:ext cx="2520720" cy="1440"/>
          </a:xfrm>
          <a:prstGeom prst="line">
            <a:avLst/>
          </a:prstGeom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6875640" y="2924280"/>
            <a:ext cx="1225080" cy="79164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10.1.1.2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5867280" y="3141720"/>
            <a:ext cx="1008360" cy="17928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6804000" y="1844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10.1.1.1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4859280" y="2924280"/>
            <a:ext cx="1007640" cy="43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SWITCH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 flipV="1">
            <a:off x="5867280" y="2239560"/>
            <a:ext cx="936720" cy="903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395280" y="4005360"/>
            <a:ext cx="3744720" cy="155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 multiple devices need to use the modem’s DHCP service to give local IP addresses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5292720" y="4869000"/>
            <a:ext cx="2530080" cy="9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IP ADDRESS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212.75.1.55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324000" y="1989000"/>
            <a:ext cx="2015640" cy="1439640"/>
          </a:xfrm>
          <a:prstGeom prst="cloudCallout">
            <a:avLst>
              <a:gd name="adj1" fmla="val 35962"/>
              <a:gd name="adj2" fmla="val 12060"/>
            </a:avLst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ISP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4572000" y="1052640"/>
            <a:ext cx="3887280" cy="3816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>
            <a:off x="4859280" y="2492280"/>
            <a:ext cx="1007640" cy="43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5796000" y="404640"/>
            <a:ext cx="143964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HOME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2338560" y="2708280"/>
            <a:ext cx="2520720" cy="1440"/>
          </a:xfrm>
          <a:prstGeom prst="line">
            <a:avLst/>
          </a:prstGeom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6875640" y="2924280"/>
            <a:ext cx="1225080" cy="79164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10.1.1.2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5867280" y="3141720"/>
            <a:ext cx="757440" cy="71892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6804000" y="1844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10.1.1.1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4859280" y="2924280"/>
            <a:ext cx="1007640" cy="43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SWITCH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flipV="1">
            <a:off x="5867280" y="2239560"/>
            <a:ext cx="936720" cy="903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6012000" y="3860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10.1.1.3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5867280" y="3141720"/>
            <a:ext cx="1008360" cy="17928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5508720" y="134136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NAS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10.1.1.4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flipV="1">
            <a:off x="5867280" y="2131560"/>
            <a:ext cx="252360" cy="1011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395280" y="4005360"/>
            <a:ext cx="3744720" cy="119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Local devices find each other by their local IP address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"/>
          <p:cNvSpPr/>
          <p:nvPr/>
        </p:nvSpPr>
        <p:spPr>
          <a:xfrm>
            <a:off x="5292720" y="4869000"/>
            <a:ext cx="2530080" cy="9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IP ADDRESS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212.75.1.55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24000" y="1989000"/>
            <a:ext cx="2015640" cy="1439640"/>
          </a:xfrm>
          <a:prstGeom prst="cloudCallout">
            <a:avLst>
              <a:gd name="adj1" fmla="val 35962"/>
              <a:gd name="adj2" fmla="val 12060"/>
            </a:avLst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ISP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4572000" y="1052640"/>
            <a:ext cx="3887280" cy="3816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4859280" y="2492280"/>
            <a:ext cx="1007640" cy="43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5796000" y="404640"/>
            <a:ext cx="143964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HOME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2338560" y="2708280"/>
            <a:ext cx="2520720" cy="1440"/>
          </a:xfrm>
          <a:prstGeom prst="line">
            <a:avLst/>
          </a:prstGeom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>
            <a:off x="6875640" y="2924280"/>
            <a:ext cx="1225080" cy="79164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10.1.1.2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5867280" y="3141720"/>
            <a:ext cx="757440" cy="71892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>
            <a:off x="6804000" y="1844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10.1.1.1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4859280" y="2924280"/>
            <a:ext cx="1007640" cy="43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SWITCH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 flipV="1">
            <a:off x="5867280" y="2239560"/>
            <a:ext cx="936720" cy="903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6012000" y="3860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10.1.1.3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5867280" y="3141720"/>
            <a:ext cx="1008360" cy="17928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5508720" y="134136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NAS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10.1.1.4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 flipV="1">
            <a:off x="5867280" y="2131560"/>
            <a:ext cx="252360" cy="1011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395280" y="4005360"/>
            <a:ext cx="3744720" cy="119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Local devices find each other by their local IP address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>
            <a:off x="5292720" y="4869000"/>
            <a:ext cx="2530080" cy="9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IP ADDRESS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212.75.1.55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324000" y="1989000"/>
            <a:ext cx="2015640" cy="1439640"/>
          </a:xfrm>
          <a:prstGeom prst="cloudCallout">
            <a:avLst>
              <a:gd name="adj1" fmla="val 35962"/>
              <a:gd name="adj2" fmla="val 12060"/>
            </a:avLst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ISP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572000" y="1052640"/>
            <a:ext cx="3887280" cy="3816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"/>
          <p:cNvSpPr/>
          <p:nvPr/>
        </p:nvSpPr>
        <p:spPr>
          <a:xfrm>
            <a:off x="4859280" y="2492280"/>
            <a:ext cx="1007640" cy="43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5796000" y="404640"/>
            <a:ext cx="143964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HOME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2338560" y="2708280"/>
            <a:ext cx="2520720" cy="1440"/>
          </a:xfrm>
          <a:prstGeom prst="line">
            <a:avLst/>
          </a:prstGeom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6875640" y="2924280"/>
            <a:ext cx="1225080" cy="79164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10.1.1.2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5867280" y="3141720"/>
            <a:ext cx="757440" cy="71892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6804000" y="1844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10.1.1.1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859280" y="2924280"/>
            <a:ext cx="1007640" cy="43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SWITCH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 flipV="1">
            <a:off x="5867280" y="2239560"/>
            <a:ext cx="936720" cy="903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6012000" y="3860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10.1.1.3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5867280" y="3141720"/>
            <a:ext cx="1008360" cy="17928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>
            <a:off x="5508720" y="134136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NAS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10.1.1.4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 flipV="1">
            <a:off x="5867280" y="2131560"/>
            <a:ext cx="252360" cy="1011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"/>
          <p:cNvSpPr/>
          <p:nvPr/>
        </p:nvSpPr>
        <p:spPr>
          <a:xfrm>
            <a:off x="5292720" y="4869000"/>
            <a:ext cx="2530080" cy="9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IP ADDRESS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212.75.1.55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324000" y="1989000"/>
            <a:ext cx="2015640" cy="1439640"/>
          </a:xfrm>
          <a:prstGeom prst="cloudCallout">
            <a:avLst>
              <a:gd name="adj1" fmla="val 35962"/>
              <a:gd name="adj2" fmla="val 12060"/>
            </a:avLst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ISP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4572000" y="1052640"/>
            <a:ext cx="3887280" cy="3816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"/>
          <p:cNvSpPr/>
          <p:nvPr/>
        </p:nvSpPr>
        <p:spPr>
          <a:xfrm>
            <a:off x="4859280" y="2492280"/>
            <a:ext cx="1007640" cy="43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5796000" y="404640"/>
            <a:ext cx="143964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HOME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2338560" y="2708280"/>
            <a:ext cx="2520720" cy="1440"/>
          </a:xfrm>
          <a:prstGeom prst="line">
            <a:avLst/>
          </a:prstGeom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6875640" y="2924280"/>
            <a:ext cx="1225080" cy="791640"/>
          </a:xfrm>
          <a:prstGeom prst="flowChartAlternateProcess">
            <a:avLst/>
          </a:prstGeom>
          <a:solidFill>
            <a:srgbClr val="ffff00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10.1.1.2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5867280" y="3141720"/>
            <a:ext cx="757440" cy="71892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6804000" y="1844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10.1.1.1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4859280" y="2924280"/>
            <a:ext cx="1007640" cy="43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SWITCH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 flipV="1">
            <a:off x="5867280" y="2239560"/>
            <a:ext cx="936720" cy="903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6012000" y="3860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10.1.1.3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5867280" y="3141720"/>
            <a:ext cx="1008360" cy="17928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5508720" y="134136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NAS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10.1.1.4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 flipV="1">
            <a:off x="5867280" y="2131560"/>
            <a:ext cx="252360" cy="1011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"/>
          <p:cNvSpPr/>
          <p:nvPr/>
        </p:nvSpPr>
        <p:spPr>
          <a:xfrm>
            <a:off x="395280" y="4005360"/>
            <a:ext cx="374472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PC wants to get a web page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Client-Server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0" y="2421000"/>
            <a:ext cx="4211280" cy="39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Has a file server at the heart of the LAN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Server runs the NOS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Network Operating System) controls LAN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260960" y="2058840"/>
            <a:ext cx="4882680" cy="479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"/>
          <p:cNvSpPr/>
          <p:nvPr/>
        </p:nvSpPr>
        <p:spPr>
          <a:xfrm>
            <a:off x="5292720" y="4869000"/>
            <a:ext cx="2530080" cy="9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IP ADDRESS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212.75.1.55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324000" y="1989000"/>
            <a:ext cx="2015640" cy="1439640"/>
          </a:xfrm>
          <a:prstGeom prst="cloudCallout">
            <a:avLst>
              <a:gd name="adj1" fmla="val 35962"/>
              <a:gd name="adj2" fmla="val 12060"/>
            </a:avLst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ISP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4572000" y="1052640"/>
            <a:ext cx="3887280" cy="3816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>
            <a:off x="4859280" y="2492280"/>
            <a:ext cx="1007640" cy="43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5796000" y="404640"/>
            <a:ext cx="143964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HOME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2338560" y="2708280"/>
            <a:ext cx="2520720" cy="1440"/>
          </a:xfrm>
          <a:prstGeom prst="line">
            <a:avLst/>
          </a:prstGeom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>
            <a:off x="6875640" y="2924280"/>
            <a:ext cx="1225080" cy="791640"/>
          </a:xfrm>
          <a:prstGeom prst="flowChartAlternateProcess">
            <a:avLst/>
          </a:prstGeom>
          <a:solidFill>
            <a:srgbClr val="ffff00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10.1.1.2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5867280" y="3141720"/>
            <a:ext cx="757440" cy="71892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>
            <a:off x="6804000" y="1844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10.1.1.1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4859280" y="2924280"/>
            <a:ext cx="1007640" cy="43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SWITCH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 flipV="1">
            <a:off x="5867280" y="2239560"/>
            <a:ext cx="936720" cy="903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"/>
          <p:cNvSpPr/>
          <p:nvPr/>
        </p:nvSpPr>
        <p:spPr>
          <a:xfrm>
            <a:off x="6012000" y="3860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10.1.1.3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5867280" y="3141720"/>
            <a:ext cx="1008360" cy="179280"/>
          </a:xfrm>
          <a:prstGeom prst="line">
            <a:avLst/>
          </a:prstGeom>
          <a:ln w="31680">
            <a:solidFill>
              <a:srgbClr val="953735"/>
            </a:solidFill>
            <a:prstDash val="sysDash"/>
            <a:miter/>
            <a:head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5508720" y="134136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NAS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10.1.1.4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 flipV="1">
            <a:off x="5867280" y="2131560"/>
            <a:ext cx="252360" cy="1011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>
            <a:off x="395280" y="4005360"/>
            <a:ext cx="374472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Sends its request to the modem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"/>
          <p:cNvSpPr/>
          <p:nvPr/>
        </p:nvSpPr>
        <p:spPr>
          <a:xfrm>
            <a:off x="5292720" y="4869000"/>
            <a:ext cx="2530080" cy="9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IP ADDRESS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212.75.1.55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324000" y="1989000"/>
            <a:ext cx="2015640" cy="1439640"/>
          </a:xfrm>
          <a:prstGeom prst="cloudCallout">
            <a:avLst>
              <a:gd name="adj1" fmla="val 35962"/>
              <a:gd name="adj2" fmla="val 12060"/>
            </a:avLst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ISP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572000" y="1052640"/>
            <a:ext cx="3887280" cy="3816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4859280" y="2492280"/>
            <a:ext cx="1007640" cy="43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5796000" y="404640"/>
            <a:ext cx="143964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HOME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2338560" y="2708280"/>
            <a:ext cx="2520720" cy="1440"/>
          </a:xfrm>
          <a:prstGeom prst="line">
            <a:avLst/>
          </a:prstGeom>
          <a:ln w="38160">
            <a:solidFill>
              <a:srgbClr val="00b050"/>
            </a:solidFill>
            <a:prstDash val="sysDash"/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6875640" y="2924280"/>
            <a:ext cx="1225080" cy="791640"/>
          </a:xfrm>
          <a:prstGeom prst="flowChartAlternateProcess">
            <a:avLst/>
          </a:prstGeom>
          <a:solidFill>
            <a:srgbClr val="ffff00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10.1.1.2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5867280" y="3141720"/>
            <a:ext cx="757440" cy="71892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6804000" y="1844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10.1.1.1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4859280" y="2924280"/>
            <a:ext cx="1007640" cy="43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SWITCH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 flipV="1">
            <a:off x="5867280" y="2239560"/>
            <a:ext cx="936720" cy="903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"/>
          <p:cNvSpPr/>
          <p:nvPr/>
        </p:nvSpPr>
        <p:spPr>
          <a:xfrm>
            <a:off x="6012000" y="3860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10.1.1.3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5867280" y="3141720"/>
            <a:ext cx="1008360" cy="179280"/>
          </a:xfrm>
          <a:prstGeom prst="line">
            <a:avLst/>
          </a:prstGeom>
          <a:ln w="1584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/>
          <p:nvPr/>
        </p:nvSpPr>
        <p:spPr>
          <a:xfrm>
            <a:off x="5508720" y="134136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NAS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10.1.1.4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 flipV="1">
            <a:off x="5867280" y="2131560"/>
            <a:ext cx="252360" cy="1011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"/>
          <p:cNvSpPr/>
          <p:nvPr/>
        </p:nvSpPr>
        <p:spPr>
          <a:xfrm>
            <a:off x="395280" y="4005360"/>
            <a:ext cx="3744720" cy="119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Modem sends the request to the ISP, identified as 212.75.1.55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"/>
          <p:cNvSpPr/>
          <p:nvPr/>
        </p:nvSpPr>
        <p:spPr>
          <a:xfrm>
            <a:off x="5292720" y="4869000"/>
            <a:ext cx="2530080" cy="9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IP ADDRESS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212.75.1.55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324000" y="1989000"/>
            <a:ext cx="2015640" cy="1439640"/>
          </a:xfrm>
          <a:prstGeom prst="cloudCallout">
            <a:avLst>
              <a:gd name="adj1" fmla="val 35962"/>
              <a:gd name="adj2" fmla="val 12060"/>
            </a:avLst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ISP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4572000" y="1052640"/>
            <a:ext cx="3887280" cy="3816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"/>
          <p:cNvSpPr/>
          <p:nvPr/>
        </p:nvSpPr>
        <p:spPr>
          <a:xfrm>
            <a:off x="4859280" y="2492280"/>
            <a:ext cx="1007640" cy="43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5796000" y="404640"/>
            <a:ext cx="143964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HOME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2338560" y="2708280"/>
            <a:ext cx="2520720" cy="1440"/>
          </a:xfrm>
          <a:prstGeom prst="line">
            <a:avLst/>
          </a:prstGeom>
          <a:ln w="38160">
            <a:solidFill>
              <a:srgbClr val="00b050"/>
            </a:solidFill>
            <a:prstDash val="sys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"/>
          <p:cNvSpPr/>
          <p:nvPr/>
        </p:nvSpPr>
        <p:spPr>
          <a:xfrm>
            <a:off x="6875640" y="2924280"/>
            <a:ext cx="1225080" cy="791640"/>
          </a:xfrm>
          <a:prstGeom prst="flowChartAlternateProcess">
            <a:avLst/>
          </a:prstGeom>
          <a:solidFill>
            <a:srgbClr val="ffff00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10.1.1.2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5867280" y="3141720"/>
            <a:ext cx="757440" cy="71892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"/>
          <p:cNvSpPr/>
          <p:nvPr/>
        </p:nvSpPr>
        <p:spPr>
          <a:xfrm>
            <a:off x="6804000" y="1844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10.1.1.1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4859280" y="2924280"/>
            <a:ext cx="1007640" cy="43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SWITCH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 flipV="1">
            <a:off x="5867280" y="2239560"/>
            <a:ext cx="936720" cy="903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/>
          <p:nvPr/>
        </p:nvSpPr>
        <p:spPr>
          <a:xfrm>
            <a:off x="6012000" y="3860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10.1.1.3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5867280" y="3141720"/>
            <a:ext cx="1008360" cy="179280"/>
          </a:xfrm>
          <a:prstGeom prst="line">
            <a:avLst/>
          </a:prstGeom>
          <a:ln w="1584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"/>
          <p:cNvSpPr/>
          <p:nvPr/>
        </p:nvSpPr>
        <p:spPr>
          <a:xfrm>
            <a:off x="5508720" y="134136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NAS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10.1.1.4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 flipV="1">
            <a:off x="5867280" y="2131560"/>
            <a:ext cx="252360" cy="1011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"/>
          <p:cNvSpPr/>
          <p:nvPr/>
        </p:nvSpPr>
        <p:spPr>
          <a:xfrm>
            <a:off x="395280" y="4005360"/>
            <a:ext cx="3744720" cy="119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Web page comes back from the internet to address 212.75.1.55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5292720" y="4869000"/>
            <a:ext cx="2530080" cy="9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IP ADDRESS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212.75.1.55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324000" y="1989000"/>
            <a:ext cx="2015640" cy="1439640"/>
          </a:xfrm>
          <a:prstGeom prst="cloudCallout">
            <a:avLst>
              <a:gd name="adj1" fmla="val 35962"/>
              <a:gd name="adj2" fmla="val 12060"/>
            </a:avLst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ISP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4572000" y="1052640"/>
            <a:ext cx="3887280" cy="3816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"/>
          <p:cNvSpPr/>
          <p:nvPr/>
        </p:nvSpPr>
        <p:spPr>
          <a:xfrm>
            <a:off x="4859280" y="2492280"/>
            <a:ext cx="1007640" cy="431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5796000" y="404640"/>
            <a:ext cx="143964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HOME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2338560" y="2708280"/>
            <a:ext cx="2520720" cy="1440"/>
          </a:xfrm>
          <a:prstGeom prst="line">
            <a:avLst/>
          </a:prstGeom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/>
          <p:nvPr/>
        </p:nvSpPr>
        <p:spPr>
          <a:xfrm>
            <a:off x="6875640" y="2924280"/>
            <a:ext cx="1225080" cy="791640"/>
          </a:xfrm>
          <a:prstGeom prst="flowChartAlternateProcess">
            <a:avLst/>
          </a:prstGeom>
          <a:solidFill>
            <a:srgbClr val="ffff00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10.1.1.2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5867280" y="3141720"/>
            <a:ext cx="757440" cy="71892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/>
          <p:nvPr/>
        </p:nvSpPr>
        <p:spPr>
          <a:xfrm>
            <a:off x="6804000" y="1844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10.1.1.1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01" name=""/>
          <p:cNvSpPr/>
          <p:nvPr/>
        </p:nvSpPr>
        <p:spPr>
          <a:xfrm>
            <a:off x="4859280" y="2924280"/>
            <a:ext cx="1007640" cy="43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SWITCH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 flipV="1">
            <a:off x="5867280" y="2239560"/>
            <a:ext cx="936720" cy="903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"/>
          <p:cNvSpPr/>
          <p:nvPr/>
        </p:nvSpPr>
        <p:spPr>
          <a:xfrm>
            <a:off x="6012000" y="386064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10.1.1.3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5867280" y="3141720"/>
            <a:ext cx="1008360" cy="179280"/>
          </a:xfrm>
          <a:prstGeom prst="line">
            <a:avLst/>
          </a:prstGeom>
          <a:ln w="31680">
            <a:solidFill>
              <a:srgbClr val="953735"/>
            </a:solidFill>
            <a:prstDash val="sysDash"/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"/>
          <p:cNvSpPr/>
          <p:nvPr/>
        </p:nvSpPr>
        <p:spPr>
          <a:xfrm>
            <a:off x="5508720" y="1341360"/>
            <a:ext cx="1223640" cy="792000"/>
          </a:xfrm>
          <a:prstGeom prst="flowChartAlternateProcess">
            <a:avLst/>
          </a:prstGeom>
          <a:solidFill>
            <a:srgbClr val="f2f2f2"/>
          </a:solidFill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NAS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10.1.1.4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 flipV="1">
            <a:off x="5867280" y="2131560"/>
            <a:ext cx="252360" cy="1011240"/>
          </a:xfrm>
          <a:prstGeom prst="line">
            <a:avLst/>
          </a:prstGeom>
          <a:ln w="19080">
            <a:solidFill>
              <a:srgbClr val="9537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"/>
          <p:cNvSpPr/>
          <p:nvPr/>
        </p:nvSpPr>
        <p:spPr>
          <a:xfrm>
            <a:off x="395280" y="4005360"/>
            <a:ext cx="3744720" cy="155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Modem passes the page to the computer that requested it via its </a:t>
            </a: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local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IP address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31000"/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Creating Network Diagrams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Network diagrams design the components of a LAN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Software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Visio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Inspiration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Makes adjustments easier than by hand-drawing or using MS Word shapes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Visio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1967040" y="1562040"/>
            <a:ext cx="5209560" cy="3733560"/>
          </a:xfrm>
          <a:prstGeom prst="rect">
            <a:avLst/>
          </a:prstGeom>
          <a:ln w="0">
            <a:noFill/>
          </a:ln>
        </p:spPr>
      </p:pic>
      <p:sp>
        <p:nvSpPr>
          <p:cNvPr id="312" name=""/>
          <p:cNvSpPr/>
          <p:nvPr/>
        </p:nvSpPr>
        <p:spPr>
          <a:xfrm>
            <a:off x="826920" y="5445000"/>
            <a:ext cx="7777080" cy="82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Drag &amp; drop components. 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Click an item and drag to another item to connect them.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"/>
          <p:cNvSpPr/>
          <p:nvPr/>
        </p:nvSpPr>
        <p:spPr>
          <a:xfrm>
            <a:off x="1547640" y="260280"/>
            <a:ext cx="8229240" cy="77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Inspiration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1619280" y="1125360"/>
            <a:ext cx="5800320" cy="4152600"/>
          </a:xfrm>
          <a:prstGeom prst="rect">
            <a:avLst/>
          </a:prstGeom>
          <a:ln w="0">
            <a:noFill/>
          </a:ln>
        </p:spPr>
      </p:pic>
      <p:sp>
        <p:nvSpPr>
          <p:cNvPr id="315" name=""/>
          <p:cNvSpPr/>
          <p:nvPr/>
        </p:nvSpPr>
        <p:spPr>
          <a:xfrm>
            <a:off x="1116000" y="5589720"/>
            <a:ext cx="72720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Also has easy connectors. Lots of shapes available.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"/>
          <p:cNvSpPr/>
          <p:nvPr/>
        </p:nvSpPr>
        <p:spPr>
          <a:xfrm>
            <a:off x="1187280" y="189000"/>
            <a:ext cx="8229240" cy="77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MS Word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1187280" y="1197000"/>
            <a:ext cx="6210000" cy="4695480"/>
          </a:xfrm>
          <a:prstGeom prst="rect">
            <a:avLst/>
          </a:prstGeom>
          <a:ln w="0">
            <a:noFill/>
          </a:ln>
        </p:spPr>
      </p:pic>
      <p:sp>
        <p:nvSpPr>
          <p:cNvPr id="318" name=""/>
          <p:cNvSpPr/>
          <p:nvPr/>
        </p:nvSpPr>
        <p:spPr>
          <a:xfrm>
            <a:off x="2700360" y="6093000"/>
            <a:ext cx="316656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bit clumsier to use.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Network Diagrams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You can summarise rather than labelling repetitively (e.g. “All cables are CAT6 except where noted)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Indicate key information such as speeds (e.g . Gigabit NIC), size (e.g. 4 port switch), features (e.g. 802.11g WAP)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Spell out the components within the router box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/>
          <p:nvPr/>
        </p:nvSpPr>
        <p:spPr>
          <a:xfrm>
            <a:off x="457200" y="274680"/>
            <a:ext cx="8229240" cy="92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Network diagrams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395280" y="162864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Make it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really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clear what is connected to what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Make it a good size so it doesn’t become crowded or hard to interpret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When hand-drawing, try using graph paper and Mathomat to keep it neater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There are no strict rules about what shapes represent which network components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Client-Server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Manages logins, security, allocates privileges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Runs community services e.g. Virus scan, backup, allocating IP addresses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Controls users (especially untrustworthy ones)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Allows many users to connect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Servers are EXPENSIVE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NOS is difficult to maintain. Expertise required.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Network diagrams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Pay close attention to the case study to work out what network design is appropriate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Especially whether a file server is needed or not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Don’t create a client-server LAN unless you really need to (too expensive and hard to maintain)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Tips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457200" y="1413000"/>
            <a:ext cx="8229240" cy="47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Never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recommend hubs. Use switches.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Never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use coaxial cable.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Nowadays,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never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recommend components less than 100Mbps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Prefer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gigabit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speed components, especially in servers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Thanks!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1434960" y="1447920"/>
            <a:ext cx="7499160" cy="514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Applied Computing Slideshows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by Mark Kelly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mark@vcedata.com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13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Microsoft YaHei"/>
              </a:rPr>
              <a:t>This slideshow may be freely used in schools in Victoria,  Australia.</a:t>
            </a:r>
            <a:endParaRPr b="0" lang="en-AU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13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Microsoft YaHei"/>
              </a:rPr>
              <a:t>For other uses, (e.g. publication) please contact me.</a:t>
            </a:r>
            <a:endParaRPr b="0" lang="en-AU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13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Microsoft YaHei"/>
              </a:rPr>
              <a:t>It may not be sold.</a:t>
            </a:r>
            <a:endParaRPr b="0" lang="en-AU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13"/>
              </a:spcBef>
              <a:spcAft>
                <a:spcPts val="11"/>
              </a:spcAft>
              <a:tabLst>
                <a:tab algn="l" pos="0"/>
              </a:tabLst>
            </a:pPr>
            <a:r>
              <a:rPr b="1" lang="en-AU" sz="2000" spc="-1" strike="noStrike">
                <a:solidFill>
                  <a:srgbClr val="000000"/>
                </a:solidFill>
                <a:latin typeface="Calibri"/>
                <a:ea typeface="Microsoft YaHei"/>
              </a:rPr>
              <a:t>It must not be redistributed if you modify it.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Topology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468360" y="1341360"/>
            <a:ext cx="8229240" cy="103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The logical (idealised) shape of the wiring.  You only need to know STAR.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258920" y="2421000"/>
            <a:ext cx="8248320" cy="413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LAN bits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Summary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Cables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Switches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Routers, modems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WAPs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Printers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Internet connections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4788000" y="4086360"/>
            <a:ext cx="2856960" cy="277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CABLES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250920" y="1341360"/>
            <a:ext cx="8229240" cy="496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UTP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Category 6 (CAT6)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Maximum length: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about 100 metres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Twisted wire core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Electrical signals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RJ45 connectors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Top data bandwidth: 1Gbps (gigabit per sec)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1Gb = 1000 megabits = 1000 million bits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4643280" y="2276640"/>
            <a:ext cx="3809880" cy="226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Switch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57200" y="1600200"/>
            <a:ext cx="8229240" cy="146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Short for ‘switching hub’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Lets CAT cables connect up and branch out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826920" y="3645000"/>
            <a:ext cx="2460600" cy="20156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3564000" y="3645000"/>
            <a:ext cx="5271840" cy="231084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971640" y="5877000"/>
            <a:ext cx="2304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port switches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003640" y="5877000"/>
            <a:ext cx="2304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24 port switch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2010-10-15T09:28:11Z</dcterms:created>
  <dc:creator>kel</dc:creator>
  <dc:description/>
  <dc:language>en-AU</dc:language>
  <cp:lastModifiedBy>Mark Kelly</cp:lastModifiedBy>
  <dcterms:modified xsi:type="dcterms:W3CDTF">2022-01-22T12:54:54Z</dcterms:modified>
  <cp:revision>34</cp:revision>
  <dc:subject/>
  <dc:title>IT U1O2 LAN Design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