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"/>
          <p:cNvPicPr/>
          <p:nvPr/>
        </p:nvPicPr>
        <p:blipFill>
          <a:blip r:embed="rId1"/>
          <a:stretch/>
        </p:blipFill>
        <p:spPr>
          <a:xfrm>
            <a:off x="-152280" y="692280"/>
            <a:ext cx="6236640" cy="5832000"/>
          </a:xfrm>
          <a:prstGeom prst="rect">
            <a:avLst/>
          </a:prstGeom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36680" y="-27000"/>
            <a:ext cx="7772040" cy="713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/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/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vcedata.com</a:t>
            </a:r>
            <a:br/>
            <a:r>
              <a:rPr b="0" i="1" lang="en-AU" sz="24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400" spc="-1" strike="noStrike">
              <a:latin typeface="Arial"/>
            </a:endParaRPr>
          </a:p>
        </p:txBody>
      </p:sp>
      <p:sp>
        <p:nvSpPr>
          <p:cNvPr id="40" name="Title 1"/>
          <p:cNvSpPr/>
          <p:nvPr/>
        </p:nvSpPr>
        <p:spPr>
          <a:xfrm>
            <a:off x="1336680" y="1339920"/>
            <a:ext cx="7772040" cy="3744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 little theory on</a:t>
            </a:r>
            <a:endParaRPr b="0" lang="en-AU" sz="20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7200" spc="-1" strike="noStrike">
                <a:solidFill>
                  <a:srgbClr val="000000"/>
                </a:solidFill>
                <a:latin typeface="Calibri"/>
                <a:ea typeface="DejaVu Sans"/>
              </a:rPr>
              <a:t>Measuring </a:t>
            </a:r>
            <a:endParaRPr b="0" lang="en-AU" sz="72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7200" spc="-1" strike="noStrike">
                <a:solidFill>
                  <a:srgbClr val="000000"/>
                </a:solidFill>
                <a:latin typeface="Calibri"/>
                <a:ea typeface="DejaVu Sans"/>
              </a:rPr>
              <a:t>Network</a:t>
            </a:r>
            <a:endParaRPr b="0" lang="en-AU" sz="7200" spc="-1" strike="noStrike"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7200" spc="-1" strike="noStrike">
                <a:solidFill>
                  <a:srgbClr val="000000"/>
                </a:solidFill>
                <a:latin typeface="Calibri"/>
                <a:ea typeface="DejaVu Sans"/>
              </a:rPr>
              <a:t>Reliability</a:t>
            </a:r>
            <a:endParaRPr b="0" lang="en-AU" sz="7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Contents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Techniques for measuring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reliability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maintainability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of networks, including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audits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error logs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software tracking tools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Reliability’?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How much you can safely rely or depend on the network to do its job.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How much you can trust it to work properly.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45" name="Picture 2" descr=""/>
          <p:cNvPicPr/>
          <p:nvPr/>
        </p:nvPicPr>
        <p:blipFill>
          <a:blip r:embed="rId1"/>
          <a:stretch/>
        </p:blipFill>
        <p:spPr>
          <a:xfrm>
            <a:off x="2411280" y="3716280"/>
            <a:ext cx="4000320" cy="265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Maintainability’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457200" y="1268280"/>
            <a:ext cx="8229240" cy="48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6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To what extent can the network be maintained (kept in working order)?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At some point, most technologies cannot be maintained and must be replaced.  E.g.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they can no longer be expanded with new desired functionality (e.g. no new compatible software modules, RAM slots full)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they cannot be repaired any more (e.g. parts are no longer available; noone knows how to fix it)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they are technologically out of date (e.g. no PCI slots)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68000" y="188640"/>
            <a:ext cx="2879280" cy="93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Audits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468360" y="1197000"/>
            <a:ext cx="2961720" cy="452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4000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Audit trails record every action taken by network users.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It records actions taken and the success or failure of the actions.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50" name="Picture 2" descr=""/>
          <p:cNvPicPr/>
          <p:nvPr/>
        </p:nvPicPr>
        <p:blipFill>
          <a:blip r:embed="rId1"/>
          <a:stretch/>
        </p:blipFill>
        <p:spPr>
          <a:xfrm>
            <a:off x="3476520" y="1009800"/>
            <a:ext cx="5667120" cy="584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000" y="404640"/>
            <a:ext cx="2879280" cy="72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Audits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468360" y="1197000"/>
            <a:ext cx="2961720" cy="41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One can find if a system is not performing well if many failures are recorded.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53" name="Picture 2" descr=""/>
          <p:cNvPicPr/>
          <p:nvPr/>
        </p:nvPicPr>
        <p:blipFill>
          <a:blip r:embed="rId1"/>
          <a:stretch/>
        </p:blipFill>
        <p:spPr>
          <a:xfrm>
            <a:off x="3476520" y="1009800"/>
            <a:ext cx="5667120" cy="584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08000" y="115560"/>
            <a:ext cx="2457000" cy="56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Error logs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250560" y="691920"/>
            <a:ext cx="8364240" cy="10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2000"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400" spc="-1" strike="noStrike">
                <a:solidFill>
                  <a:srgbClr val="000000"/>
                </a:solidFill>
                <a:latin typeface="Calibri"/>
              </a:rPr>
              <a:t>Networks and PCs can record errors automatically in logs that can be inspected later to which show components need to be checked out.</a:t>
            </a:r>
            <a:endParaRPr b="0" lang="en-AU" sz="2400" spc="-1" strike="noStrike">
              <a:latin typeface="Arial"/>
            </a:endParaRPr>
          </a:p>
        </p:txBody>
      </p:sp>
      <p:pic>
        <p:nvPicPr>
          <p:cNvPr id="56" name="Picture 3" descr=""/>
          <p:cNvPicPr/>
          <p:nvPr/>
        </p:nvPicPr>
        <p:blipFill>
          <a:blip r:embed="rId1"/>
          <a:stretch/>
        </p:blipFill>
        <p:spPr>
          <a:xfrm>
            <a:off x="6480" y="1855800"/>
            <a:ext cx="9143640" cy="502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240" cy="77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Software Tracking Tools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457200" y="1268280"/>
            <a:ext cx="8229240" cy="48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Wireshark – tracks network activity &amp; problems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IPCONFIG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Ping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Traceroute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Packet sniffers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etc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59" name="Picture 4" descr=""/>
          <p:cNvPicPr/>
          <p:nvPr/>
        </p:nvPicPr>
        <p:blipFill>
          <a:blip r:embed="rId1"/>
          <a:stretch/>
        </p:blipFill>
        <p:spPr>
          <a:xfrm>
            <a:off x="3352680" y="2286000"/>
            <a:ext cx="5790960" cy="457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/>
          <p:nvPr/>
        </p:nvSpPr>
        <p:spPr>
          <a:xfrm>
            <a:off x="468360" y="1628640"/>
            <a:ext cx="8229240" cy="168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7000"/>
          </a:bodyPr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by Mark Kelly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vcedata.com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99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latin typeface="Arial"/>
            </a:endParaRPr>
          </a:p>
        </p:txBody>
      </p:sp>
      <p:sp>
        <p:nvSpPr>
          <p:cNvPr id="61" name="TextBox 3"/>
          <p:cNvSpPr/>
          <p:nvPr/>
        </p:nvSpPr>
        <p:spPr>
          <a:xfrm>
            <a:off x="428760" y="3500280"/>
            <a:ext cx="8357760" cy="1465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Application>LibreOffice/7.2.2.2$Windows_X86_64 LibreOffice_project/02b2acce88a210515b4a5bb2e46cbfb63fe97d56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2009-02-06T14:31:51Z</dcterms:created>
  <dc:creator>kel</dc:creator>
  <dc:description/>
  <dc:language>en-AU</dc:language>
  <cp:lastModifiedBy>Mark Kelly</cp:lastModifiedBy>
  <dcterms:modified xsi:type="dcterms:W3CDTF">2022-01-22T13:52:03Z</dcterms:modified>
  <cp:revision>14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