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4.gif" ContentType="image/gif"/>
  <Override PartName="/ppt/media/image2.png" ContentType="image/png"/>
  <Override PartName="/ppt/media/image3.png" ContentType="image/png"/>
  <Override PartName="/ppt/media/image5.png" ContentType="image/png"/>
  <Override PartName="/ppt/media/image6.png" ContentType="image/png"/>
  <Override PartName="/ppt/media/image8.jpeg" ContentType="image/jpeg"/>
  <Override PartName="/ppt/media/image7.gif" ContentType="image/gif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" Target="slides/slide1.xml"/><Relationship Id="rId27" Type="http://schemas.openxmlformats.org/officeDocument/2006/relationships/slide" Target="slides/slide2.xml"/><Relationship Id="rId28" Type="http://schemas.openxmlformats.org/officeDocument/2006/relationships/slide" Target="slides/slide3.xml"/><Relationship Id="rId29" Type="http://schemas.openxmlformats.org/officeDocument/2006/relationships/slide" Target="slides/slide4.xml"/><Relationship Id="rId30" Type="http://schemas.openxmlformats.org/officeDocument/2006/relationships/slide" Target="slides/slide5.xml"/><Relationship Id="rId31" Type="http://schemas.openxmlformats.org/officeDocument/2006/relationships/slide" Target="slides/slide6.xml"/><Relationship Id="rId32" Type="http://schemas.openxmlformats.org/officeDocument/2006/relationships/slide" Target="slides/slide7.xml"/><Relationship Id="rId33" Type="http://schemas.openxmlformats.org/officeDocument/2006/relationships/slide" Target="slides/slide8.xml"/><Relationship Id="rId34" Type="http://schemas.openxmlformats.org/officeDocument/2006/relationships/slide" Target="slides/slide9.xml"/><Relationship Id="rId35" Type="http://schemas.openxmlformats.org/officeDocument/2006/relationships/slide" Target="slides/slide10.xml"/><Relationship Id="rId36" Type="http://schemas.openxmlformats.org/officeDocument/2006/relationships/slide" Target="slides/slide11.xml"/><Relationship Id="rId37" Type="http://schemas.openxmlformats.org/officeDocument/2006/relationships/slide" Target="slides/slide12.xml"/><Relationship Id="rId38" Type="http://schemas.openxmlformats.org/officeDocument/2006/relationships/slide" Target="slides/slide13.xml"/><Relationship Id="rId39" Type="http://schemas.openxmlformats.org/officeDocument/2006/relationships/slide" Target="slides/slide14.xml"/><Relationship Id="rId40" Type="http://schemas.openxmlformats.org/officeDocument/2006/relationships/slide" Target="slides/slide15.xml"/><Relationship Id="rId41" Type="http://schemas.openxmlformats.org/officeDocument/2006/relationships/slide" Target="slides/slide16.xml"/><Relationship Id="rId4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gif"/><Relationship Id="rId2" Type="http://schemas.openxmlformats.org/officeDocument/2006/relationships/slideLayout" Target="../slideLayouts/slideLayout1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5" descr=""/>
          <p:cNvPicPr/>
          <p:nvPr/>
        </p:nvPicPr>
        <p:blipFill>
          <a:blip r:embed="rId1"/>
          <a:stretch/>
        </p:blipFill>
        <p:spPr>
          <a:xfrm>
            <a:off x="2195640" y="3060000"/>
            <a:ext cx="4761360" cy="3570840"/>
          </a:xfrm>
          <a:prstGeom prst="rect">
            <a:avLst/>
          </a:prstGeom>
          <a:ln w="0"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84360" y="648000"/>
            <a:ext cx="7771320" cy="479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Applied Computing Slideshows</a:t>
            </a:r>
            <a:br>
              <a:rPr sz="4400"/>
            </a:br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by Mark Kelly</a:t>
            </a:r>
            <a:br>
              <a:rPr sz="4400"/>
            </a:br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vcedata.com</a:t>
            </a:r>
            <a:br>
              <a:rPr sz="4400"/>
            </a:br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mark@vcedata.com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itle 1"/>
          <p:cNvSpPr/>
          <p:nvPr/>
        </p:nvSpPr>
        <p:spPr>
          <a:xfrm>
            <a:off x="826920" y="1628640"/>
            <a:ext cx="7771320" cy="151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i="1" lang="en-A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Problem Solving Methodology 4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AU" sz="6000" spc="-1" strike="noStrike">
                <a:solidFill>
                  <a:srgbClr val="000000"/>
                </a:solidFill>
                <a:latin typeface="Calibri"/>
                <a:ea typeface="DejaVu Sans"/>
              </a:rPr>
              <a:t>EVALUATION</a:t>
            </a:r>
            <a:endParaRPr b="0" lang="en-AU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7200000" y="5760000"/>
            <a:ext cx="180000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AU" sz="1300" spc="-1" strike="noStrike">
                <a:solidFill>
                  <a:srgbClr val="000000"/>
                </a:solidFill>
                <a:latin typeface="Arial"/>
              </a:rPr>
              <a:t>Last changed</a:t>
            </a:r>
            <a:endParaRPr b="0" lang="en-AU" sz="13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AU" sz="1300" spc="-1" strike="noStrike">
                <a:solidFill>
                  <a:srgbClr val="000000"/>
                </a:solidFill>
                <a:latin typeface="Arial"/>
              </a:rPr>
              <a:t>2024-03-15 @ 09;45;25 </a:t>
            </a:r>
            <a:endParaRPr b="0" lang="en-AU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0040" y="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Remember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0040" y="1285920"/>
            <a:ext cx="8228520" cy="4642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Evaluation </a:t>
            </a: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criteria</a:t>
            </a: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 are </a:t>
            </a:r>
            <a:r>
              <a:rPr b="1" i="1" lang="en-AU" sz="4400" spc="-1" strike="noStrike">
                <a:solidFill>
                  <a:srgbClr val="000000"/>
                </a:solidFill>
                <a:latin typeface="Calibri"/>
              </a:rPr>
              <a:t>topics</a:t>
            </a: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 to study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Evaluation </a:t>
            </a: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methods</a:t>
            </a: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 are </a:t>
            </a:r>
            <a:r>
              <a:rPr b="1" i="1" lang="en-AU" sz="4400" spc="-1" strike="noStrike">
                <a:solidFill>
                  <a:srgbClr val="000000"/>
                </a:solidFill>
                <a:latin typeface="Calibri"/>
              </a:rPr>
              <a:t>actions taken</a:t>
            </a: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 to study the topic.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Each </a:t>
            </a: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criterion</a:t>
            </a: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 has a corresponding </a:t>
            </a: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method</a:t>
            </a: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795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i="1" lang="en-AU" sz="4400" spc="-1" strike="noStrike">
                <a:solidFill>
                  <a:srgbClr val="000000"/>
                </a:solidFill>
                <a:latin typeface="Calibri"/>
              </a:rPr>
              <a:t>Efficiency</a:t>
            </a: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 criteria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260000"/>
            <a:ext cx="8228520" cy="48650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720"/>
              </a:spcBef>
              <a:buNone/>
            </a:pPr>
            <a:r>
              <a:rPr b="1" lang="en-AU" sz="3600" spc="-1" strike="noStrike">
                <a:solidFill>
                  <a:srgbClr val="000000"/>
                </a:solidFill>
                <a:latin typeface="Calibri"/>
              </a:rPr>
              <a:t>Efficiency measures are usually expressed as numbers.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Speed, 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e.g. output produced in a given time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Amount of labour required to use it </a:t>
            </a:r>
            <a:r>
              <a:rPr b="0" lang="en-AU" sz="2600" spc="-1" strike="noStrike">
                <a:solidFill>
                  <a:srgbClr val="000000"/>
                </a:solidFill>
                <a:latin typeface="Calibri"/>
              </a:rPr>
              <a:t>(e.g. person-hours)</a:t>
            </a:r>
            <a:endParaRPr b="0" lang="en-AU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Total Cost of Ownership of the system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Including initial cost, running costs, repairs, upgrades, consumables, training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0">
              <a:lnSpc>
                <a:spcPct val="100000"/>
              </a:lnSpc>
              <a:spcBef>
                <a:spcPts val="561"/>
              </a:spcBef>
              <a:buNone/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720"/>
              </a:spcBef>
              <a:buNone/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i="1" lang="en-AU" sz="4400" spc="-1" strike="noStrike">
                <a:solidFill>
                  <a:srgbClr val="000000"/>
                </a:solidFill>
                <a:latin typeface="Calibri"/>
              </a:rPr>
              <a:t>Effectiveness</a:t>
            </a: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 criteria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970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1" lang="en-AU" sz="3600" spc="-1" strike="noStrike">
                <a:solidFill>
                  <a:srgbClr val="000000"/>
                </a:solidFill>
                <a:latin typeface="Calibri"/>
              </a:rPr>
              <a:t>Quality</a:t>
            </a: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 of the product. How </a:t>
            </a:r>
            <a:r>
              <a:rPr b="1" lang="en-AU" sz="3600" spc="-1" strike="noStrike">
                <a:solidFill>
                  <a:srgbClr val="000000"/>
                </a:solidFill>
                <a:latin typeface="Calibri"/>
              </a:rPr>
              <a:t>well</a:t>
            </a: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 it accomplishes its intended goals.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Accuracy / error rate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Reliability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Attractiveness of output, readability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Ease of use, how enjoyable it is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938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Effectiveness criteria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28760" y="1285920"/>
            <a:ext cx="8228520" cy="4970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Accessibility for people with special needs 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(e.g. age, disabilities, colour-blind men, shaky hands)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Portability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Security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Compatibility 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with existing equipment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Expandability, flexibility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Ruggedness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Etc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6576480" y="5395320"/>
            <a:ext cx="2567520" cy="1462680"/>
          </a:xfrm>
          <a:prstGeom prst="rect">
            <a:avLst/>
          </a:prstGeom>
          <a:ln w="0">
            <a:noFill/>
          </a:ln>
        </p:spPr>
      </p:pic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6480000" y="2520000"/>
            <a:ext cx="2626560" cy="18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Evaluation Criteria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1395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There’s a slideshow dedicated to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evaluation criteria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that you might want to look at.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2191320" y="2995920"/>
            <a:ext cx="4108680" cy="343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And this is because you’ve been so good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Picture 3" descr=""/>
          <p:cNvPicPr/>
          <p:nvPr/>
        </p:nvPicPr>
        <p:blipFill>
          <a:blip r:embed="rId1"/>
          <a:stretch/>
        </p:blipFill>
        <p:spPr>
          <a:xfrm>
            <a:off x="1043640" y="1556640"/>
            <a:ext cx="7167240" cy="480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/>
          </p:nvPr>
        </p:nvSpPr>
        <p:spPr>
          <a:xfrm>
            <a:off x="457200" y="294480"/>
            <a:ext cx="8228520" cy="1684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Applied Computing Slideshows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by Mark Kelly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vcedata.com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mark@vcedata.com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TextBox 3"/>
          <p:cNvSpPr/>
          <p:nvPr/>
        </p:nvSpPr>
        <p:spPr>
          <a:xfrm>
            <a:off x="428760" y="3500280"/>
            <a:ext cx="835704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These slideshows may be freely used, modified or distributed by teachers and students anywhere on the planet (but not elsewhere).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may NOT be sold.  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must NOT be redistributed if you modify them.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Contents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What it is – and what it isn’t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When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How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What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Methods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Criteria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Picture 5" descr=""/>
          <p:cNvPicPr/>
          <p:nvPr/>
        </p:nvPicPr>
        <p:blipFill>
          <a:blip r:embed="rId1"/>
          <a:stretch/>
        </p:blipFill>
        <p:spPr>
          <a:xfrm>
            <a:off x="4981680" y="4048200"/>
            <a:ext cx="4161240" cy="280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938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Evaluation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68360" y="14130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Evaluation is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not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testing!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Evaluation does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not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try to prove the system works. That was established during testing!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Evaluation establishes how successfully the project performs in achieving organisational goals and objectives.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i.e. is it doing the job it was created for?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Evaluation is </a:t>
            </a:r>
            <a:r>
              <a:rPr b="0" i="1" lang="en-AU" sz="4400" spc="-1" strike="noStrike">
                <a:solidFill>
                  <a:srgbClr val="000000"/>
                </a:solidFill>
                <a:latin typeface="Calibri"/>
              </a:rPr>
              <a:t>not</a:t>
            </a: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 testing!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413000"/>
            <a:ext cx="8228520" cy="47120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E.g. an organisation wanted to improve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profit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So, they create a website to appeal to young people.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They test the website. It works 100%.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Testing result: site is a complete success.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 development team is delighted.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But...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6840000" y="3600000"/>
            <a:ext cx="2021760" cy="30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Evaluation is </a:t>
            </a:r>
            <a:r>
              <a:rPr b="0" i="1" lang="en-AU" sz="4400" spc="-1" strike="noStrike">
                <a:solidFill>
                  <a:srgbClr val="000000"/>
                </a:solidFill>
                <a:latin typeface="Calibri"/>
              </a:rPr>
              <a:t>not</a:t>
            </a: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 testing!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7680960" y="4170600"/>
            <a:ext cx="1347480" cy="2521080"/>
          </a:xfrm>
          <a:prstGeom prst="rect">
            <a:avLst/>
          </a:prstGeom>
          <a:ln w="0">
            <a:noFill/>
          </a:ln>
        </p:spPr>
      </p:pic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413000"/>
            <a:ext cx="8228520" cy="47120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They put the website online. Months later they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evaluate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it.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Profits have not risen because none of the young visitors have credit cards or Paypal.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Evaluation result: the site is a complete failure because it has not achieved its only criterion for success… profit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But it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tested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perfectly. So, yay?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5653440" y="-569880"/>
            <a:ext cx="4876560" cy="4876560"/>
          </a:xfrm>
          <a:prstGeom prst="rect">
            <a:avLst/>
          </a:prstGeom>
          <a:ln w="0">
            <a:noFill/>
          </a:ln>
        </p:spPr>
      </p:pic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80000" y="180000"/>
            <a:ext cx="5348520" cy="540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When</a:t>
            </a: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 to evaluate?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900000"/>
            <a:ext cx="6742800" cy="5580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Not too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soon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after implementation – users still may be still learning it.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Not too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long after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implementation – users will have forgotten the old system and be unable to compare them.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e.g. how do your current shoes compare with those you had 3 years ago?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Let users use the new system long enough to be comfortable and skilled </a:t>
            </a:r>
            <a:r>
              <a:rPr b="0" lang="en-AU" sz="2600" spc="-1" strike="noStrike">
                <a:solidFill>
                  <a:srgbClr val="000000"/>
                </a:solidFill>
                <a:latin typeface="Calibri"/>
              </a:rPr>
              <a:t>(e.g. a month of </a:t>
            </a:r>
            <a:r>
              <a:rPr b="0" i="1" lang="en-AU" sz="2600" spc="-1" strike="noStrike">
                <a:solidFill>
                  <a:srgbClr val="000000"/>
                </a:solidFill>
                <a:latin typeface="Calibri"/>
              </a:rPr>
              <a:t>daily </a:t>
            </a:r>
            <a:r>
              <a:rPr b="0" lang="en-AU" sz="2600" spc="-1" strike="noStrike">
                <a:solidFill>
                  <a:srgbClr val="000000"/>
                </a:solidFill>
                <a:latin typeface="Calibri"/>
              </a:rPr>
              <a:t>use, six months of </a:t>
            </a:r>
            <a:r>
              <a:rPr b="0" i="1" lang="en-AU" sz="2600" spc="-1" strike="noStrike">
                <a:solidFill>
                  <a:srgbClr val="000000"/>
                </a:solidFill>
                <a:latin typeface="Calibri"/>
              </a:rPr>
              <a:t>weekly </a:t>
            </a:r>
            <a:r>
              <a:rPr b="0" lang="en-AU" sz="2600" spc="-1" strike="noStrike">
                <a:solidFill>
                  <a:srgbClr val="000000"/>
                </a:solidFill>
                <a:latin typeface="Calibri"/>
              </a:rPr>
              <a:t>use)</a:t>
            </a:r>
            <a:endParaRPr b="0" lang="en-AU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How</a:t>
            </a: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 to evaluate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899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Measure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 whenever possible – time its speed, count its errors, add up its costs etc.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Cold, hard facts are more reliable.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Interview or survey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only when opinions are being evaluated – e.g.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Is it easy to use?, Do you feel comfortable?, Is it fun? Is the output attractive?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Don’t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ask “Do you think the new system is faster/more accurate than the old one?”</a:t>
            </a:r>
            <a:br>
              <a:rPr sz="3200"/>
            </a:br>
            <a:r>
              <a:rPr b="0" lang="en-AU" sz="2600" spc="-1" strike="noStrike">
                <a:solidFill>
                  <a:srgbClr val="000000"/>
                </a:solidFill>
                <a:latin typeface="Calibri"/>
              </a:rPr>
              <a:t>People are bad at that sort of judgement.</a:t>
            </a:r>
            <a:endParaRPr b="0" lang="en-AU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What</a:t>
            </a: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 to evaluate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Evaluate the criteria that were specificed during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design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These criteria should be based on the specifications set out in the logical design.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If the original aim was to make a system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faster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and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more accurate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, evaluate its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speed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and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error rate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e.g. if you get a dog for its companionship, don’t evaluate its fuel economy.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Evaluation methods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For each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criterion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to evaluate (e.g. speed) there needs to be an appropriate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method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with which to evaluate it.  E.g.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Speed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–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add up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how much output the system produced in 3 months.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Accuracy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–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count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the number of errors recorded in the error log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Fun to use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–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interview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users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Application>LibreOffice/24.2.1.2$Windows_X86_64 LibreOffice_project/db4def46b0453cc22e2d0305797cf981b68ef5ac</Application>
  <AppVersion>15.0000</AppVersion>
  <Words>586</Words>
  <Paragraphs>79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2009-02-06T03:31:51Z</dcterms:created>
  <dc:creator>kel</dc:creator>
  <dc:description/>
  <dc:language>en-AU</dc:language>
  <cp:lastModifiedBy/>
  <dcterms:modified xsi:type="dcterms:W3CDTF">2024-03-15T10:22:01Z</dcterms:modified>
  <cp:revision>12</cp:revision>
  <dc:subject/>
  <dc:title>IT Applications Theory Slideshows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16</vt:i4>
  </property>
</Properties>
</file>