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5.xml" ContentType="application/vnd.openxmlformats-officedocument.presentationml.slide+xml"/>
  <Override PartName="/ppt/slides/slide9.xml" ContentType="application/vnd.openxmlformats-officedocument.presentationml.slide+xml"/>
  <Override PartName="/ppt/slides/slide26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38.xml.rels" ContentType="application/vnd.openxmlformats-package.relationships+xml"/>
  <Override PartName="/ppt/slides/_rels/slide5.xml.rels" ContentType="application/vnd.openxmlformats-package.relationships+xml"/>
  <Override PartName="/ppt/slides/_rels/slide39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50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51.xml.rels" ContentType="application/vnd.openxmlformats-package.relationships+xml"/>
  <Override PartName="/ppt/slides/_rels/slide25.xml.rels" ContentType="application/vnd.openxmlformats-package.relationships+xml"/>
  <Override PartName="/ppt/slides/_rels/slide8.xml.rels" ContentType="application/vnd.openxmlformats-package.relationships+xml"/>
  <Override PartName="/ppt/slides/_rels/slide52.xml.rels" ContentType="application/vnd.openxmlformats-package.relationships+xml"/>
  <Override PartName="/ppt/slides/_rels/slide26.xml.rels" ContentType="application/vnd.openxmlformats-package.relationships+xml"/>
  <Override PartName="/ppt/slides/_rels/slide9.xml.rels" ContentType="application/vnd.openxmlformats-package.relationships+xml"/>
  <Override PartName="/ppt/slides/_rels/slide53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_rels/slide32.xml.rels" ContentType="application/vnd.openxmlformats-package.relationships+xml"/>
  <Override PartName="/ppt/slides/_rels/slide33.xml.rels" ContentType="application/vnd.openxmlformats-package.relationships+xml"/>
  <Override PartName="/ppt/slides/_rels/slide34.xml.rels" ContentType="application/vnd.openxmlformats-package.relationships+xml"/>
  <Override PartName="/ppt/slides/_rels/slide40.xml.rels" ContentType="application/vnd.openxmlformats-package.relationships+xml"/>
  <Override PartName="/ppt/slides/_rels/slide41.xml.rels" ContentType="application/vnd.openxmlformats-package.relationships+xml"/>
  <Override PartName="/ppt/slides/_rels/slide42.xml.rels" ContentType="application/vnd.openxmlformats-package.relationships+xml"/>
  <Override PartName="/ppt/slides/_rels/slide43.xml.rels" ContentType="application/vnd.openxmlformats-package.relationships+xml"/>
  <Override PartName="/ppt/slides/_rels/slide44.xml.rels" ContentType="application/vnd.openxmlformats-package.relationships+xml"/>
  <Override PartName="/ppt/slides/_rels/slide45.xml.rels" ContentType="application/vnd.openxmlformats-package.relationships+xml"/>
  <Override PartName="/ppt/slides/_rels/slide46.xml.rels" ContentType="application/vnd.openxmlformats-package.relationships+xml"/>
  <Override PartName="/ppt/slides/_rels/slide47.xml.rels" ContentType="application/vnd.openxmlformats-package.relationships+xml"/>
  <Override PartName="/ppt/slides/_rels/slide48.xml.rels" ContentType="application/vnd.openxmlformats-package.relationships+xml"/>
  <Override PartName="/ppt/slides/_rels/slide49.xml.rels" ContentType="application/vnd.openxmlformats-package.relationships+xml"/>
  <Override PartName="/ppt/slides/_rels/slide54.xml.rels" ContentType="application/vnd.openxmlformats-package.relationships+xml"/>
  <Override PartName="/ppt/slides/_rels/slide55.xml.rels" ContentType="application/vnd.openxmlformats-package.relationships+xml"/>
  <Override PartName="/ppt/slides/_rels/slide56.xml.rels" ContentType="application/vnd.openxmlformats-package.relationships+xml"/>
  <Override PartName="/ppt/slides/_rels/slide57.xml.rels" ContentType="application/vnd.openxmlformats-package.relationships+xml"/>
  <Override PartName="/ppt/slides/_rels/slide58.xml.rels" ContentType="application/vnd.openxmlformats-package.relationships+xml"/>
  <Override PartName="/ppt/slides/_rels/slide59.xml.rels" ContentType="application/vnd.openxmlformats-package.relationships+xml"/>
  <Override PartName="/ppt/slides/_rels/slide60.xml.rels" ContentType="application/vnd.openxmlformats-package.relationships+xml"/>
  <Override PartName="/ppt/slides/_rels/slide61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slide" Target="slides/slide57.xml"/><Relationship Id="rId60" Type="http://schemas.openxmlformats.org/officeDocument/2006/relationships/slide" Target="slides/slide58.xml"/><Relationship Id="rId61" Type="http://schemas.openxmlformats.org/officeDocument/2006/relationships/slide" Target="slides/slide59.xml"/><Relationship Id="rId62" Type="http://schemas.openxmlformats.org/officeDocument/2006/relationships/slide" Target="slides/slide60.xml"/><Relationship Id="rId63" Type="http://schemas.openxmlformats.org/officeDocument/2006/relationships/slide" Target="slides/slide61.xml"/><Relationship Id="rId6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AU" sz="4400" spc="-1" strike="noStrike">
                <a:latin typeface="Arial"/>
              </a:rPr>
              <a:t>Click to edit the title text format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Click to edit the outline text format</a:t>
            </a:r>
            <a:endParaRPr b="0" lang="en-A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latin typeface="Arial"/>
              </a:rPr>
              <a:t>Second Outline Level</a:t>
            </a:r>
            <a:endParaRPr b="0" lang="en-A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latin typeface="Arial"/>
              </a:rPr>
              <a:t>Third Outline Level</a:t>
            </a:r>
            <a:endParaRPr b="0" lang="en-A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000" spc="-1" strike="noStrike">
                <a:latin typeface="Arial"/>
              </a:rPr>
              <a:t>Fourth Outline Level</a:t>
            </a:r>
            <a:endParaRPr b="0" lang="en-A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Fifth Outline Level</a:t>
            </a:r>
            <a:endParaRPr b="0" lang="en-A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Sixth Outline Level</a:t>
            </a:r>
            <a:endParaRPr b="0" lang="en-A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Seventh Outline Level</a:t>
            </a:r>
            <a:endParaRPr b="0" lang="en-A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6" descr=""/>
          <p:cNvPicPr/>
          <p:nvPr/>
        </p:nvPicPr>
        <p:blipFill>
          <a:blip r:embed="rId1"/>
          <a:stretch/>
        </p:blipFill>
        <p:spPr>
          <a:xfrm>
            <a:off x="-9360" y="-100080"/>
            <a:ext cx="9162360" cy="6957720"/>
          </a:xfrm>
          <a:prstGeom prst="rect">
            <a:avLst/>
          </a:prstGeom>
          <a:ln w="0">
            <a:noFill/>
          </a:ln>
        </p:spPr>
      </p:pic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714240" y="896040"/>
            <a:ext cx="7772040" cy="713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i="1" lang="en-AU" sz="3200" spc="-1" strike="noStrike">
                <a:solidFill>
                  <a:srgbClr val="000000"/>
                </a:solidFill>
                <a:latin typeface="Calibri"/>
              </a:rPr>
              <a:t>Applied Computing Slideshows</a:t>
            </a:r>
            <a:br/>
            <a:r>
              <a:rPr b="0" i="1" lang="en-AU" sz="3200" spc="-1" strike="noStrike">
                <a:solidFill>
                  <a:srgbClr val="000000"/>
                </a:solidFill>
                <a:latin typeface="Calibri"/>
              </a:rPr>
              <a:t>by Mark Kelly</a:t>
            </a:r>
            <a:br/>
            <a:r>
              <a:rPr b="0" i="1" lang="en-AU" sz="3200" spc="-1" strike="noStrike">
                <a:solidFill>
                  <a:srgbClr val="000000"/>
                </a:solidFill>
                <a:latin typeface="Calibri"/>
              </a:rPr>
              <a:t>vcedata.com</a:t>
            </a:r>
            <a:br/>
            <a:r>
              <a:rPr b="0" i="1" lang="en-AU" sz="3200" spc="-1" strike="noStrike">
                <a:solidFill>
                  <a:srgbClr val="000000"/>
                </a:solidFill>
                <a:latin typeface="Calibri"/>
              </a:rPr>
              <a:t>mark@vcedata.com</a:t>
            </a:r>
            <a:endParaRPr b="0" lang="en-AU" sz="3200" spc="-1" strike="noStrike">
              <a:latin typeface="Arial"/>
            </a:endParaRPr>
          </a:p>
        </p:txBody>
      </p:sp>
      <p:sp>
        <p:nvSpPr>
          <p:cNvPr id="40" name="Title 1"/>
          <p:cNvSpPr/>
          <p:nvPr/>
        </p:nvSpPr>
        <p:spPr>
          <a:xfrm>
            <a:off x="900000" y="2673360"/>
            <a:ext cx="7772040" cy="1423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i="1" lang="en-AU" sz="6000" spc="-1" strike="noStrike">
                <a:solidFill>
                  <a:srgbClr val="000000"/>
                </a:solidFill>
                <a:latin typeface="Calibri"/>
                <a:ea typeface="DejaVu Sans"/>
              </a:rPr>
              <a:t>Programming Skills</a:t>
            </a:r>
            <a:endParaRPr b="0" lang="en-AU" sz="6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777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Variables - example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58" name=""/>
          <p:cNvSpPr/>
          <p:nvPr/>
        </p:nvSpPr>
        <p:spPr>
          <a:xfrm>
            <a:off x="457200" y="1341000"/>
            <a:ext cx="8229240" cy="478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1. Declare the variable – tell the program that you need storage space</a:t>
            </a:r>
            <a:endParaRPr b="0" lang="en-AU" sz="32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AU" sz="2800" spc="-1" strike="noStrike">
                <a:solidFill>
                  <a:srgbClr val="000000"/>
                </a:solidFill>
                <a:latin typeface="Calibri"/>
              </a:rPr>
              <a:t>E.g. DIM </a:t>
            </a: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Age </a:t>
            </a:r>
            <a:r>
              <a:rPr b="1" lang="en-AU" sz="2800" spc="-1" strike="noStrike">
                <a:solidFill>
                  <a:srgbClr val="000000"/>
                </a:solidFill>
                <a:latin typeface="Calibri"/>
              </a:rPr>
              <a:t>AS</a:t>
            </a: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AU" sz="2800" spc="-1" strike="noStrike">
                <a:solidFill>
                  <a:srgbClr val="000000"/>
                </a:solidFill>
                <a:latin typeface="Calibri"/>
              </a:rPr>
              <a:t>INTEGER</a:t>
            </a:r>
            <a:endParaRPr b="0" lang="en-AU" sz="2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AU" sz="2800" spc="-1" strike="noStrike">
                <a:solidFill>
                  <a:srgbClr val="000000"/>
                </a:solidFill>
                <a:latin typeface="Calibri"/>
              </a:rPr>
              <a:t>DIM </a:t>
            </a: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Firstname</a:t>
            </a:r>
            <a:r>
              <a:rPr b="1" lang="en-AU" sz="2800" spc="-1" strike="noStrike">
                <a:solidFill>
                  <a:srgbClr val="000000"/>
                </a:solidFill>
                <a:latin typeface="Calibri"/>
              </a:rPr>
              <a:t> AS STRING</a:t>
            </a:r>
            <a:endParaRPr b="0" lang="en-A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Variables - Example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60" name=""/>
          <p:cNvSpPr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Initialising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variables – giving them a starting value...</a:t>
            </a:r>
            <a:endParaRPr b="0" lang="en-AU" sz="32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Age = 34</a:t>
            </a:r>
            <a:endParaRPr b="0" lang="en-AU" sz="2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Counter = 0</a:t>
            </a:r>
            <a:endParaRPr b="0" lang="en-AU" sz="2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Name = “”  (</a:t>
            </a:r>
            <a:r>
              <a:rPr b="0" i="1" lang="en-AU" sz="2800" spc="-1" strike="noStrike">
                <a:solidFill>
                  <a:srgbClr val="000000"/>
                </a:solidFill>
                <a:latin typeface="Calibri"/>
              </a:rPr>
              <a:t>null string</a:t>
            </a: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 – empty)</a:t>
            </a:r>
            <a:endParaRPr b="0" lang="en-AU" sz="2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Some languages let you declare </a:t>
            </a:r>
            <a:r>
              <a:rPr b="0" i="1" lang="en-AU" sz="3200" spc="-1" strike="noStrike">
                <a:solidFill>
                  <a:srgbClr val="000000"/>
                </a:solidFill>
                <a:latin typeface="Calibri"/>
              </a:rPr>
              <a:t>and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initialise</a:t>
            </a:r>
            <a:endParaRPr b="0" lang="en-AU" sz="32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e.g. DIM Age as INTEGER = 34</a:t>
            </a:r>
            <a:endParaRPr b="0" lang="en-A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Variables - Example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62" name=""/>
          <p:cNvSpPr/>
          <p:nvPr/>
        </p:nvSpPr>
        <p:spPr>
          <a:xfrm>
            <a:off x="457200" y="1341000"/>
            <a:ext cx="8229240" cy="478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Using variables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Age = Age + 1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Total = Sub1 + Sub2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Ratio = A / B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H = (Ratio * Distance) / Degrees</a:t>
            </a:r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Variables - Example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64" name=""/>
          <p:cNvSpPr/>
          <p:nvPr/>
        </p:nvSpPr>
        <p:spPr>
          <a:xfrm>
            <a:off x="457200" y="1341000"/>
            <a:ext cx="8229240" cy="478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Variable on left of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=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is assigned the value of the expression on the right of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=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i="1" lang="en-AU" sz="3200" spc="-1" strike="noStrike">
                <a:solidFill>
                  <a:srgbClr val="000000"/>
                </a:solidFill>
                <a:latin typeface="Calibri"/>
              </a:rPr>
              <a:t>Age = Age +1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 means </a:t>
            </a:r>
            <a:endParaRPr b="0" lang="en-AU" sz="32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i="1" lang="en-AU" sz="2800" spc="-1" strike="noStrike">
                <a:solidFill>
                  <a:srgbClr val="000000"/>
                </a:solidFill>
                <a:latin typeface="Calibri"/>
              </a:rPr>
              <a:t>Add 1 to Age, then store the result back in Age.</a:t>
            </a:r>
            <a:endParaRPr b="0" lang="en-AU" sz="2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Shorthand in C, VB …</a:t>
            </a:r>
            <a:r>
              <a:rPr b="0" i="1" lang="en-AU" sz="3200" spc="-1" strike="noStrike">
                <a:solidFill>
                  <a:srgbClr val="000000"/>
                </a:solidFill>
                <a:latin typeface="Calibri"/>
              </a:rPr>
              <a:t>  Age += 1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i="1" lang="en-AU" sz="3200" spc="-1" strike="noStrike">
                <a:solidFill>
                  <a:srgbClr val="000000"/>
                </a:solidFill>
                <a:latin typeface="Calibri"/>
              </a:rPr>
              <a:t>In VCAA pseudocode  the left-arrow shows assignment, e.g. </a:t>
            </a:r>
            <a:endParaRPr b="0" lang="en-AU" sz="32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i="1" lang="en-AU" sz="2800" spc="-1" strike="noStrike">
                <a:solidFill>
                  <a:srgbClr val="000000"/>
                </a:solidFill>
                <a:latin typeface="Calibri"/>
              </a:rPr>
              <a:t>Age ← Age + 1</a:t>
            </a:r>
            <a:endParaRPr b="0" lang="en-A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850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Arithmetic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66" name=""/>
          <p:cNvSpPr/>
          <p:nvPr/>
        </p:nvSpPr>
        <p:spPr>
          <a:xfrm>
            <a:off x="457200" y="1197000"/>
            <a:ext cx="8229240" cy="492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Addition +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Subtraction –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Division /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Multiplication *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Exponentiation ^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Also use (parentheses)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Normal order of operations applies</a:t>
            </a: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850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Arithmetic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68" name=""/>
          <p:cNvSpPr/>
          <p:nvPr/>
        </p:nvSpPr>
        <p:spPr>
          <a:xfrm>
            <a:off x="457200" y="1197000"/>
            <a:ext cx="8229240" cy="492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3 + 4 * 2 / 4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Work left to right</a:t>
            </a:r>
            <a:endParaRPr b="0" lang="en-AU" sz="32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Parentheses first</a:t>
            </a:r>
            <a:endParaRPr b="0" lang="en-AU" sz="2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Multiply or divide next</a:t>
            </a:r>
            <a:endParaRPr b="0" lang="en-AU" sz="2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Add/subtract last</a:t>
            </a:r>
            <a:endParaRPr b="0" lang="en-AU" sz="2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3 +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4 * 2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/ 4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3 +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8 / 4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3 +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 2</a:t>
            </a: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850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AU" sz="4400" spc="-1" strike="noStrike">
                <a:solidFill>
                  <a:srgbClr val="000000"/>
                </a:solidFill>
                <a:latin typeface="Calibri"/>
              </a:rPr>
              <a:t>Use parentheses to force order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70" name=""/>
          <p:cNvSpPr/>
          <p:nvPr/>
        </p:nvSpPr>
        <p:spPr>
          <a:xfrm>
            <a:off x="457200" y="1197000"/>
            <a:ext cx="8229240" cy="492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(3 + 4 * 2) / 4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(3 +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4 * 2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) / 4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(3 + 8) 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/ 4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11 / 4</a:t>
            </a: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850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Control structures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72" name=""/>
          <p:cNvSpPr/>
          <p:nvPr/>
        </p:nvSpPr>
        <p:spPr>
          <a:xfrm>
            <a:off x="457200" y="1197000"/>
            <a:ext cx="8229240" cy="492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92000"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Programming components that control the order in which a program executes lines</a:t>
            </a:r>
            <a:endParaRPr b="0" lang="en-AU" sz="32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AU" sz="2800" spc="-1" strike="noStrike">
                <a:solidFill>
                  <a:srgbClr val="000000"/>
                </a:solidFill>
                <a:latin typeface="Calibri"/>
              </a:rPr>
              <a:t>LOOPS</a:t>
            </a: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 (e.g. FOR/NEXT, DO/LOOP, WHILE/WEND)</a:t>
            </a:r>
            <a:endParaRPr b="0" lang="en-AU" sz="2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AU" sz="2800" spc="-1" strike="noStrike">
                <a:solidFill>
                  <a:srgbClr val="000000"/>
                </a:solidFill>
                <a:latin typeface="Calibri"/>
              </a:rPr>
              <a:t>IF/AND/OR/ELSEIF/END IF</a:t>
            </a: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 structures</a:t>
            </a:r>
            <a:endParaRPr b="0" lang="en-AU" sz="2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AU" sz="2800" spc="-1" strike="noStrike">
                <a:solidFill>
                  <a:srgbClr val="000000"/>
                </a:solidFill>
                <a:latin typeface="Calibri"/>
              </a:rPr>
              <a:t>CASE</a:t>
            </a: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 (easy multiple IF tests), e.g. </a:t>
            </a:r>
            <a:endParaRPr b="0" lang="en-AU" sz="2800" spc="-1" strike="noStrike">
              <a:latin typeface="Arial"/>
            </a:endParaRPr>
          </a:p>
          <a:p>
            <a:pPr marL="1143000" indent="-22860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-AU" sz="2400" spc="-1" strike="noStrike">
                <a:solidFill>
                  <a:srgbClr val="000000"/>
                </a:solidFill>
                <a:latin typeface="Calibri"/>
              </a:rPr>
              <a:t>SELECT CASE age</a:t>
            </a:r>
            <a:endParaRPr b="0" lang="en-AU" sz="2400" spc="-1" strike="noStrike">
              <a:latin typeface="Arial"/>
            </a:endParaRPr>
          </a:p>
          <a:p>
            <a:pPr marL="1600200" indent="-228600">
              <a:lnSpc>
                <a:spcPct val="10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Calibri"/>
              </a:rPr>
              <a:t>Case 0 to 2: type = “baby”</a:t>
            </a:r>
            <a:endParaRPr b="0" lang="en-AU" sz="2000" spc="-1" strike="noStrike">
              <a:latin typeface="Arial"/>
            </a:endParaRPr>
          </a:p>
          <a:p>
            <a:pPr marL="1600200" indent="-228600">
              <a:lnSpc>
                <a:spcPct val="10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Calibri"/>
              </a:rPr>
              <a:t>Case 3 to 5: type = “toddler”</a:t>
            </a:r>
            <a:endParaRPr b="0" lang="en-AU" sz="2000" spc="-1" strike="noStrike">
              <a:latin typeface="Arial"/>
            </a:endParaRPr>
          </a:p>
          <a:p>
            <a:pPr marL="1600200" indent="-228600">
              <a:lnSpc>
                <a:spcPct val="10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Calibri"/>
              </a:rPr>
              <a:t>Case 6 to 12: type = “child”</a:t>
            </a:r>
            <a:endParaRPr b="0" lang="en-AU" sz="2000" spc="-1" strike="noStrike">
              <a:latin typeface="Arial"/>
            </a:endParaRPr>
          </a:p>
          <a:p>
            <a:pPr marL="1600200" indent="-228600">
              <a:lnSpc>
                <a:spcPct val="10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Calibri"/>
              </a:rPr>
              <a:t>Case 13 to 19: type= “teen”</a:t>
            </a:r>
            <a:endParaRPr b="0" lang="en-AU" sz="2000" spc="-1" strike="noStrike">
              <a:latin typeface="Arial"/>
            </a:endParaRPr>
          </a:p>
          <a:p>
            <a:pPr marL="1600200" indent="-228600">
              <a:lnSpc>
                <a:spcPct val="10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Calibri"/>
              </a:rPr>
              <a:t>Case else: type = “adult”</a:t>
            </a:r>
            <a:endParaRPr b="0" lang="en-AU" sz="2000" spc="-1" strike="noStrike">
              <a:latin typeface="Arial"/>
            </a:endParaRPr>
          </a:p>
          <a:p>
            <a:pPr marL="1143000" indent="-22860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-AU" sz="2400" spc="-1" strike="noStrike">
                <a:solidFill>
                  <a:srgbClr val="000000"/>
                </a:solidFill>
                <a:latin typeface="Calibri"/>
              </a:rPr>
              <a:t>END SELECT</a:t>
            </a:r>
            <a:endParaRPr b="0" lang="en-A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777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DATA STUCTURES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74" name=""/>
          <p:cNvSpPr/>
          <p:nvPr/>
        </p:nvSpPr>
        <p:spPr>
          <a:xfrm>
            <a:off x="457200" y="1197000"/>
            <a:ext cx="8229240" cy="492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Programming components that store data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ARRAYS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– 1 dimensional, 2 dimensional, more.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STACKS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– temporary, organised data storage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QUEUES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– types of stacks used to store incoming data in order until it can be processed (especially when lots of data is arriving at a slow peripheral, like a printer)</a:t>
            </a: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9ab5e4">
                <a:alpha val="31372"/>
              </a:srgbClr>
            </a:gs>
            <a:gs pos="100000">
              <a:srgbClr val="e1e8f5">
                <a:alpha val="31372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68360" y="188640"/>
            <a:ext cx="8229240" cy="777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AU" sz="4400" spc="-1" strike="noStrike">
                <a:solidFill>
                  <a:srgbClr val="000000"/>
                </a:solidFill>
                <a:latin typeface="Calibri"/>
              </a:rPr>
              <a:t>Arrays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76" name=""/>
          <p:cNvSpPr/>
          <p:nvPr/>
        </p:nvSpPr>
        <p:spPr>
          <a:xfrm>
            <a:off x="457200" y="981000"/>
            <a:ext cx="8229240" cy="514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Group of variables with the same name, but different index numbers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E.g. If you have 1000 people’s incomes and wanted to add them</a:t>
            </a:r>
            <a:endParaRPr b="0" lang="en-AU" sz="32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income1 + income2 + income3 + income4 + income5+ ... + income1000</a:t>
            </a:r>
            <a:endParaRPr b="0" lang="en-A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Contents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42" name=""/>
          <p:cNvSpPr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The basic basics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The programming cycle</a:t>
            </a:r>
            <a:endParaRPr b="0" lang="en-AU" sz="32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Edit source code</a:t>
            </a:r>
            <a:endParaRPr b="0" lang="en-AU" sz="2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Compile &amp; link</a:t>
            </a:r>
            <a:endParaRPr b="0" lang="en-AU" sz="2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Debug</a:t>
            </a:r>
            <a:endParaRPr b="0" lang="en-AU" sz="2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Good and bad practices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Debugging techniques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Some programming terms</a:t>
            </a: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68360" y="188640"/>
            <a:ext cx="8229240" cy="777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AU" sz="4400" spc="-1" strike="noStrike">
                <a:solidFill>
                  <a:srgbClr val="000000"/>
                </a:solidFill>
                <a:latin typeface="Calibri"/>
              </a:rPr>
              <a:t>Arrays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78" name=""/>
          <p:cNvSpPr/>
          <p:nvPr/>
        </p:nvSpPr>
        <p:spPr>
          <a:xfrm>
            <a:off x="457200" y="981000"/>
            <a:ext cx="8229240" cy="514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??!! Hopelessly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long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and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difficult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and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inflexible</a:t>
            </a:r>
            <a:endParaRPr b="0" lang="en-AU" sz="32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What if you didn’t know how many incomes would be there from day to day?</a:t>
            </a:r>
            <a:endParaRPr b="0" lang="en-AU" sz="2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What if you just want to add the first 10, last 100 incomes?</a:t>
            </a:r>
            <a:endParaRPr b="0" lang="en-A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Arrays to the rescue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80" name=""/>
          <p:cNvSpPr/>
          <p:nvPr/>
        </p:nvSpPr>
        <p:spPr>
          <a:xfrm>
            <a:off x="457200" y="1413000"/>
            <a:ext cx="8229240" cy="471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i="1" lang="en-AU" sz="3200" spc="-1" strike="noStrike">
                <a:solidFill>
                  <a:srgbClr val="000000"/>
                </a:solidFill>
                <a:latin typeface="Calibri"/>
              </a:rPr>
              <a:t>DIM Incomes(1000)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Means DIMension an array called Incomes with 1000 ‘slots’ (indices)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Refer to array items by name and index</a:t>
            </a:r>
            <a:endParaRPr b="0" lang="en-AU" sz="32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e.g.  Incomes(13)</a:t>
            </a:r>
            <a:endParaRPr b="0" lang="en-A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Arrays to the rescue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82" name=""/>
          <p:cNvSpPr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Most often, a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variable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is used to address array indices</a:t>
            </a:r>
            <a:endParaRPr b="0" lang="en-AU" sz="32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E.g. Incomes(</a:t>
            </a:r>
            <a:r>
              <a:rPr b="0" i="1" lang="en-AU" sz="28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) where </a:t>
            </a:r>
            <a:r>
              <a:rPr b="0" i="1" lang="en-AU" sz="28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 contains a value like 13.</a:t>
            </a:r>
            <a:endParaRPr b="0" lang="en-AU" sz="2800" spc="-1" strike="noStrike">
              <a:latin typeface="Arial"/>
            </a:endParaRPr>
          </a:p>
          <a:p>
            <a:pPr marL="743040" indent="-285840">
              <a:lnSpc>
                <a:spcPct val="100000"/>
              </a:lnSpc>
              <a:spcBef>
                <a:spcPts val="700"/>
              </a:spcBef>
              <a:tabLst>
                <a:tab algn="l" pos="0"/>
              </a:tabLst>
            </a:pPr>
            <a:endParaRPr b="0" lang="en-AU" sz="2800" spc="-1" strike="noStrike">
              <a:latin typeface="Arial"/>
            </a:endParaRPr>
          </a:p>
          <a:p>
            <a:pPr marL="743040" indent="-285840">
              <a:lnSpc>
                <a:spcPct val="100000"/>
              </a:lnSpc>
              <a:spcBef>
                <a:spcPts val="700"/>
              </a:spcBef>
              <a:tabLst>
                <a:tab algn="l" pos="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‘ </a:t>
            </a: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convert all names to uppercase</a:t>
            </a:r>
            <a:endParaRPr b="0" lang="en-AU" sz="2800" spc="-1" strike="noStrike">
              <a:latin typeface="Arial"/>
            </a:endParaRPr>
          </a:p>
          <a:p>
            <a:pPr marL="743040" indent="-285840">
              <a:lnSpc>
                <a:spcPct val="100000"/>
              </a:lnSpc>
              <a:spcBef>
                <a:spcPts val="700"/>
              </a:spcBef>
              <a:tabLst>
                <a:tab algn="l" pos="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FOR </a:t>
            </a:r>
            <a:r>
              <a:rPr b="0" lang="en-AU" sz="2800" spc="-1" strike="noStrike">
                <a:solidFill>
                  <a:srgbClr val="ff0000"/>
                </a:solidFill>
                <a:latin typeface="Calibri"/>
              </a:rPr>
              <a:t>i</a:t>
            </a: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 = 1 to 1000</a:t>
            </a:r>
            <a:br/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NAME(</a:t>
            </a:r>
            <a:r>
              <a:rPr b="0" lang="en-AU" sz="2800" spc="-1" strike="noStrike">
                <a:solidFill>
                  <a:srgbClr val="ff0000"/>
                </a:solidFill>
                <a:latin typeface="Calibri"/>
              </a:rPr>
              <a:t>i</a:t>
            </a: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) = UCASE(NAME(</a:t>
            </a:r>
            <a:r>
              <a:rPr b="0" lang="en-AU" sz="2800" spc="-1" strike="noStrike">
                <a:solidFill>
                  <a:srgbClr val="ff0000"/>
                </a:solidFill>
                <a:latin typeface="Calibri"/>
              </a:rPr>
              <a:t>i</a:t>
            </a: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))</a:t>
            </a:r>
            <a:endParaRPr b="0" lang="en-AU" sz="2800" spc="-1" strike="noStrike">
              <a:latin typeface="Arial"/>
            </a:endParaRPr>
          </a:p>
          <a:p>
            <a:pPr marL="743040" indent="-285840">
              <a:lnSpc>
                <a:spcPct val="100000"/>
              </a:lnSpc>
              <a:spcBef>
                <a:spcPts val="700"/>
              </a:spcBef>
              <a:tabLst>
                <a:tab algn="l" pos="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NEXT </a:t>
            </a:r>
            <a:r>
              <a:rPr b="0" lang="en-AU" sz="2800" spc="-1" strike="noStrike">
                <a:solidFill>
                  <a:srgbClr val="ff0000"/>
                </a:solidFill>
                <a:latin typeface="Calibri"/>
              </a:rPr>
              <a:t>i</a:t>
            </a:r>
            <a:endParaRPr b="0" lang="en-A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AU" sz="4400" spc="-1" strike="noStrike">
                <a:solidFill>
                  <a:srgbClr val="000000"/>
                </a:solidFill>
                <a:latin typeface="Calibri"/>
              </a:rPr>
              <a:t>Arrays and loops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84" name=""/>
          <p:cNvSpPr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Arrays really only become powerful with the aid of loops.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Can loop through any number of items in an array with zero effort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i="1" lang="en-AU" sz="3200" spc="-1" strike="noStrike">
                <a:solidFill>
                  <a:srgbClr val="000000"/>
                </a:solidFill>
                <a:latin typeface="Calibri"/>
              </a:rPr>
              <a:t>For i = 1 to 1000</a:t>
            </a:r>
            <a:endParaRPr b="0" lang="en-AU" sz="3200" spc="-1" strike="noStrike">
              <a:latin typeface="Arial"/>
            </a:endParaRPr>
          </a:p>
          <a:p>
            <a:pPr marL="743040" indent="-285840">
              <a:lnSpc>
                <a:spcPct val="100000"/>
              </a:lnSpc>
              <a:spcBef>
                <a:spcPts val="700"/>
              </a:spcBef>
              <a:tabLst>
                <a:tab algn="l" pos="0"/>
              </a:tabLst>
            </a:pPr>
            <a:r>
              <a:rPr b="0" i="1" lang="en-AU" sz="2800" spc="-1" strike="noStrike">
                <a:solidFill>
                  <a:srgbClr val="000000"/>
                </a:solidFill>
                <a:latin typeface="Calibri"/>
              </a:rPr>
              <a:t>Total = Total + Incomes(i)</a:t>
            </a:r>
            <a:endParaRPr b="0" lang="en-AU" sz="2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i="1" lang="en-AU" sz="3200" spc="-1" strike="noStrike">
                <a:solidFill>
                  <a:srgbClr val="000000"/>
                </a:solidFill>
                <a:latin typeface="Calibri"/>
              </a:rPr>
              <a:t>Next</a:t>
            </a:r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00"/>
              </a:spcBef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AU" sz="4400" spc="-1" strike="noStrike">
                <a:solidFill>
                  <a:srgbClr val="000000"/>
                </a:solidFill>
                <a:latin typeface="Calibri"/>
              </a:rPr>
              <a:t>Arrays and loops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86" name=""/>
          <p:cNvSpPr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Want the last 100 incomes instead?  Easy...</a:t>
            </a:r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i="1" lang="en-AU" sz="3200" spc="-1" strike="noStrike">
                <a:solidFill>
                  <a:srgbClr val="000000"/>
                </a:solidFill>
                <a:latin typeface="Calibri"/>
              </a:rPr>
              <a:t>For i = 901 to 1000</a:t>
            </a:r>
            <a:endParaRPr b="0" lang="en-AU" sz="3200" spc="-1" strike="noStrike">
              <a:latin typeface="Arial"/>
            </a:endParaRPr>
          </a:p>
          <a:p>
            <a:pPr marL="743040" indent="-285840">
              <a:lnSpc>
                <a:spcPct val="100000"/>
              </a:lnSpc>
              <a:spcBef>
                <a:spcPts val="700"/>
              </a:spcBef>
              <a:tabLst>
                <a:tab algn="l" pos="0"/>
              </a:tabLst>
            </a:pPr>
            <a:r>
              <a:rPr b="0" i="1" lang="en-AU" sz="2800" spc="-1" strike="noStrike">
                <a:solidFill>
                  <a:srgbClr val="000000"/>
                </a:solidFill>
                <a:latin typeface="Calibri"/>
              </a:rPr>
              <a:t>Total = Total + Incomes(i)</a:t>
            </a:r>
            <a:endParaRPr b="0" lang="en-AU" sz="2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i="1" lang="en-AU" sz="3200" spc="-1" strike="noStrike">
                <a:solidFill>
                  <a:srgbClr val="000000"/>
                </a:solidFill>
                <a:latin typeface="Calibri"/>
              </a:rPr>
              <a:t>Next</a:t>
            </a:r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00"/>
              </a:spcBef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AU" sz="4400" spc="-1" strike="noStrike">
                <a:solidFill>
                  <a:srgbClr val="000000"/>
                </a:solidFill>
                <a:latin typeface="Calibri"/>
              </a:rPr>
              <a:t>Arrays and loops – </a:t>
            </a:r>
            <a:br/>
            <a:r>
              <a:rPr b="1" lang="en-AU" sz="4400" spc="-1" strike="noStrike">
                <a:solidFill>
                  <a:srgbClr val="000000"/>
                </a:solidFill>
                <a:latin typeface="Calibri"/>
              </a:rPr>
              <a:t>built for each other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88" name=""/>
          <p:cNvSpPr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Want 100,000 incomes instead?  Easy...</a:t>
            </a:r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i="1" lang="en-AU" sz="3200" spc="-1" strike="noStrike">
                <a:solidFill>
                  <a:srgbClr val="000000"/>
                </a:solidFill>
                <a:latin typeface="Calibri"/>
              </a:rPr>
              <a:t>For i = 1 to 100000</a:t>
            </a:r>
            <a:endParaRPr b="0" lang="en-AU" sz="3200" spc="-1" strike="noStrike">
              <a:latin typeface="Arial"/>
            </a:endParaRPr>
          </a:p>
          <a:p>
            <a:pPr marL="743040" indent="-285840">
              <a:lnSpc>
                <a:spcPct val="100000"/>
              </a:lnSpc>
              <a:spcBef>
                <a:spcPts val="700"/>
              </a:spcBef>
              <a:tabLst>
                <a:tab algn="l" pos="0"/>
              </a:tabLst>
            </a:pPr>
            <a:r>
              <a:rPr b="0" i="1" lang="en-AU" sz="2800" spc="-1" strike="noStrike">
                <a:solidFill>
                  <a:srgbClr val="000000"/>
                </a:solidFill>
                <a:latin typeface="Calibri"/>
              </a:rPr>
              <a:t>Total = Total + Incomes(i)</a:t>
            </a:r>
            <a:endParaRPr b="0" lang="en-AU" sz="2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i="1" lang="en-AU" sz="3200" spc="-1" strike="noStrike">
                <a:solidFill>
                  <a:srgbClr val="000000"/>
                </a:solidFill>
                <a:latin typeface="Calibri"/>
              </a:rPr>
              <a:t>Next</a:t>
            </a:r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00"/>
              </a:spcBef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Arrays and Loops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90" name=""/>
          <p:cNvSpPr/>
          <p:nvPr/>
        </p:nvSpPr>
        <p:spPr>
          <a:xfrm>
            <a:off x="457200" y="1341000"/>
            <a:ext cx="8229240" cy="478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Not sure what the starting and ending indices will be needed in future?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Startpoint = Inputbox(“Starting value?”)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Endpoint = Inputbox(“Ending value?”)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For i = Startpoint to Endpoint</a:t>
            </a:r>
            <a:endParaRPr b="0" lang="en-AU" sz="3200" spc="-1" strike="noStrike">
              <a:latin typeface="Arial"/>
            </a:endParaRPr>
          </a:p>
          <a:p>
            <a:pPr marL="743040" indent="-285840">
              <a:lnSpc>
                <a:spcPct val="100000"/>
              </a:lnSpc>
              <a:spcBef>
                <a:spcPts val="700"/>
              </a:spcBef>
              <a:tabLst>
                <a:tab algn="l" pos="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Total = total + Incomes(i)</a:t>
            </a:r>
            <a:endParaRPr b="0" lang="en-AU" sz="2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Next</a:t>
            </a: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9ab5e4">
                <a:alpha val="31372"/>
              </a:srgbClr>
            </a:gs>
            <a:gs pos="100000">
              <a:srgbClr val="e1e8f5">
                <a:alpha val="31372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777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Functions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92" name=""/>
          <p:cNvSpPr/>
          <p:nvPr/>
        </p:nvSpPr>
        <p:spPr>
          <a:xfrm>
            <a:off x="250560" y="1196640"/>
            <a:ext cx="8784720" cy="566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Predefined calculations defined by the language.  Typical ones are</a:t>
            </a:r>
            <a:endParaRPr b="0" lang="en-AU" sz="32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Square root – e.g SQR(num)</a:t>
            </a:r>
            <a:endParaRPr b="0" lang="en-AU" sz="2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Extract characters from the left of a string e.g. LEFT(name,1)</a:t>
            </a:r>
            <a:endParaRPr b="0" lang="en-AU" sz="2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Convert string to uppercase, e.g. UCASE(name)</a:t>
            </a:r>
            <a:endParaRPr b="0" lang="en-AU" sz="2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e.g. </a:t>
            </a:r>
            <a:r>
              <a:rPr b="0" i="1" lang="en-AU" sz="2800" spc="-1" strike="noStrike">
                <a:solidFill>
                  <a:srgbClr val="000000"/>
                </a:solidFill>
                <a:latin typeface="Calibri"/>
              </a:rPr>
              <a:t>Fullname</a:t>
            </a: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 = LEFT(</a:t>
            </a:r>
            <a:r>
              <a:rPr b="0" i="1" lang="en-AU" sz="2800" spc="-1" strike="noStrike">
                <a:solidFill>
                  <a:srgbClr val="000000"/>
                </a:solidFill>
                <a:latin typeface="Calibri"/>
              </a:rPr>
              <a:t>gname</a:t>
            </a: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,1) &amp; “.” &amp; </a:t>
            </a:r>
            <a:r>
              <a:rPr b="0" i="1" lang="en-AU" sz="2800" spc="-1" strike="noStrike">
                <a:solidFill>
                  <a:srgbClr val="000000"/>
                </a:solidFill>
                <a:latin typeface="Calibri"/>
              </a:rPr>
              <a:t>Surname</a:t>
            </a:r>
            <a:endParaRPr b="0" lang="en-AU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00"/>
              </a:spcBef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AU" sz="2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Functions can be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nested 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e.g.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Name = ucase(left(gname,1)) &amp; mid(gname,2,999)</a:t>
            </a:r>
            <a:endParaRPr b="0" lang="en-A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Putting it together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94" name=""/>
          <p:cNvSpPr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i="1" lang="en-AU" sz="3200" spc="-1" strike="noStrike">
                <a:solidFill>
                  <a:srgbClr val="000000"/>
                </a:solidFill>
                <a:latin typeface="Calibri"/>
              </a:rPr>
              <a:t>DIM sinvalue(180)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i="1" lang="en-AU" sz="3200" spc="-1" strike="noStrike">
                <a:solidFill>
                  <a:srgbClr val="000000"/>
                </a:solidFill>
                <a:latin typeface="Calibri"/>
              </a:rPr>
              <a:t>For v = 1 to 180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i="1" lang="en-AU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i="1" lang="en-AU" sz="3200" spc="-1" strike="noStrike">
                <a:solidFill>
                  <a:srgbClr val="000000"/>
                </a:solidFill>
                <a:latin typeface="Calibri"/>
              </a:rPr>
              <a:t>Sinvalue(v) = SIN(v)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i="1" lang="en-AU" sz="3200" spc="-1" strike="noStrike">
                <a:solidFill>
                  <a:srgbClr val="000000"/>
                </a:solidFill>
                <a:latin typeface="Calibri"/>
              </a:rPr>
              <a:t>Next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Note the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indentation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of the 3</a:t>
            </a:r>
            <a:r>
              <a:rPr b="0" lang="en-AU" sz="3200" spc="-1" strike="noStrike" baseline="30000">
                <a:solidFill>
                  <a:srgbClr val="000000"/>
                </a:solidFill>
                <a:latin typeface="Calibri"/>
              </a:rPr>
              <a:t>rd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line to show it’s controlled by the FOR loop?</a:t>
            </a: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850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Two ways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96" name=""/>
          <p:cNvSpPr/>
          <p:nvPr/>
        </p:nvSpPr>
        <p:spPr>
          <a:xfrm>
            <a:off x="468360" y="1341360"/>
            <a:ext cx="8229240" cy="452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Use separate tools: source code editor (e.g. Notepad ++), compiler, linker, debugger</a:t>
            </a:r>
            <a:endParaRPr b="0" lang="en-AU" sz="32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Can choose your own favourite tools</a:t>
            </a:r>
            <a:endParaRPr b="0" lang="en-AU" sz="2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More work involved</a:t>
            </a:r>
            <a:endParaRPr b="0" lang="en-AU" sz="2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Use an integrated editor/compiler/debugger (IDE – integrated development environment)</a:t>
            </a:r>
            <a:endParaRPr b="0" lang="en-AU" sz="32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Convenient</a:t>
            </a:r>
            <a:endParaRPr b="0" lang="en-AU" sz="2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If you dislike a component, you have no choice</a:t>
            </a:r>
            <a:endParaRPr b="0" lang="en-A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The programming cycle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44" name=""/>
          <p:cNvSpPr/>
          <p:nvPr/>
        </p:nvSpPr>
        <p:spPr>
          <a:xfrm>
            <a:off x="468360" y="1557360"/>
            <a:ext cx="8229240" cy="452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While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program not finished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Edit source code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Compile source code into executable code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Debug executable code – find errors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End While</a:t>
            </a: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850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Some Terms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98" name=""/>
          <p:cNvSpPr/>
          <p:nvPr/>
        </p:nvSpPr>
        <p:spPr>
          <a:xfrm>
            <a:off x="457200" y="1267920"/>
            <a:ext cx="8229240" cy="525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Source code</a:t>
            </a:r>
            <a:endParaRPr b="0" lang="en-AU" sz="32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Plain human-readable text computer programming code</a:t>
            </a:r>
            <a:endParaRPr b="0" lang="en-AU" sz="2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Cannot be directly run as a program</a:t>
            </a:r>
            <a:endParaRPr b="0" lang="en-AU" sz="2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E.g. ‘For i = 1 to 100’</a:t>
            </a:r>
            <a:endParaRPr b="0" lang="en-AU" sz="2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Executable code</a:t>
            </a:r>
            <a:endParaRPr b="0" lang="en-AU" sz="32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Pronounced “ex ECK you tbl” not “exe CUTE abl”</a:t>
            </a:r>
            <a:endParaRPr b="0" lang="en-AU" sz="2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Source code has been converted into instructions a specific CPU can read and obey</a:t>
            </a:r>
            <a:endParaRPr b="0" lang="en-AU" sz="2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Usually stored as an “EXE” file</a:t>
            </a:r>
            <a:endParaRPr b="0" lang="en-A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777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More terms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00" name=""/>
          <p:cNvSpPr/>
          <p:nvPr/>
        </p:nvSpPr>
        <p:spPr>
          <a:xfrm>
            <a:off x="457200" y="1267920"/>
            <a:ext cx="8229240" cy="525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Interpreter</a:t>
            </a:r>
            <a:endParaRPr b="0" lang="en-AU" sz="32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Instead of editing, compiling to executable, source code is converted to executable code </a:t>
            </a:r>
            <a:r>
              <a:rPr b="1" lang="en-AU" sz="2800" spc="-1" strike="noStrike">
                <a:solidFill>
                  <a:srgbClr val="000000"/>
                </a:solidFill>
                <a:latin typeface="Calibri"/>
              </a:rPr>
              <a:t>every</a:t>
            </a: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 time it is run by the interpreter.</a:t>
            </a:r>
            <a:endParaRPr b="0" lang="en-AU" sz="2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Pro: Is quicker to develop a program because the  slow compilation step is omitted in the edit/compile/run loop.</a:t>
            </a:r>
            <a:endParaRPr b="0" lang="en-AU" sz="2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Pro: Run the same source in different interpreters to run the same program on several platforms</a:t>
            </a:r>
            <a:endParaRPr b="0" lang="en-AU" sz="2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Con: Interpreters usually execute more slower than compiled code.</a:t>
            </a:r>
            <a:endParaRPr b="0" lang="en-A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777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Platform?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02" name=""/>
          <p:cNvSpPr/>
          <p:nvPr/>
        </p:nvSpPr>
        <p:spPr>
          <a:xfrm>
            <a:off x="457200" y="1268280"/>
            <a:ext cx="8229240" cy="532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Source code is compiled to run on a specific CPU with its specific instruction set (e.g. Intel, AMD, PowerPC)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Cannot run a compiled program on a computer with a different CPU without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porting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(compiling it again for the other CPU) or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emulation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Emulation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04" name=""/>
          <p:cNvSpPr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i="1" lang="en-AU" sz="3200" spc="-1" strike="noStrike">
                <a:solidFill>
                  <a:srgbClr val="000000"/>
                </a:solidFill>
                <a:latin typeface="Calibri"/>
              </a:rPr>
              <a:t>Emulation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: software that translates executable code from one CPU’s instruction set into the target platform’s instruction set.</a:t>
            </a:r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395280" y="188640"/>
            <a:ext cx="8229240" cy="848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INTERNAL DOCUMENTATION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06" name=""/>
          <p:cNvSpPr/>
          <p:nvPr/>
        </p:nvSpPr>
        <p:spPr>
          <a:xfrm>
            <a:off x="457200" y="1197000"/>
            <a:ext cx="8229240" cy="492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92000"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Comments added to code for programmers to read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Explains what the code is doing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Should be non-trivial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Modules should begin with comments about</a:t>
            </a:r>
            <a:endParaRPr b="0" lang="en-AU" sz="32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the module name </a:t>
            </a:r>
            <a:endParaRPr b="0" lang="en-AU" sz="2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its author(s), </a:t>
            </a:r>
            <a:endParaRPr b="0" lang="en-AU" sz="2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last revision date, </a:t>
            </a:r>
            <a:endParaRPr b="0" lang="en-AU" sz="2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notes on known problems or what needs to be added next.</a:t>
            </a:r>
            <a:endParaRPr b="0" lang="en-A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850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AU" sz="4400" spc="-1" strike="noStrike">
                <a:solidFill>
                  <a:srgbClr val="000000"/>
                </a:solidFill>
                <a:latin typeface="Calibri"/>
              </a:rPr>
              <a:t>Debugging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08" name=""/>
          <p:cNvSpPr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Finding errors in code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Types of errors:</a:t>
            </a:r>
            <a:endParaRPr b="0" lang="en-AU" sz="32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Syntax errors</a:t>
            </a:r>
            <a:endParaRPr b="0" lang="en-AU" sz="2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Logical errors</a:t>
            </a:r>
            <a:endParaRPr b="0" lang="en-AU" sz="2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Runtime errors</a:t>
            </a:r>
            <a:endParaRPr b="0" lang="en-A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777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AU" sz="4400" spc="-1" strike="noStrike">
                <a:solidFill>
                  <a:srgbClr val="000000"/>
                </a:solidFill>
                <a:latin typeface="Calibri"/>
              </a:rPr>
              <a:t>Syntax errors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10" name=""/>
          <p:cNvSpPr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When the source code is not in a format that the compiler or interpreter can understand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For example:</a:t>
            </a:r>
            <a:endParaRPr b="0" lang="en-AU" sz="32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PRONT “Hello” (mistyped keyword)</a:t>
            </a:r>
            <a:endParaRPr b="0" lang="en-AU" sz="2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PRINT ‘Hello’ (punctuation error)</a:t>
            </a:r>
            <a:endParaRPr b="0" lang="en-AU" sz="2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RND(0) instead of RAND(0) or RANDOM (wrong keyword)</a:t>
            </a:r>
            <a:endParaRPr b="0" lang="en-AU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00"/>
              </a:spcBef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A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Syntax Errors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12" name=""/>
          <p:cNvSpPr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Very easy for a compiler/interpreter to find and tell you about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Usually easy for you to fix</a:t>
            </a: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850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AU" sz="4400" spc="-1" strike="noStrike">
                <a:solidFill>
                  <a:srgbClr val="000000"/>
                </a:solidFill>
                <a:latin typeface="Calibri"/>
              </a:rPr>
              <a:t>Logical Errors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14" name=""/>
          <p:cNvSpPr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The source code’s format and punctuation is correct, but it does not produce the expected answer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Usually a fault of the </a:t>
            </a:r>
            <a:r>
              <a:rPr b="1" i="1" lang="en-AU" sz="3200" spc="-1" strike="noStrike">
                <a:solidFill>
                  <a:srgbClr val="000000"/>
                </a:solidFill>
                <a:latin typeface="Calibri"/>
              </a:rPr>
              <a:t>algorithm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Since no warnings appear, logical errors can be hard to find without extensive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testing</a:t>
            </a: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Logical errors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16" name=""/>
          <p:cNvSpPr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E.g. Wanting to increase a number by 10%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Using this: X = X + 10%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Actually adds 0.1 to X.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Needed X = X + (X*10%)</a:t>
            </a: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850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What is a programming language?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46" name=""/>
          <p:cNvSpPr/>
          <p:nvPr/>
        </p:nvSpPr>
        <p:spPr>
          <a:xfrm>
            <a:off x="457200" y="1196640"/>
            <a:ext cx="8229240" cy="532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A way to control the CPU of a computer to carry out desired operations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Most modern languages consist of </a:t>
            </a:r>
            <a:endParaRPr b="0" lang="en-AU" sz="32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i="1" lang="en-AU" sz="2800" spc="-1" strike="noStrike">
                <a:solidFill>
                  <a:srgbClr val="000000"/>
                </a:solidFill>
                <a:latin typeface="Calibri"/>
              </a:rPr>
              <a:t>Command statements</a:t>
            </a: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 – e.g MSGBOX, FOR/NEXT</a:t>
            </a:r>
            <a:endParaRPr b="0" lang="en-AU" sz="2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i="1" lang="en-AU" sz="2800" spc="-1" strike="noStrike">
                <a:solidFill>
                  <a:srgbClr val="000000"/>
                </a:solidFill>
                <a:latin typeface="Calibri"/>
              </a:rPr>
              <a:t>Syntax rules</a:t>
            </a: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 (how to structure &amp; punctuate instructions)</a:t>
            </a:r>
            <a:endParaRPr b="0" lang="en-AU" sz="2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i="1" lang="en-AU" sz="2800" spc="-1" strike="noStrike">
                <a:solidFill>
                  <a:srgbClr val="000000"/>
                </a:solidFill>
                <a:latin typeface="Calibri"/>
              </a:rPr>
              <a:t>Objects</a:t>
            </a: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 (e.g. textboxes) which have</a:t>
            </a:r>
            <a:endParaRPr b="0" lang="en-AU" sz="2800" spc="-1" strike="noStrike"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400" spc="-1" strike="noStrike">
                <a:solidFill>
                  <a:srgbClr val="000000"/>
                </a:solidFill>
                <a:latin typeface="Calibri"/>
              </a:rPr>
              <a:t>Methods (open, show)</a:t>
            </a:r>
            <a:endParaRPr b="0" lang="en-AU" sz="2400" spc="-1" strike="noStrike"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400" spc="-1" strike="noStrike">
                <a:solidFill>
                  <a:srgbClr val="000000"/>
                </a:solidFill>
                <a:latin typeface="Calibri"/>
              </a:rPr>
              <a:t>Properties (e.g. Visible, width, backcolor)</a:t>
            </a:r>
            <a:endParaRPr b="0" lang="en-AU" sz="24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i="1" lang="en-AU" sz="2800" spc="-1" strike="noStrike">
                <a:solidFill>
                  <a:srgbClr val="000000"/>
                </a:solidFill>
                <a:latin typeface="Calibri"/>
              </a:rPr>
              <a:t>Events</a:t>
            </a: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 which objects can detect and respond to</a:t>
            </a:r>
            <a:endParaRPr b="0" lang="en-AU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00"/>
              </a:spcBef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A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850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AU" sz="4400" spc="-1" strike="noStrike">
                <a:solidFill>
                  <a:srgbClr val="000000"/>
                </a:solidFill>
                <a:latin typeface="Calibri"/>
              </a:rPr>
              <a:t>Runtime errors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18" name=""/>
          <p:cNvSpPr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Syntax is perfect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Logic is correct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Something bad occurs during execution, e.g.</a:t>
            </a:r>
            <a:endParaRPr b="0" lang="en-AU" sz="32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Lost network connectivity</a:t>
            </a:r>
            <a:endParaRPr b="0" lang="en-AU" sz="2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Jammed printer</a:t>
            </a:r>
            <a:endParaRPr b="0" lang="en-AU" sz="2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Running out of memory or disk space</a:t>
            </a:r>
            <a:endParaRPr b="0" lang="en-AU" sz="2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Operating system failure</a:t>
            </a:r>
            <a:endParaRPr b="0" lang="en-A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Analogy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20" name=""/>
          <p:cNvSpPr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Syntax error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: trying to board a bus through the exhaust pipe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Logical error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: getting on the wrong bus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Runtime error: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the bus breaks down</a:t>
            </a: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777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AU" sz="4400" spc="-1" strike="noStrike">
                <a:solidFill>
                  <a:srgbClr val="000000"/>
                </a:solidFill>
                <a:latin typeface="Calibri"/>
              </a:rPr>
              <a:t>Debugging Techniques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22" name=""/>
          <p:cNvSpPr/>
          <p:nvPr/>
        </p:nvSpPr>
        <p:spPr>
          <a:xfrm>
            <a:off x="457200" y="1197000"/>
            <a:ext cx="8229240" cy="492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Use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modular programming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(more later) to reduce the amount of code you have to wade through to find the error.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Inspect the values of variables line by line until the fault appears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Set breakpoints to pause execution and let you inspect values</a:t>
            </a: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777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AU" sz="4400" spc="-1" strike="noStrike">
                <a:solidFill>
                  <a:srgbClr val="000000"/>
                </a:solidFill>
                <a:latin typeface="Calibri"/>
              </a:rPr>
              <a:t>Debug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24" name=""/>
          <p:cNvSpPr/>
          <p:nvPr/>
        </p:nvSpPr>
        <p:spPr>
          <a:xfrm>
            <a:off x="457200" y="1197000"/>
            <a:ext cx="8229240" cy="492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95000"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Reduce the amount of active code “</a:t>
            </a:r>
            <a:r>
              <a:rPr b="1" i="1" lang="en-AU" sz="3200" spc="-1" strike="noStrike">
                <a:solidFill>
                  <a:srgbClr val="000000"/>
                </a:solidFill>
                <a:latin typeface="Calibri"/>
              </a:rPr>
              <a:t>remming out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” code (converting it to comments) to isolate the faulty code.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Use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MSGBOX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statements to show program flow (which parts of code are being executed). You might assume a module or branch of an IF statement is executing whereas it’s not even getting that far.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Use DEBUG PRINT to show values during execution</a:t>
            </a:r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850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AU" sz="4400" spc="-1" strike="noStrike">
                <a:solidFill>
                  <a:srgbClr val="000000"/>
                </a:solidFill>
                <a:latin typeface="Calibri"/>
              </a:rPr>
              <a:t>Debugging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26" name=""/>
          <p:cNvSpPr/>
          <p:nvPr/>
        </p:nvSpPr>
        <p:spPr>
          <a:xfrm>
            <a:off x="457200" y="1268280"/>
            <a:ext cx="8229240" cy="485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Look for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patterns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.  Code often includes similar lines but one might be subtly different which highlights the error.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Use code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indenting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so missing or misplaced parts of structures, loops etc are highlighted.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Be </a:t>
            </a:r>
            <a:r>
              <a:rPr b="0" i="1" lang="en-AU" sz="3200" spc="-1" strike="noStrike">
                <a:solidFill>
                  <a:srgbClr val="000000"/>
                </a:solidFill>
                <a:latin typeface="Calibri"/>
              </a:rPr>
              <a:t>persistent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and </a:t>
            </a:r>
            <a:r>
              <a:rPr b="0" i="1" lang="en-AU" sz="3200" spc="-1" strike="noStrike">
                <a:solidFill>
                  <a:srgbClr val="000000"/>
                </a:solidFill>
                <a:latin typeface="Calibri"/>
              </a:rPr>
              <a:t>logical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and </a:t>
            </a:r>
            <a:r>
              <a:rPr b="0" i="1" lang="en-AU" sz="3200" spc="-1" strike="noStrike">
                <a:solidFill>
                  <a:srgbClr val="000000"/>
                </a:solidFill>
                <a:latin typeface="Calibri"/>
              </a:rPr>
              <a:t>detailed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777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Logical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28" name=""/>
          <p:cNvSpPr/>
          <p:nvPr/>
        </p:nvSpPr>
        <p:spPr>
          <a:xfrm>
            <a:off x="457200" y="1125360"/>
            <a:ext cx="8229240" cy="53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Say you have 10,000 lines of data.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One of those lines has an unexpected value that is crashing your program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Search 10,000 lines one by one?</a:t>
            </a:r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Another strategy?</a:t>
            </a: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777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Better!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30" name=""/>
          <p:cNvSpPr/>
          <p:nvPr/>
        </p:nvSpPr>
        <p:spPr>
          <a:xfrm>
            <a:off x="457200" y="1125360"/>
            <a:ext cx="8229240" cy="53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Divide data into 2 chunks of 5,000 lines each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Find which one </a:t>
            </a:r>
            <a:r>
              <a:rPr b="1" i="1" lang="en-AU" sz="3200" spc="-1" strike="noStrike">
                <a:solidFill>
                  <a:srgbClr val="000000"/>
                </a:solidFill>
                <a:latin typeface="Calibri"/>
              </a:rPr>
              <a:t>abends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(“abnormally ends”) your code.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Take that chunk and divide it in two.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Repeat until the remaining chunk is so small you can manually check lines for the error.</a:t>
            </a:r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This is an example of a </a:t>
            </a:r>
            <a:r>
              <a:rPr b="1" i="1" lang="en-AU" sz="3200" spc="-1" strike="noStrike">
                <a:solidFill>
                  <a:srgbClr val="000000"/>
                </a:solidFill>
                <a:latin typeface="Calibri"/>
              </a:rPr>
              <a:t>binary search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850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How much better?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32" name=""/>
          <p:cNvSpPr/>
          <p:nvPr/>
        </p:nvSpPr>
        <p:spPr>
          <a:xfrm>
            <a:off x="457200" y="1268280"/>
            <a:ext cx="8229240" cy="485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10 lines = 3 </a:t>
            </a:r>
            <a:r>
              <a:rPr b="1" i="1" lang="en-AU" sz="3200" spc="-1" strike="noStrike">
                <a:solidFill>
                  <a:srgbClr val="000000"/>
                </a:solidFill>
                <a:latin typeface="Calibri"/>
              </a:rPr>
              <a:t>iterations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(repetitions) to reach a handful of possible lines</a:t>
            </a:r>
            <a:endParaRPr b="0" lang="en-AU" sz="32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10, 5, 2</a:t>
            </a:r>
            <a:endParaRPr b="0" lang="en-AU" sz="2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100 lines =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5 iterations</a:t>
            </a:r>
            <a:endParaRPr b="0" lang="en-AU" sz="32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100, 50, 25, 12, 6, 3</a:t>
            </a:r>
            <a:endParaRPr b="0" lang="en-AU" sz="2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10,000 lines =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11 iterations</a:t>
            </a:r>
            <a:endParaRPr b="0" lang="en-AU" sz="32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10000, 5000, 2500, 1250, 625, 312, 156, 78, 34, 17, 8, 4</a:t>
            </a:r>
            <a:endParaRPr b="0" lang="en-AU" sz="2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Certainly quicker than </a:t>
            </a:r>
            <a:r>
              <a:rPr b="0" i="1" lang="en-AU" sz="3200" spc="-1" strike="noStrike">
                <a:solidFill>
                  <a:srgbClr val="000000"/>
                </a:solidFill>
                <a:latin typeface="Calibri"/>
              </a:rPr>
              <a:t>10,000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iterations!</a:t>
            </a: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AU" sz="4400" spc="-1" strike="noStrike">
                <a:solidFill>
                  <a:srgbClr val="000000"/>
                </a:solidFill>
                <a:latin typeface="Calibri"/>
              </a:rPr>
              <a:t>Algorithms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34" name=""/>
          <p:cNvSpPr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The difference between the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10,000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check method and the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11 check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method is based on the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logic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underlying the procedures.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The logic behind a calculation method is an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algorithm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The algorithm is the secret ingredient that makes one program 100 times better than another.</a:t>
            </a: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777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AU" sz="4400" spc="-1" strike="noStrike">
                <a:solidFill>
                  <a:srgbClr val="000000"/>
                </a:solidFill>
                <a:latin typeface="Calibri"/>
              </a:rPr>
              <a:t>Algorithms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36" name=""/>
          <p:cNvSpPr/>
          <p:nvPr/>
        </p:nvSpPr>
        <p:spPr>
          <a:xfrm>
            <a:off x="457200" y="1341000"/>
            <a:ext cx="8229240" cy="478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Compare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Google Page Rank algorithm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with the inaccurate algorithms used before it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Compare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shell sort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algorithm with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bubble sort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Compare searching with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hash codes 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with a line-by-line search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Compare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sorting with an index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and sorting by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swapping values in an array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850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Languages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48" name=""/>
          <p:cNvSpPr/>
          <p:nvPr/>
        </p:nvSpPr>
        <p:spPr>
          <a:xfrm>
            <a:off x="457200" y="1267920"/>
            <a:ext cx="8229240" cy="504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There are many computer programming languages (Basic, Java, C, Python, LISP, Cobol etc)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Each has its strengths &amp; weaknesses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Each tends to do better at a particular job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Choose the language for the task in hand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E.g. C for a device driver, Basic for a quick &amp; dirty job.</a:t>
            </a: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Algorithms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38" name=""/>
          <p:cNvSpPr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Expressed as pseudocode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Describes the strategy of the calculation without using 100% accurate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syntax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Can be converted into the right syntax for any language during coding.</a:t>
            </a:r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Pseudocode example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40" name=""/>
          <p:cNvSpPr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Grade_counter ← 1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While grade_counter is &lt;= 10</a:t>
            </a:r>
            <a:endParaRPr b="0" lang="en-AU" sz="32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Input the next grade</a:t>
            </a:r>
            <a:endParaRPr b="0" lang="en-AU" sz="2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Add the grade into the total </a:t>
            </a:r>
            <a:endParaRPr b="0" lang="en-AU" sz="2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Class_average ← total/10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Print class_average.</a:t>
            </a:r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705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Variable declarations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42" name=""/>
          <p:cNvSpPr/>
          <p:nvPr/>
        </p:nvSpPr>
        <p:spPr>
          <a:xfrm>
            <a:off x="457200" y="1341000"/>
            <a:ext cx="8229240" cy="478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Some </a:t>
            </a:r>
            <a:r>
              <a:rPr b="1" i="1" lang="en-AU" sz="3200" spc="-1" strike="noStrike">
                <a:solidFill>
                  <a:srgbClr val="000000"/>
                </a:solidFill>
                <a:latin typeface="Calibri"/>
              </a:rPr>
              <a:t>strongly typed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languages force you to declare variables before they’re used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Other languages make it optional (e.g. Visual Basic’s OPTION EXPLICIT)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Better to declare before use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Lets compiler detect mistyped variable names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Also lets the compiler warn you of unused (orphaned) variables.</a:t>
            </a: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Variable declarations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44" name=""/>
          <p:cNvSpPr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Get the variable type as close as you can to its optimal use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E.g. If a value is never going to have a decimal part, don’t make it floating point (real, decimal)</a:t>
            </a: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Test time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46" name=""/>
          <p:cNvSpPr/>
          <p:nvPr/>
        </p:nvSpPr>
        <p:spPr>
          <a:xfrm>
            <a:off x="468360" y="1268280"/>
            <a:ext cx="8229240" cy="452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89000"/>
          </a:bodyPr>
          <a:p>
            <a:pPr marL="343080" indent="-343080">
              <a:lnSpc>
                <a:spcPct val="100000"/>
              </a:lnSpc>
              <a:spcBef>
                <a:spcPts val="700"/>
              </a:spcBef>
              <a:tabLst>
                <a:tab algn="l" pos="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1. List examples of </a:t>
            </a:r>
            <a:endParaRPr b="0" lang="en-AU" sz="2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00"/>
              </a:spcBef>
              <a:tabLst>
                <a:tab algn="l" pos="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a) An object</a:t>
            </a:r>
            <a:endParaRPr b="0" lang="en-AU" sz="2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00"/>
              </a:spcBef>
              <a:tabLst>
                <a:tab algn="l" pos="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b) A method</a:t>
            </a:r>
            <a:endParaRPr b="0" lang="en-AU" sz="2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00"/>
              </a:spcBef>
              <a:tabLst>
                <a:tab algn="l" pos="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c) A property</a:t>
            </a:r>
            <a:endParaRPr b="0" lang="en-AU" sz="2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00"/>
              </a:spcBef>
              <a:tabLst>
                <a:tab algn="l" pos="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d) An event</a:t>
            </a:r>
            <a:endParaRPr b="0" lang="en-AU" sz="2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00"/>
              </a:spcBef>
              <a:tabLst>
                <a:tab algn="l" pos="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2. What is a </a:t>
            </a:r>
            <a:r>
              <a:rPr b="1" lang="en-AU" sz="2800" spc="-1" strike="noStrike">
                <a:solidFill>
                  <a:srgbClr val="000000"/>
                </a:solidFill>
                <a:latin typeface="Calibri"/>
              </a:rPr>
              <a:t>variable</a:t>
            </a: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? </a:t>
            </a:r>
            <a:endParaRPr b="0" lang="en-AU" sz="2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00"/>
              </a:spcBef>
              <a:tabLst>
                <a:tab algn="l" pos="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3. What is another name for </a:t>
            </a:r>
            <a:r>
              <a:rPr b="1" lang="en-AU" sz="2800" spc="-1" strike="noStrike">
                <a:solidFill>
                  <a:srgbClr val="000000"/>
                </a:solidFill>
                <a:latin typeface="Calibri"/>
              </a:rPr>
              <a:t>string</a:t>
            </a: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?</a:t>
            </a:r>
            <a:endParaRPr b="0" lang="en-AU" sz="2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00"/>
              </a:spcBef>
              <a:tabLst>
                <a:tab algn="l" pos="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4. What is the biggest number a </a:t>
            </a:r>
            <a:r>
              <a:rPr b="1" lang="en-AU" sz="2800" spc="-1" strike="noStrike">
                <a:solidFill>
                  <a:srgbClr val="000000"/>
                </a:solidFill>
                <a:latin typeface="Calibri"/>
              </a:rPr>
              <a:t>byte</a:t>
            </a: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 can contain?</a:t>
            </a:r>
            <a:endParaRPr b="0" lang="en-AU" sz="2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00"/>
              </a:spcBef>
              <a:tabLst>
                <a:tab algn="l" pos="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5. Give an example of data that should be stored as type </a:t>
            </a:r>
            <a:r>
              <a:rPr b="1" lang="en-AU" sz="2800" spc="-1" strike="noStrike">
                <a:solidFill>
                  <a:srgbClr val="000000"/>
                </a:solidFill>
                <a:latin typeface="Calibri"/>
              </a:rPr>
              <a:t>Boolean</a:t>
            </a: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en-AU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00"/>
              </a:spcBef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A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"/>
          <p:cNvSpPr/>
          <p:nvPr/>
        </p:nvSpPr>
        <p:spPr>
          <a:xfrm>
            <a:off x="468360" y="260280"/>
            <a:ext cx="8229240" cy="583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6. What happens when you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a)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Declare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a variable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b)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Initialise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a variable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7. What is the value of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X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produced by this code?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A=2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B=3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C=4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X = A+B*C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 </a:t>
            </a:r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"/>
          <p:cNvSpPr/>
          <p:nvPr/>
        </p:nvSpPr>
        <p:spPr>
          <a:xfrm>
            <a:off x="468360" y="404280"/>
            <a:ext cx="8229240" cy="597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-AU" sz="2400" spc="-1" strike="noStrike">
                <a:solidFill>
                  <a:srgbClr val="000000"/>
                </a:solidFill>
                <a:latin typeface="Calibri"/>
              </a:rPr>
              <a:t>8. What is the answer to 2^3?</a:t>
            </a:r>
            <a:endParaRPr b="0" lang="en-AU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-AU" sz="2400" spc="-1" strike="noStrike">
                <a:solidFill>
                  <a:srgbClr val="000000"/>
                </a:solidFill>
                <a:latin typeface="Calibri"/>
              </a:rPr>
              <a:t> </a:t>
            </a:r>
            <a:endParaRPr b="0" lang="en-AU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-AU" sz="2400" spc="-1" strike="noStrike">
                <a:solidFill>
                  <a:srgbClr val="000000"/>
                </a:solidFill>
                <a:latin typeface="Calibri"/>
              </a:rPr>
              <a:t>9.  Rewrite the code in question 7 using standard SD exam </a:t>
            </a:r>
            <a:r>
              <a:rPr b="1" lang="en-AU" sz="2400" spc="-1" strike="noStrike">
                <a:solidFill>
                  <a:srgbClr val="000000"/>
                </a:solidFill>
                <a:latin typeface="Calibri"/>
              </a:rPr>
              <a:t>pseudocode</a:t>
            </a:r>
            <a:r>
              <a:rPr b="0" lang="en-AU" sz="24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en-AU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-AU" sz="2400" spc="-1" strike="noStrike">
                <a:solidFill>
                  <a:srgbClr val="000000"/>
                </a:solidFill>
                <a:latin typeface="Calibri"/>
              </a:rPr>
              <a:t> </a:t>
            </a:r>
            <a:endParaRPr b="0" lang="en-AU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-AU" sz="2400" spc="-1" strike="noStrike">
                <a:solidFill>
                  <a:srgbClr val="000000"/>
                </a:solidFill>
                <a:latin typeface="Calibri"/>
              </a:rPr>
              <a:t>10. What output would the following code produce?  (Be careful! Tricky question)</a:t>
            </a:r>
            <a:endParaRPr b="0" lang="en-AU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-AU" sz="2400" spc="-1" strike="noStrike">
                <a:solidFill>
                  <a:srgbClr val="000000"/>
                </a:solidFill>
                <a:latin typeface="Calibri"/>
              </a:rPr>
              <a:t> </a:t>
            </a:r>
            <a:endParaRPr b="0" lang="en-AU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-AU" sz="2400" spc="-1" strike="noStrike">
                <a:solidFill>
                  <a:srgbClr val="000000"/>
                </a:solidFill>
                <a:latin typeface="Calibri"/>
              </a:rPr>
              <a:t>DIM num(10) AS INTEGER</a:t>
            </a:r>
            <a:endParaRPr b="0" lang="en-AU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-AU" sz="2400" spc="-1" strike="noStrike">
                <a:solidFill>
                  <a:srgbClr val="000000"/>
                </a:solidFill>
                <a:latin typeface="Calibri"/>
              </a:rPr>
              <a:t>FOR i = 1 to 10</a:t>
            </a:r>
            <a:endParaRPr b="0" lang="en-AU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-AU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AU" sz="2400" spc="-1" strike="noStrike">
                <a:solidFill>
                  <a:srgbClr val="000000"/>
                </a:solidFill>
                <a:latin typeface="Calibri"/>
              </a:rPr>
              <a:t>num(i) = i*2+i/10</a:t>
            </a:r>
            <a:endParaRPr b="0" lang="en-AU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-AU" sz="2400" spc="-1" strike="noStrike">
                <a:solidFill>
                  <a:srgbClr val="000000"/>
                </a:solidFill>
                <a:latin typeface="Calibri"/>
              </a:rPr>
              <a:t>NEXT i</a:t>
            </a:r>
            <a:endParaRPr b="0" lang="en-AU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-AU" sz="2400" spc="-1" strike="noStrike">
                <a:solidFill>
                  <a:srgbClr val="000000"/>
                </a:solidFill>
                <a:latin typeface="Calibri"/>
              </a:rPr>
              <a:t>PRINT num(5)</a:t>
            </a:r>
            <a:endParaRPr b="0" lang="en-AU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A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"/>
          <p:cNvSpPr/>
          <p:nvPr/>
        </p:nvSpPr>
        <p:spPr>
          <a:xfrm>
            <a:off x="468360" y="404280"/>
            <a:ext cx="8229240" cy="597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-AU" sz="2400" spc="-1" strike="noStrike">
                <a:solidFill>
                  <a:srgbClr val="000000"/>
                </a:solidFill>
                <a:latin typeface="Calibri"/>
              </a:rPr>
              <a:t>11.  Explain the difference between a </a:t>
            </a:r>
            <a:r>
              <a:rPr b="1" lang="en-AU" sz="2400" spc="-1" strike="noStrike">
                <a:solidFill>
                  <a:srgbClr val="000000"/>
                </a:solidFill>
                <a:latin typeface="Calibri"/>
              </a:rPr>
              <a:t>subprogram</a:t>
            </a:r>
            <a:r>
              <a:rPr b="0" lang="en-AU" sz="2400" spc="-1" strike="noStrike">
                <a:solidFill>
                  <a:srgbClr val="000000"/>
                </a:solidFill>
                <a:latin typeface="Calibri"/>
              </a:rPr>
              <a:t> and a </a:t>
            </a:r>
            <a:r>
              <a:rPr b="1" lang="en-AU" sz="2400" spc="-1" strike="noStrike">
                <a:solidFill>
                  <a:srgbClr val="000000"/>
                </a:solidFill>
                <a:latin typeface="Calibri"/>
              </a:rPr>
              <a:t>function</a:t>
            </a:r>
            <a:r>
              <a:rPr b="0" lang="en-AU" sz="24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en-AU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-AU" sz="2400" spc="-1" strike="noStrike">
                <a:solidFill>
                  <a:srgbClr val="000000"/>
                </a:solidFill>
                <a:latin typeface="Calibri"/>
              </a:rPr>
              <a:t> </a:t>
            </a:r>
            <a:endParaRPr b="0" lang="en-AU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-AU" sz="2400" spc="-1" strike="noStrike">
                <a:solidFill>
                  <a:srgbClr val="000000"/>
                </a:solidFill>
                <a:latin typeface="Calibri"/>
              </a:rPr>
              <a:t>12. Give one reason to practise </a:t>
            </a:r>
            <a:r>
              <a:rPr b="1" lang="en-AU" sz="2400" spc="-1" strike="noStrike">
                <a:solidFill>
                  <a:srgbClr val="000000"/>
                </a:solidFill>
                <a:latin typeface="Calibri"/>
              </a:rPr>
              <a:t>modular</a:t>
            </a:r>
            <a:r>
              <a:rPr b="0" lang="en-AU" sz="2400" spc="-1" strike="noStrike">
                <a:solidFill>
                  <a:srgbClr val="000000"/>
                </a:solidFill>
                <a:latin typeface="Calibri"/>
              </a:rPr>
              <a:t> programming.</a:t>
            </a:r>
            <a:endParaRPr b="0" lang="en-AU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-AU" sz="2400" spc="-1" strike="noStrike">
                <a:solidFill>
                  <a:srgbClr val="000000"/>
                </a:solidFill>
                <a:latin typeface="Calibri"/>
              </a:rPr>
              <a:t> </a:t>
            </a:r>
            <a:endParaRPr b="0" lang="en-AU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-AU" sz="2400" spc="-1" strike="noStrike">
                <a:solidFill>
                  <a:srgbClr val="000000"/>
                </a:solidFill>
                <a:latin typeface="Calibri"/>
              </a:rPr>
              <a:t>13. What is the role of a </a:t>
            </a:r>
            <a:r>
              <a:rPr b="1" lang="en-AU" sz="2400" spc="-1" strike="noStrike">
                <a:solidFill>
                  <a:srgbClr val="000000"/>
                </a:solidFill>
                <a:latin typeface="Calibri"/>
              </a:rPr>
              <a:t>compiler</a:t>
            </a:r>
            <a:r>
              <a:rPr b="0" lang="en-AU" sz="24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en-AU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-AU" sz="2400" spc="-1" strike="noStrike">
                <a:solidFill>
                  <a:srgbClr val="000000"/>
                </a:solidFill>
                <a:latin typeface="Calibri"/>
              </a:rPr>
              <a:t> </a:t>
            </a:r>
            <a:endParaRPr b="0" lang="en-AU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-AU" sz="2400" spc="-1" strike="noStrike">
                <a:solidFill>
                  <a:srgbClr val="000000"/>
                </a:solidFill>
                <a:latin typeface="Calibri"/>
              </a:rPr>
              <a:t>14. Give a small example of </a:t>
            </a:r>
            <a:r>
              <a:rPr b="1" lang="en-AU" sz="2400" spc="-1" strike="noStrike">
                <a:solidFill>
                  <a:srgbClr val="000000"/>
                </a:solidFill>
                <a:latin typeface="Calibri"/>
              </a:rPr>
              <a:t>source code</a:t>
            </a:r>
            <a:r>
              <a:rPr b="0" lang="en-AU" sz="24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en-AU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-AU" sz="2400" spc="-1" strike="noStrike">
                <a:solidFill>
                  <a:srgbClr val="000000"/>
                </a:solidFill>
                <a:latin typeface="Calibri"/>
              </a:rPr>
              <a:t> </a:t>
            </a:r>
            <a:endParaRPr b="0" lang="en-AU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-AU" sz="2400" spc="-1" strike="noStrike">
                <a:solidFill>
                  <a:srgbClr val="000000"/>
                </a:solidFill>
                <a:latin typeface="Calibri"/>
              </a:rPr>
              <a:t>15. Define:</a:t>
            </a:r>
            <a:endParaRPr b="0" lang="en-AU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-AU" sz="2400" spc="-1" strike="noStrike">
                <a:solidFill>
                  <a:srgbClr val="000000"/>
                </a:solidFill>
                <a:latin typeface="Calibri"/>
              </a:rPr>
              <a:t>a. Porting</a:t>
            </a:r>
            <a:endParaRPr b="0" lang="en-AU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-AU" sz="2400" spc="-1" strike="noStrike">
                <a:solidFill>
                  <a:srgbClr val="000000"/>
                </a:solidFill>
                <a:latin typeface="Calibri"/>
              </a:rPr>
              <a:t>b. Emulation</a:t>
            </a:r>
            <a:endParaRPr b="0" lang="en-AU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-AU" sz="2400" spc="-1" strike="noStrike">
                <a:solidFill>
                  <a:srgbClr val="000000"/>
                </a:solidFill>
                <a:latin typeface="Calibri"/>
              </a:rPr>
              <a:t>c. Platform</a:t>
            </a:r>
            <a:endParaRPr b="0" lang="en-AU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A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"/>
          <p:cNvSpPr/>
          <p:nvPr/>
        </p:nvSpPr>
        <p:spPr>
          <a:xfrm>
            <a:off x="468360" y="404280"/>
            <a:ext cx="8229240" cy="597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-AU" sz="2400" spc="-1" strike="noStrike">
                <a:solidFill>
                  <a:srgbClr val="000000"/>
                </a:solidFill>
                <a:latin typeface="Calibri"/>
              </a:rPr>
              <a:t>16. List the </a:t>
            </a:r>
            <a:r>
              <a:rPr b="1" lang="en-AU" sz="2400" spc="-1" strike="noStrike">
                <a:solidFill>
                  <a:srgbClr val="000000"/>
                </a:solidFill>
                <a:latin typeface="Calibri"/>
              </a:rPr>
              <a:t>three</a:t>
            </a:r>
            <a:r>
              <a:rPr b="0" lang="en-AU" sz="2400" spc="-1" strike="noStrike">
                <a:solidFill>
                  <a:srgbClr val="000000"/>
                </a:solidFill>
                <a:latin typeface="Calibri"/>
              </a:rPr>
              <a:t> types of programming errors and give an example of each.</a:t>
            </a:r>
            <a:endParaRPr b="0" lang="en-AU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-AU" sz="2400" spc="-1" strike="noStrike">
                <a:solidFill>
                  <a:srgbClr val="000000"/>
                </a:solidFill>
                <a:latin typeface="Calibri"/>
              </a:rPr>
              <a:t> </a:t>
            </a:r>
            <a:r>
              <a:rPr b="0" lang="en-AU" sz="2400" spc="-1" strike="noStrike">
                <a:solidFill>
                  <a:srgbClr val="000000"/>
                </a:solidFill>
                <a:latin typeface="Calibri"/>
              </a:rPr>
              <a:t>17. What is </a:t>
            </a:r>
            <a:r>
              <a:rPr b="1" lang="en-AU" sz="2400" spc="-1" strike="noStrike">
                <a:solidFill>
                  <a:srgbClr val="000000"/>
                </a:solidFill>
                <a:latin typeface="Calibri"/>
              </a:rPr>
              <a:t>debugging</a:t>
            </a:r>
            <a:r>
              <a:rPr b="0" lang="en-AU" sz="2400" spc="-1" strike="noStrike">
                <a:solidFill>
                  <a:srgbClr val="000000"/>
                </a:solidFill>
                <a:latin typeface="Calibri"/>
              </a:rPr>
              <a:t>?</a:t>
            </a:r>
            <a:endParaRPr b="0" lang="en-AU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-AU" sz="2400" spc="-1" strike="noStrike">
                <a:solidFill>
                  <a:srgbClr val="000000"/>
                </a:solidFill>
                <a:latin typeface="Calibri"/>
              </a:rPr>
              <a:t> </a:t>
            </a:r>
            <a:r>
              <a:rPr b="0" lang="en-AU" sz="2400" spc="-1" strike="noStrike">
                <a:solidFill>
                  <a:srgbClr val="000000"/>
                </a:solidFill>
                <a:latin typeface="Calibri"/>
              </a:rPr>
              <a:t>18. Explain the importance of </a:t>
            </a:r>
            <a:r>
              <a:rPr b="1" lang="en-AU" sz="2400" spc="-1" strike="noStrike">
                <a:solidFill>
                  <a:srgbClr val="000000"/>
                </a:solidFill>
                <a:latin typeface="Calibri"/>
              </a:rPr>
              <a:t>indenting</a:t>
            </a:r>
            <a:r>
              <a:rPr b="0" lang="en-AU" sz="2400" spc="-1" strike="noStrike">
                <a:solidFill>
                  <a:srgbClr val="000000"/>
                </a:solidFill>
                <a:latin typeface="Calibri"/>
              </a:rPr>
              <a:t> source code.</a:t>
            </a:r>
            <a:endParaRPr b="0" lang="en-AU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-AU" sz="2400" spc="-1" strike="noStrike">
                <a:solidFill>
                  <a:srgbClr val="000000"/>
                </a:solidFill>
                <a:latin typeface="Calibri"/>
              </a:rPr>
              <a:t> </a:t>
            </a:r>
            <a:r>
              <a:rPr b="0" lang="en-AU" sz="2400" spc="-1" strike="noStrike">
                <a:solidFill>
                  <a:srgbClr val="000000"/>
                </a:solidFill>
                <a:latin typeface="Calibri"/>
              </a:rPr>
              <a:t>19. What is an </a:t>
            </a:r>
            <a:r>
              <a:rPr b="1" lang="en-AU" sz="2400" spc="-1" strike="noStrike">
                <a:solidFill>
                  <a:srgbClr val="000000"/>
                </a:solidFill>
                <a:latin typeface="Calibri"/>
              </a:rPr>
              <a:t>iteration</a:t>
            </a:r>
            <a:r>
              <a:rPr b="0" lang="en-AU" sz="2400" spc="-1" strike="noStrike">
                <a:solidFill>
                  <a:srgbClr val="000000"/>
                </a:solidFill>
                <a:latin typeface="Calibri"/>
              </a:rPr>
              <a:t>?</a:t>
            </a:r>
            <a:endParaRPr b="0" lang="en-AU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-AU" sz="2400" spc="-1" strike="noStrike">
                <a:solidFill>
                  <a:srgbClr val="000000"/>
                </a:solidFill>
                <a:latin typeface="Calibri"/>
              </a:rPr>
              <a:t> </a:t>
            </a:r>
            <a:r>
              <a:rPr b="0" lang="en-AU" sz="2400" spc="-1" strike="noStrike">
                <a:solidFill>
                  <a:srgbClr val="000000"/>
                </a:solidFill>
                <a:latin typeface="Calibri"/>
              </a:rPr>
              <a:t>20. What is an </a:t>
            </a:r>
            <a:r>
              <a:rPr b="1" lang="en-AU" sz="2400" spc="-1" strike="noStrike">
                <a:solidFill>
                  <a:srgbClr val="000000"/>
                </a:solidFill>
                <a:latin typeface="Calibri"/>
              </a:rPr>
              <a:t>algorithm</a:t>
            </a:r>
            <a:r>
              <a:rPr b="0" lang="en-AU" sz="2400" spc="-1" strike="noStrike">
                <a:solidFill>
                  <a:srgbClr val="000000"/>
                </a:solidFill>
                <a:latin typeface="Calibri"/>
              </a:rPr>
              <a:t>?</a:t>
            </a:r>
            <a:endParaRPr b="0" lang="en-AU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-AU" sz="2400" spc="-1" strike="noStrike">
                <a:solidFill>
                  <a:srgbClr val="000000"/>
                </a:solidFill>
                <a:latin typeface="Calibri"/>
              </a:rPr>
              <a:t> </a:t>
            </a:r>
            <a:r>
              <a:rPr b="0" lang="en-AU" sz="2400" spc="-1" strike="noStrike">
                <a:solidFill>
                  <a:srgbClr val="000000"/>
                </a:solidFill>
                <a:latin typeface="Calibri"/>
              </a:rPr>
              <a:t>21. What is an </a:t>
            </a:r>
            <a:r>
              <a:rPr b="1" lang="en-AU" sz="2400" spc="-1" strike="noStrike">
                <a:solidFill>
                  <a:srgbClr val="000000"/>
                </a:solidFill>
                <a:latin typeface="Calibri"/>
              </a:rPr>
              <a:t>invariant calculation</a:t>
            </a:r>
            <a:r>
              <a:rPr b="0" lang="en-AU" sz="2400" spc="-1" strike="noStrike">
                <a:solidFill>
                  <a:srgbClr val="000000"/>
                </a:solidFill>
                <a:latin typeface="Calibri"/>
              </a:rPr>
              <a:t> and why is it bad?</a:t>
            </a:r>
            <a:endParaRPr b="0" lang="en-AU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-AU" sz="2400" spc="-1" strike="noStrike">
                <a:solidFill>
                  <a:srgbClr val="000000"/>
                </a:solidFill>
                <a:latin typeface="Calibri"/>
              </a:rPr>
              <a:t> </a:t>
            </a:r>
            <a:r>
              <a:rPr b="0" lang="en-AU" sz="2400" spc="-1" strike="noStrike">
                <a:solidFill>
                  <a:srgbClr val="000000"/>
                </a:solidFill>
                <a:latin typeface="Calibri"/>
              </a:rPr>
              <a:t>22. What is an </a:t>
            </a:r>
            <a:r>
              <a:rPr b="1" lang="en-AU" sz="2400" spc="-1" strike="noStrike">
                <a:solidFill>
                  <a:srgbClr val="000000"/>
                </a:solidFill>
                <a:latin typeface="Calibri"/>
              </a:rPr>
              <a:t>orphaned variable</a:t>
            </a:r>
            <a:r>
              <a:rPr b="0" lang="en-AU" sz="2400" spc="-1" strike="noStrike">
                <a:solidFill>
                  <a:srgbClr val="000000"/>
                </a:solidFill>
                <a:latin typeface="Calibri"/>
              </a:rPr>
              <a:t>?</a:t>
            </a:r>
            <a:endParaRPr b="0" lang="en-AU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-AU" sz="2400" spc="-1" strike="noStrike">
                <a:solidFill>
                  <a:srgbClr val="000000"/>
                </a:solidFill>
                <a:latin typeface="Calibri"/>
              </a:rPr>
              <a:t> </a:t>
            </a:r>
            <a:endParaRPr b="0" lang="en-AU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A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"/>
          <p:cNvSpPr/>
          <p:nvPr/>
        </p:nvSpPr>
        <p:spPr>
          <a:xfrm>
            <a:off x="468360" y="404280"/>
            <a:ext cx="8229240" cy="597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-AU" sz="2400" spc="-1" strike="noStrike">
                <a:solidFill>
                  <a:srgbClr val="000000"/>
                </a:solidFill>
                <a:latin typeface="Calibri"/>
              </a:rPr>
              <a:t>8. What is the answer to 2^3?</a:t>
            </a:r>
            <a:endParaRPr b="0" lang="en-AU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-AU" sz="2400" spc="-1" strike="noStrike">
                <a:solidFill>
                  <a:srgbClr val="000000"/>
                </a:solidFill>
                <a:latin typeface="Calibri"/>
              </a:rPr>
              <a:t> </a:t>
            </a:r>
            <a:endParaRPr b="0" lang="en-AU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-AU" sz="2400" spc="-1" strike="noStrike">
                <a:solidFill>
                  <a:srgbClr val="000000"/>
                </a:solidFill>
                <a:latin typeface="Calibri"/>
              </a:rPr>
              <a:t>9.  Rewrite the code in question 7 using standard SD exam </a:t>
            </a:r>
            <a:r>
              <a:rPr b="1" lang="en-AU" sz="2400" spc="-1" strike="noStrike">
                <a:solidFill>
                  <a:srgbClr val="000000"/>
                </a:solidFill>
                <a:latin typeface="Calibri"/>
              </a:rPr>
              <a:t>pseudocode</a:t>
            </a:r>
            <a:r>
              <a:rPr b="0" lang="en-AU" sz="24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en-AU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-AU" sz="2400" spc="-1" strike="noStrike">
                <a:solidFill>
                  <a:srgbClr val="000000"/>
                </a:solidFill>
                <a:latin typeface="Calibri"/>
              </a:rPr>
              <a:t> </a:t>
            </a:r>
            <a:endParaRPr b="0" lang="en-AU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-AU" sz="2400" spc="-1" strike="noStrike">
                <a:solidFill>
                  <a:srgbClr val="000000"/>
                </a:solidFill>
                <a:latin typeface="Calibri"/>
              </a:rPr>
              <a:t>10. What output would the following code produce?  (Be careful! Tricky question)</a:t>
            </a:r>
            <a:endParaRPr b="0" lang="en-AU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-AU" sz="2400" spc="-1" strike="noStrike">
                <a:solidFill>
                  <a:srgbClr val="000000"/>
                </a:solidFill>
                <a:latin typeface="Calibri"/>
              </a:rPr>
              <a:t> </a:t>
            </a:r>
            <a:endParaRPr b="0" lang="en-AU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-AU" sz="2400" spc="-1" strike="noStrike">
                <a:solidFill>
                  <a:srgbClr val="000000"/>
                </a:solidFill>
                <a:latin typeface="Calibri"/>
              </a:rPr>
              <a:t>DIM num(10) AS INTEGER</a:t>
            </a:r>
            <a:endParaRPr b="0" lang="en-AU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-AU" sz="2400" spc="-1" strike="noStrike">
                <a:solidFill>
                  <a:srgbClr val="000000"/>
                </a:solidFill>
                <a:latin typeface="Calibri"/>
              </a:rPr>
              <a:t>FOR i = 1 to 10</a:t>
            </a:r>
            <a:endParaRPr b="0" lang="en-AU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-AU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AU" sz="2400" spc="-1" strike="noStrike">
                <a:solidFill>
                  <a:srgbClr val="000000"/>
                </a:solidFill>
                <a:latin typeface="Calibri"/>
              </a:rPr>
              <a:t>num(i) = i*2+i/10</a:t>
            </a:r>
            <a:endParaRPr b="0" lang="en-AU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-AU" sz="2400" spc="-1" strike="noStrike">
                <a:solidFill>
                  <a:srgbClr val="000000"/>
                </a:solidFill>
                <a:latin typeface="Calibri"/>
              </a:rPr>
              <a:t>NEXT i</a:t>
            </a:r>
            <a:endParaRPr b="0" lang="en-AU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-AU" sz="2400" spc="-1" strike="noStrike">
                <a:solidFill>
                  <a:srgbClr val="000000"/>
                </a:solidFill>
                <a:latin typeface="Calibri"/>
              </a:rPr>
              <a:t>PRINT num(5)</a:t>
            </a:r>
            <a:endParaRPr b="0" lang="en-AU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A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777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Object oriented programming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50" name=""/>
          <p:cNvSpPr/>
          <p:nvPr/>
        </p:nvSpPr>
        <p:spPr>
          <a:xfrm>
            <a:off x="457200" y="1341000"/>
            <a:ext cx="8229240" cy="478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OOP focuses on objects and the events they can detect and respond to</a:t>
            </a:r>
            <a:endParaRPr b="0" lang="en-AU" sz="32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Command buttons carry out instructions when clicked</a:t>
            </a:r>
            <a:endParaRPr b="0" lang="en-AU" sz="2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Listboxes can be scrolled</a:t>
            </a:r>
            <a:endParaRPr b="0" lang="en-AU" sz="2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Objects can be dragged &amp; dropped</a:t>
            </a:r>
            <a:endParaRPr b="0" lang="en-AU" sz="2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Event-driven programming: the system waits for something to happen &amp; then reacts to it.</a:t>
            </a: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"/>
          <p:cNvSpPr/>
          <p:nvPr/>
        </p:nvSpPr>
        <p:spPr>
          <a:xfrm>
            <a:off x="468360" y="404280"/>
            <a:ext cx="8229240" cy="597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-AU" sz="2400" spc="-1" strike="noStrike">
                <a:solidFill>
                  <a:srgbClr val="000000"/>
                </a:solidFill>
                <a:latin typeface="Calibri"/>
              </a:rPr>
              <a:t>8. What is the answer to 2^3?</a:t>
            </a:r>
            <a:endParaRPr b="0" lang="en-AU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-AU" sz="2400" spc="-1" strike="noStrike">
                <a:solidFill>
                  <a:srgbClr val="000000"/>
                </a:solidFill>
                <a:latin typeface="Calibri"/>
              </a:rPr>
              <a:t> </a:t>
            </a:r>
            <a:endParaRPr b="0" lang="en-AU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-AU" sz="2400" spc="-1" strike="noStrike">
                <a:solidFill>
                  <a:srgbClr val="000000"/>
                </a:solidFill>
                <a:latin typeface="Calibri"/>
              </a:rPr>
              <a:t>9.  Rewrite the code in question 7 using standard SD exam </a:t>
            </a:r>
            <a:r>
              <a:rPr b="1" lang="en-AU" sz="2400" spc="-1" strike="noStrike">
                <a:solidFill>
                  <a:srgbClr val="000000"/>
                </a:solidFill>
                <a:latin typeface="Calibri"/>
              </a:rPr>
              <a:t>pseudocode</a:t>
            </a:r>
            <a:r>
              <a:rPr b="0" lang="en-AU" sz="24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en-AU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-AU" sz="2400" spc="-1" strike="noStrike">
                <a:solidFill>
                  <a:srgbClr val="000000"/>
                </a:solidFill>
                <a:latin typeface="Calibri"/>
              </a:rPr>
              <a:t> </a:t>
            </a:r>
            <a:endParaRPr b="0" lang="en-AU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-AU" sz="2400" spc="-1" strike="noStrike">
                <a:solidFill>
                  <a:srgbClr val="000000"/>
                </a:solidFill>
                <a:latin typeface="Calibri"/>
              </a:rPr>
              <a:t>10. What output would the following code produce?  (Be careful! Tricky question)</a:t>
            </a:r>
            <a:endParaRPr b="0" lang="en-AU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-AU" sz="2400" spc="-1" strike="noStrike">
                <a:solidFill>
                  <a:srgbClr val="000000"/>
                </a:solidFill>
                <a:latin typeface="Calibri"/>
              </a:rPr>
              <a:t> </a:t>
            </a:r>
            <a:endParaRPr b="0" lang="en-AU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-AU" sz="2400" spc="-1" strike="noStrike">
                <a:solidFill>
                  <a:srgbClr val="000000"/>
                </a:solidFill>
                <a:latin typeface="Calibri"/>
              </a:rPr>
              <a:t>DIM num(10) AS INTEGER</a:t>
            </a:r>
            <a:endParaRPr b="0" lang="en-AU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-AU" sz="2400" spc="-1" strike="noStrike">
                <a:solidFill>
                  <a:srgbClr val="000000"/>
                </a:solidFill>
                <a:latin typeface="Calibri"/>
              </a:rPr>
              <a:t>FOR i = 1 to 10</a:t>
            </a:r>
            <a:endParaRPr b="0" lang="en-AU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-AU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AU" sz="2400" spc="-1" strike="noStrike">
                <a:solidFill>
                  <a:srgbClr val="000000"/>
                </a:solidFill>
                <a:latin typeface="Calibri"/>
              </a:rPr>
              <a:t>num(i) = i*2+i/10</a:t>
            </a:r>
            <a:endParaRPr b="0" lang="en-AU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-AU" sz="2400" spc="-1" strike="noStrike">
                <a:solidFill>
                  <a:srgbClr val="000000"/>
                </a:solidFill>
                <a:latin typeface="Calibri"/>
              </a:rPr>
              <a:t>NEXT i</a:t>
            </a:r>
            <a:endParaRPr b="0" lang="en-AU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-AU" sz="2400" spc="-1" strike="noStrike">
                <a:solidFill>
                  <a:srgbClr val="000000"/>
                </a:solidFill>
                <a:latin typeface="Calibri"/>
              </a:rPr>
              <a:t>PRINT num(5)</a:t>
            </a:r>
            <a:endParaRPr b="0" lang="en-AU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A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"/>
          <p:cNvSpPr/>
          <p:nvPr/>
        </p:nvSpPr>
        <p:spPr>
          <a:xfrm>
            <a:off x="410400" y="834120"/>
            <a:ext cx="8229240" cy="168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70000"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Applied Computing Slideshows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by Mark Kelly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vcedata.com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mark@vcedata.com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AU" sz="3200" spc="-1" strike="noStrike">
              <a:latin typeface="Arial"/>
            </a:endParaRPr>
          </a:p>
        </p:txBody>
      </p:sp>
      <p:sp>
        <p:nvSpPr>
          <p:cNvPr id="154" name="TextBox 3"/>
          <p:cNvSpPr/>
          <p:nvPr/>
        </p:nvSpPr>
        <p:spPr>
          <a:xfrm>
            <a:off x="428760" y="3500280"/>
            <a:ext cx="8357760" cy="1465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These slideshows may be freely used, modified or distributed by teachers and students anywhere on the planet (but not elsewhere).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They may NOT be sold.  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They must NOT be redistributed if you modify them.</a:t>
            </a:r>
            <a:endParaRPr b="0" lang="en-A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Basic Basics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52" name=""/>
          <p:cNvSpPr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Variables – named storage locations in RAM that can hold certain types of data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Variable types -  variables can be defined to contain</a:t>
            </a:r>
            <a:endParaRPr b="0" lang="en-AU" sz="32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Numbers (of varying sizes, with or without decimal places)</a:t>
            </a:r>
            <a:endParaRPr b="0" lang="en-AU" sz="2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Text / strings</a:t>
            </a:r>
            <a:endParaRPr b="0" lang="en-AU" sz="2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Dates, times</a:t>
            </a:r>
            <a:endParaRPr b="0" lang="en-A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777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Numeric variable types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54" name=""/>
          <p:cNvSpPr/>
          <p:nvPr/>
        </p:nvSpPr>
        <p:spPr>
          <a:xfrm>
            <a:off x="457200" y="1268280"/>
            <a:ext cx="8229240" cy="485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93000"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TYPES WITH NO DECIMAL PART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Boolean – stores true or false data, very small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Byte – values of 0-255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Integer – values -32767 to +32767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Long – values up to quadzillions</a:t>
            </a:r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The higher the possible value stored, the more storage is required.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Aim to use the </a:t>
            </a:r>
            <a:r>
              <a:rPr b="0" i="1" lang="en-AU" sz="3200" spc="-1" strike="noStrike">
                <a:solidFill>
                  <a:srgbClr val="000000"/>
                </a:solidFill>
                <a:latin typeface="Calibri"/>
              </a:rPr>
              <a:t>smallest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necessary type.</a:t>
            </a: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777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Numeric variable types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56" name=""/>
          <p:cNvSpPr/>
          <p:nvPr/>
        </p:nvSpPr>
        <p:spPr>
          <a:xfrm>
            <a:off x="468360" y="1268280"/>
            <a:ext cx="8229240" cy="485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TYPES WITH A DECIMAL PART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Single precision (up to about 7 decimal places)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Double precision (14 decimal places)</a:t>
            </a:r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Only use these if fractions will need to be stored.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Can store whole numbers (integers) in single/double, but not vice versa!</a:t>
            </a: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381</TotalTime>
  <Application>LibreOffice/7.2.2.2$Windows_X86_64 LibreOffice_project/02b2acce88a210515b4a5bb2e46cbfb63fe97d56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2009-02-06T14:31:51Z</dcterms:created>
  <dc:creator>kel</dc:creator>
  <dc:description/>
  <dc:language>en-AU</dc:language>
  <cp:lastModifiedBy>Mark Kelly</cp:lastModifiedBy>
  <dcterms:modified xsi:type="dcterms:W3CDTF">2022-01-22T13:19:05Z</dcterms:modified>
  <cp:revision>42</cp:revision>
  <dc:subject/>
  <dc:title>IT Applications Theory Slideshows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