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6" descr="http://us.123rf.com/400wm/400/400/lightwise/lightwise1203/lightwise120300074/12882208-questions-searching-for-solutions-as-a-yellow-traffic-sign-with-an-arrow-shaped-in-a-question-mark-o.jpg"/>
          <p:cNvPicPr/>
          <p:nvPr/>
        </p:nvPicPr>
        <p:blipFill>
          <a:blip r:embed="rId1"/>
          <a:stretch/>
        </p:blipFill>
        <p:spPr>
          <a:xfrm>
            <a:off x="0" y="-3000240"/>
            <a:ext cx="9142920" cy="985716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-2979720"/>
            <a:ext cx="4426560" cy="2979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600" spc="-1" strike="noStrike">
              <a:latin typeface="Arial"/>
            </a:endParaRPr>
          </a:p>
        </p:txBody>
      </p:sp>
      <p:sp>
        <p:nvSpPr>
          <p:cNvPr id="78" name="Title 1"/>
          <p:cNvSpPr/>
          <p:nvPr/>
        </p:nvSpPr>
        <p:spPr>
          <a:xfrm>
            <a:off x="5003640" y="-3051000"/>
            <a:ext cx="4139280" cy="28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i="1" lang="en-AU" sz="6000" spc="-1" strike="noStrike">
                <a:solidFill>
                  <a:srgbClr val="ff00cc"/>
                </a:solidFill>
                <a:latin typeface="Calibri"/>
                <a:ea typeface="DejaVu Sans"/>
              </a:rPr>
              <a:t>Searching</a:t>
            </a:r>
            <a:endParaRPr b="0" lang="en-AU" sz="6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i="1" lang="en-AU" sz="6000" spc="-1" strike="noStrike">
                <a:solidFill>
                  <a:srgbClr val="ff00cc"/>
                </a:solidFill>
                <a:latin typeface="Calibri"/>
                <a:ea typeface="DejaVu Sans"/>
              </a:rPr>
              <a:t>Techniques</a:t>
            </a:r>
            <a:endParaRPr b="0" lang="en-A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849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c9211e"/>
                </a:solidFill>
                <a:latin typeface="Calibri"/>
              </a:rPr>
              <a:t>A Practical Binary Search Demo</a:t>
            </a:r>
            <a:endParaRPr b="0" lang="en-AU" sz="44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197000"/>
            <a:ext cx="8228520" cy="4928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Pick a word – any word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Pick up a dictionary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Open the pages to about their middle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Is the word before or after the open page?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Ignore the half of the dictionary that doesn’t contain the word.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Repeat from step 3 until you find the word’s page, or find the word is not in there.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End.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705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For example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520" cy="5072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1000 page book.  We’re looking for page 296</a:t>
            </a:r>
            <a:endParaRPr b="0" lang="en-AU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Start = 1, End = 1000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AU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Success in 6 comparisons.</a:t>
            </a:r>
            <a:endParaRPr b="0" lang="en-A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Linear search would have taken </a:t>
            </a:r>
            <a:r>
              <a:rPr b="1" lang="en-AU" sz="1800" spc="-1" strike="noStrike">
                <a:solidFill>
                  <a:srgbClr val="000000"/>
                </a:solidFill>
                <a:latin typeface="Calibri"/>
              </a:rPr>
              <a:t>296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 comparisons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800" spc="-1" strike="noStrike">
              <a:latin typeface="Arial"/>
            </a:endParaRPr>
          </a:p>
        </p:txBody>
      </p:sp>
      <p:graphicFrame>
        <p:nvGraphicFramePr>
          <p:cNvPr id="102" name="Table 3"/>
          <p:cNvGraphicFramePr/>
          <p:nvPr/>
        </p:nvGraphicFramePr>
        <p:xfrm>
          <a:off x="971640" y="1844640"/>
          <a:ext cx="6095160" cy="2773440"/>
        </p:xfrm>
        <a:graphic>
          <a:graphicData uri="http://schemas.openxmlformats.org/drawingml/2006/table">
            <a:tbl>
              <a:tblPr/>
              <a:tblGrid>
                <a:gridCol w="743400"/>
                <a:gridCol w="912600"/>
                <a:gridCol w="1368000"/>
                <a:gridCol w="936000"/>
                <a:gridCol w="1008000"/>
                <a:gridCol w="1127520"/>
              </a:tblGrid>
              <a:tr h="551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PASS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HALF</a:t>
                      </a: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WAY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Test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New</a:t>
                      </a: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Start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New</a:t>
                      </a: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Half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New</a:t>
                      </a:r>
                      <a:endParaRPr b="0" lang="en-A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End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296 &lt; 500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296 &gt; 250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375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375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296 &lt; 275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375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296 &lt; 312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296 &gt; 281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296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296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296 = 296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End!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180000"/>
            <a:ext cx="8228520" cy="72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Which to choose?</a:t>
            </a:r>
            <a:endParaRPr b="1" lang="en-A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60000" y="1268640"/>
            <a:ext cx="8722800" cy="5391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If </a:t>
            </a:r>
            <a:r>
              <a:rPr b="0" lang="en-AU" sz="3200" spc="-1" strike="noStrike">
                <a:solidFill>
                  <a:srgbClr val="c9211e"/>
                </a:solidFill>
                <a:latin typeface="Calibri"/>
              </a:rPr>
              <a:t>linear search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was always worse than binary,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it would no longer exist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fact the it still exists means it has a purpose.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It’s much easier to program = saves time.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Data does not have to be kept sorted = Saves processing.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 good, easy choice if there will never be a lot of data to search. 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(Warning – over time, data often grows far bigger than originally expected!)</a:t>
            </a:r>
            <a:endParaRPr b="0" lang="en-AU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If searching time is not an issue, linear is fine.</a:t>
            </a:r>
            <a:endParaRPr b="0" lang="en-AU" sz="2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908080" y="4680000"/>
            <a:ext cx="3600720" cy="1800000"/>
          </a:xfrm>
          <a:prstGeom prst="rect">
            <a:avLst/>
          </a:prstGeom>
          <a:ln w="0">
            <a:noFill/>
          </a:ln>
        </p:spPr>
      </p:pic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32000" y="72000"/>
            <a:ext cx="8228520" cy="625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Exam Tips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700200"/>
            <a:ext cx="8228520" cy="3799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Do not confuse </a:t>
            </a:r>
            <a:r>
              <a:rPr b="0" i="1" lang="en-AU" sz="2800" spc="-1" strike="noStrike">
                <a:solidFill>
                  <a:srgbClr val="c9211e"/>
                </a:solidFill>
                <a:latin typeface="Calibri"/>
              </a:rPr>
              <a:t>searching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(linear, binary) with </a:t>
            </a:r>
            <a:r>
              <a:rPr b="0" i="1" lang="en-AU" sz="2800" spc="-1" strike="noStrike">
                <a:solidFill>
                  <a:srgbClr val="c9211e"/>
                </a:solidFill>
                <a:latin typeface="Calibri"/>
              </a:rPr>
              <a:t>sorting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(selection, quick) - it happens </a:t>
            </a: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far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too often. Read questions really carefully looking for this.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If asked which search to use in a scenario, consider :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If the scenario says the data are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sorted,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choose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 binary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. Otherwise, only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linear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can work.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If the question stresses that there is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a lot of data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or that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speed is essential,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go for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binary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.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985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Question: Should you use a binary or linear search to find the dog in this picture?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109" name="Content Placeholder 3" descr=""/>
          <p:cNvPicPr/>
          <p:nvPr/>
        </p:nvPicPr>
        <p:blipFill>
          <a:blip r:embed="rId1"/>
          <a:stretch/>
        </p:blipFill>
        <p:spPr>
          <a:xfrm>
            <a:off x="1249200" y="1412640"/>
            <a:ext cx="6644160" cy="507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625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Answer: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Neither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. Call “Here boy!”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111" name="Content Placeholder 1" descr=""/>
          <p:cNvPicPr/>
          <p:nvPr/>
        </p:nvPicPr>
        <p:blipFill>
          <a:blip r:embed="rId1"/>
          <a:stretch/>
        </p:blipFill>
        <p:spPr>
          <a:xfrm>
            <a:off x="1249200" y="1412640"/>
            <a:ext cx="6644160" cy="507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3"/>
          <p:cNvSpPr/>
          <p:nvPr/>
        </p:nvSpPr>
        <p:spPr>
          <a:xfrm>
            <a:off x="428760" y="3500280"/>
            <a:ext cx="83570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2784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260280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782800" cy="1099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Linear search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Binary search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450240" y="900000"/>
            <a:ext cx="5585760" cy="203868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3420000" y="3240000"/>
            <a:ext cx="5544000" cy="313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80000"/>
            <a:ext cx="8228520" cy="72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When searching is required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68360" y="1341360"/>
            <a:ext cx="8228520" cy="5182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You have thousands of clients on file and you need to find one client’s record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 a list of a thousand exam results, you need to find all those who failed and count them.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You need to find the smallest value in a list.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When processing surveys, you develop a list of unique responses. For each response, you need to search the list to see if it already exists.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400" spc="-1" strike="noStrike">
                <a:solidFill>
                  <a:srgbClr val="c9211e"/>
                </a:solidFill>
                <a:latin typeface="Calibri"/>
              </a:rPr>
              <a:t>Linear search</a:t>
            </a:r>
            <a:endParaRPr b="0" lang="en-AU" sz="44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68280"/>
            <a:ext cx="8228520" cy="4856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Go to the first item in the list.</a:t>
            </a:r>
            <a:endParaRPr b="0" lang="en-AU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Compare the list item with the target value.</a:t>
            </a:r>
            <a:endParaRPr b="0" lang="en-AU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If it does not match, move to the next item.</a:t>
            </a:r>
            <a:endParaRPr b="0" lang="en-AU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Go to step 2 unless the list is finished.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PROS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: </a:t>
            </a:r>
            <a:r>
              <a:rPr b="1" i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the only option you have if the list is unsorted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. 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asy to code.</a:t>
            </a:r>
            <a:endParaRPr b="0" lang="en-AU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CON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: slow (up to N comparisons needed to search a list of N items)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Linear Search Algorithm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1258920" y="1628640"/>
            <a:ext cx="6734520" cy="424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dd9c3">
            <a:alpha val="31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805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400" spc="-1" strike="noStrike">
                <a:solidFill>
                  <a:srgbClr val="c9211e"/>
                </a:solidFill>
                <a:latin typeface="Calibri"/>
              </a:rPr>
              <a:t>Binary Search</a:t>
            </a:r>
            <a:endParaRPr b="0" lang="en-AU" sz="44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2179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Rule #1 = Can only be used if the data is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sorted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simple algorithm: 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find which half of the data the value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should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be in. 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Ignore the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other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half of the data. 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repeat until data is found, or is known not to exist.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849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Binary Search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68280"/>
            <a:ext cx="8228520" cy="4856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Algorithm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Divide the data set in half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Is the value being sought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less than or greater than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the half-way value?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Throw away the wrong half.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Repeat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 only a few comparisons the value will be either found or proved not to be in the data set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Pros/Cons of Binary Search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348200"/>
            <a:ext cx="8228520" cy="3151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Far faster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than linear search – rarely need more than 5 comparisons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Data must be sorted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, which takes processing time and computing effort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2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374200" y="3258000"/>
            <a:ext cx="4285800" cy="36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705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Binary Search Pseudocode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197000"/>
            <a:ext cx="8228520" cy="4928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en-AU" sz="1800" spc="-1" strike="noStrike">
                <a:solidFill>
                  <a:srgbClr val="000000"/>
                </a:solidFill>
                <a:latin typeface="Calibri"/>
              </a:rPr>
              <a:t>Found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 false</a:t>
            </a:r>
            <a:endParaRPr b="0" lang="en-A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en-AU" sz="1800" spc="-1" strike="noStrike">
                <a:solidFill>
                  <a:srgbClr val="000000"/>
                </a:solidFill>
                <a:latin typeface="Calibri"/>
              </a:rPr>
              <a:t>Start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 1</a:t>
            </a:r>
            <a:endParaRPr b="0" lang="en-A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en-AU" sz="1800" spc="-1" strike="noStrike">
                <a:solidFill>
                  <a:srgbClr val="000000"/>
                </a:solidFill>
                <a:latin typeface="Calibri"/>
              </a:rPr>
              <a:t>End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 data array size</a:t>
            </a:r>
            <a:endParaRPr b="0" lang="en-A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While not </a:t>
            </a:r>
            <a:r>
              <a:rPr b="0" i="1" lang="en-AU" sz="1800" spc="-1" strike="noStrike">
                <a:solidFill>
                  <a:srgbClr val="000000"/>
                </a:solidFill>
                <a:latin typeface="Calibri"/>
              </a:rPr>
              <a:t>found</a:t>
            </a:r>
            <a:endParaRPr b="0" lang="en-AU" sz="18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i="1" lang="en-AU" sz="1400" spc="-1" strike="noStrike">
                <a:solidFill>
                  <a:srgbClr val="000000"/>
                </a:solidFill>
                <a:latin typeface="Calibri"/>
              </a:rPr>
              <a:t>Halfway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 (</a:t>
            </a:r>
            <a:r>
              <a:rPr b="0" i="1" lang="en-AU" sz="1400" spc="-1" strike="noStrike">
                <a:solidFill>
                  <a:srgbClr val="000000"/>
                </a:solidFill>
                <a:latin typeface="Calibri"/>
              </a:rPr>
              <a:t>start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 + </a:t>
            </a:r>
            <a:r>
              <a:rPr b="0" i="1" lang="en-AU" sz="1400" spc="-1" strike="noStrike">
                <a:solidFill>
                  <a:srgbClr val="000000"/>
                </a:solidFill>
                <a:latin typeface="Calibri"/>
              </a:rPr>
              <a:t>end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) /2</a:t>
            </a:r>
            <a:endParaRPr b="0" lang="en-AU" sz="14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i="1" lang="en-AU" sz="1400" spc="-1" strike="noStrike">
                <a:solidFill>
                  <a:srgbClr val="000000"/>
                </a:solidFill>
                <a:latin typeface="Calibri"/>
              </a:rPr>
              <a:t>Halfwayvalue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 value of item at index </a:t>
            </a:r>
            <a:r>
              <a:rPr b="0" i="1" lang="en-AU" sz="1400" spc="-1" strike="noStrike">
                <a:solidFill>
                  <a:srgbClr val="000000"/>
                </a:solidFill>
                <a:latin typeface="Calibri"/>
              </a:rPr>
              <a:t>halfway</a:t>
            </a:r>
            <a:endParaRPr b="0" lang="en-AU" sz="14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If </a:t>
            </a:r>
            <a:r>
              <a:rPr b="0" i="1" lang="en-AU" sz="1400" spc="-1" strike="noStrike">
                <a:solidFill>
                  <a:srgbClr val="000000"/>
                </a:solidFill>
                <a:latin typeface="Calibri"/>
              </a:rPr>
              <a:t>ValueBeingSearched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i="1" lang="en-AU" sz="1400" spc="-1" strike="noStrike">
                <a:solidFill>
                  <a:srgbClr val="000000"/>
                </a:solidFill>
                <a:latin typeface="Calibri"/>
              </a:rPr>
              <a:t>Halfwayvalue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 then</a:t>
            </a:r>
            <a:endParaRPr b="0" lang="en-AU" sz="14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exit (value was found)</a:t>
            </a:r>
            <a:endParaRPr b="0" lang="en-AU" sz="14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Else</a:t>
            </a:r>
            <a:endParaRPr b="0" lang="en-AU" sz="14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if </a:t>
            </a:r>
            <a:r>
              <a:rPr b="0" i="1" lang="en-AU" sz="1400" spc="-1" strike="noStrike">
                <a:solidFill>
                  <a:srgbClr val="000000"/>
                </a:solidFill>
                <a:latin typeface="Calibri"/>
              </a:rPr>
              <a:t>valuebeingsearched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 &lt; </a:t>
            </a:r>
            <a:r>
              <a:rPr b="0" i="1" lang="en-AU" sz="1400" spc="-1" strike="noStrike">
                <a:solidFill>
                  <a:srgbClr val="000000"/>
                </a:solidFill>
                <a:latin typeface="Calibri"/>
              </a:rPr>
              <a:t>halfwayvalue</a:t>
            </a:r>
            <a:endParaRPr b="0" lang="en-AU" sz="14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en-AU" sz="1400" spc="-1" strike="noStrike">
                <a:solidFill>
                  <a:srgbClr val="000000"/>
                </a:solidFill>
                <a:latin typeface="Calibri"/>
              </a:rPr>
              <a:t>end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AU" sz="1400" spc="-1" strike="noStrike">
                <a:solidFill>
                  <a:srgbClr val="000000"/>
                </a:solidFill>
                <a:latin typeface="Calibri"/>
              </a:rPr>
              <a:t>halfway   ’ ignore top half of data set</a:t>
            </a:r>
            <a:endParaRPr b="0" lang="en-AU" sz="14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else</a:t>
            </a:r>
            <a:endParaRPr b="0" lang="en-AU" sz="14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en-AU" sz="1400" spc="-1" strike="noStrike">
                <a:solidFill>
                  <a:srgbClr val="000000"/>
                </a:solidFill>
                <a:latin typeface="Calibri"/>
              </a:rPr>
              <a:t>start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AU" sz="1400" spc="-1" strike="noStrike">
                <a:solidFill>
                  <a:srgbClr val="000000"/>
                </a:solidFill>
                <a:latin typeface="Calibri"/>
              </a:rPr>
              <a:t>halfway  ’ ignore bottom half of data set</a:t>
            </a:r>
            <a:endParaRPr b="0" lang="en-AU" sz="14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end if</a:t>
            </a:r>
            <a:endParaRPr b="0" lang="en-AU" sz="14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if </a:t>
            </a:r>
            <a:r>
              <a:rPr b="0" i="1" lang="en-AU" sz="1400" spc="-1" strike="noStrike">
                <a:solidFill>
                  <a:srgbClr val="000000"/>
                </a:solidFill>
                <a:latin typeface="Calibri"/>
              </a:rPr>
              <a:t>start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 &gt;= </a:t>
            </a:r>
            <a:r>
              <a:rPr b="0" i="1" lang="en-AU" sz="1400" spc="-1" strike="noStrike">
                <a:solidFill>
                  <a:srgbClr val="000000"/>
                </a:solidFill>
                <a:latin typeface="Calibri"/>
              </a:rPr>
              <a:t>end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 then display “Data not found”</a:t>
            </a:r>
            <a:endParaRPr b="0" lang="en-AU" sz="14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281"/>
              </a:spcBef>
              <a:tabLst>
                <a:tab algn="l" pos="0"/>
              </a:tabLst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</a:rPr>
              <a:t>End if</a:t>
            </a:r>
            <a:endParaRPr b="0" lang="en-AU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</a:rPr>
              <a:t>End while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Application>LibreOffice/7.2.2.2$Windows_X86_64 LibreOffice_project/02b2acce88a210515b4a5bb2e46cbfb63fe97d56</Application>
  <AppVersion>15.0000</AppVersion>
  <Words>653</Words>
  <Paragraphs>138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2022-02-15T12:09:04Z</dcterms:modified>
  <cp:revision>17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15</vt:i4>
  </property>
</Properties>
</file>