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0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88.xml.rels" ContentType="application/vnd.openxmlformats-package.relationships+xml"/>
  <Override PartName="/ppt/slides/_rels/slide89.xml.rels" ContentType="application/vnd.openxmlformats-package.relationships+xml"/>
  <Override PartName="/ppt/slides/_rels/slide90.xml.rels" ContentType="application/vnd.openxmlformats-package.relationships+xml"/>
  <Override PartName="/ppt/slides/_rels/slide91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94.xml.rels" ContentType="application/vnd.openxmlformats-package.relationships+xml"/>
  <Override PartName="/ppt/slides/_rels/slide9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23.jpeg" ContentType="image/jpeg"/>
  <Override PartName="/ppt/media/image9.png" ContentType="image/png"/>
  <Override PartName="/ppt/media/image10.jpeg" ContentType="image/jpeg"/>
  <Override PartName="/ppt/media/image20.gif" ContentType="image/gif"/>
  <Override PartName="/ppt/media/image11.png" ContentType="image/png"/>
  <Override PartName="/ppt/media/image32.gif" ContentType="image/gif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8.jpeg" ContentType="image/jpeg"/>
  <Override PartName="/ppt/media/image33.gif" ContentType="image/gif"/>
  <Override PartName="/ppt/media/image19.gif" ContentType="image/gif"/>
  <Override PartName="/ppt/media/image21.png" ContentType="image/png"/>
  <Override PartName="/ppt/media/image22.png" ContentType="image/png"/>
  <Override PartName="/ppt/media/image24.jpeg" ContentType="image/jpeg"/>
  <Override PartName="/ppt/media/image25.png" ContentType="image/png"/>
  <Override PartName="/ppt/media/image26.png" ContentType="image/png"/>
  <Override PartName="/ppt/media/image27.jpeg" ContentType="image/jpeg"/>
  <Override PartName="/ppt/media/image28.png" ContentType="image/png"/>
  <Override PartName="/ppt/media/image29.jpeg" ContentType="image/jpeg"/>
  <Override PartName="/ppt/media/image30.png" ContentType="image/png"/>
  <Override PartName="/ppt/media/image3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3" r:id="rId53"/>
    <p:sldId id="284" r:id="rId54"/>
    <p:sldId id="285" r:id="rId55"/>
    <p:sldId id="286" r:id="rId56"/>
    <p:sldId id="287" r:id="rId57"/>
    <p:sldId id="288" r:id="rId58"/>
    <p:sldId id="289" r:id="rId59"/>
    <p:sldId id="290" r:id="rId60"/>
    <p:sldId id="291" r:id="rId61"/>
    <p:sldId id="292" r:id="rId62"/>
    <p:sldId id="293" r:id="rId63"/>
    <p:sldId id="294" r:id="rId64"/>
    <p:sldId id="295" r:id="rId65"/>
    <p:sldId id="296" r:id="rId66"/>
    <p:sldId id="297" r:id="rId67"/>
    <p:sldId id="298" r:id="rId68"/>
    <p:sldId id="299" r:id="rId69"/>
    <p:sldId id="300" r:id="rId70"/>
    <p:sldId id="301" r:id="rId71"/>
    <p:sldId id="302" r:id="rId72"/>
    <p:sldId id="303" r:id="rId73"/>
    <p:sldId id="304" r:id="rId74"/>
    <p:sldId id="305" r:id="rId75"/>
    <p:sldId id="306" r:id="rId76"/>
    <p:sldId id="307" r:id="rId77"/>
    <p:sldId id="308" r:id="rId78"/>
    <p:sldId id="309" r:id="rId79"/>
    <p:sldId id="310" r:id="rId80"/>
    <p:sldId id="311" r:id="rId81"/>
    <p:sldId id="312" r:id="rId82"/>
    <p:sldId id="313" r:id="rId83"/>
    <p:sldId id="314" r:id="rId84"/>
    <p:sldId id="315" r:id="rId85"/>
    <p:sldId id="316" r:id="rId86"/>
    <p:sldId id="317" r:id="rId87"/>
    <p:sldId id="318" r:id="rId88"/>
    <p:sldId id="319" r:id="rId89"/>
    <p:sldId id="320" r:id="rId90"/>
    <p:sldId id="321" r:id="rId91"/>
    <p:sldId id="322" r:id="rId92"/>
    <p:sldId id="323" r:id="rId93"/>
    <p:sldId id="324" r:id="rId94"/>
    <p:sldId id="325" r:id="rId95"/>
    <p:sldId id="326" r:id="rId96"/>
    <p:sldId id="327" r:id="rId97"/>
    <p:sldId id="328" r:id="rId98"/>
    <p:sldId id="329" r:id="rId99"/>
    <p:sldId id="330" r:id="rId100"/>
    <p:sldId id="331" r:id="rId101"/>
    <p:sldId id="332" r:id="rId102"/>
    <p:sldId id="333" r:id="rId103"/>
    <p:sldId id="334" r:id="rId104"/>
    <p:sldId id="335" r:id="rId105"/>
    <p:sldId id="336" r:id="rId106"/>
    <p:sldId id="337" r:id="rId107"/>
    <p:sldId id="338" r:id="rId108"/>
    <p:sldId id="339" r:id="rId109"/>
    <p:sldId id="340" r:id="rId110"/>
    <p:sldId id="341" r:id="rId111"/>
    <p:sldId id="342" r:id="rId112"/>
    <p:sldId id="343" r:id="rId113"/>
    <p:sldId id="344" r:id="rId114"/>
    <p:sldId id="345" r:id="rId115"/>
    <p:sldId id="346" r:id="rId116"/>
    <p:sldId id="347" r:id="rId117"/>
    <p:sldId id="348" r:id="rId118"/>
    <p:sldId id="349" r:id="rId119"/>
    <p:sldId id="350" r:id="rId12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slide" Target="slides/slide11.xml"/><Relationship Id="rId37" Type="http://schemas.openxmlformats.org/officeDocument/2006/relationships/slide" Target="slides/slide12.xml"/><Relationship Id="rId38" Type="http://schemas.openxmlformats.org/officeDocument/2006/relationships/slide" Target="slides/slide13.xml"/><Relationship Id="rId39" Type="http://schemas.openxmlformats.org/officeDocument/2006/relationships/slide" Target="slides/slide14.xml"/><Relationship Id="rId40" Type="http://schemas.openxmlformats.org/officeDocument/2006/relationships/slide" Target="slides/slide15.xml"/><Relationship Id="rId41" Type="http://schemas.openxmlformats.org/officeDocument/2006/relationships/slide" Target="slides/slide16.xml"/><Relationship Id="rId42" Type="http://schemas.openxmlformats.org/officeDocument/2006/relationships/slide" Target="slides/slide17.xml"/><Relationship Id="rId43" Type="http://schemas.openxmlformats.org/officeDocument/2006/relationships/slide" Target="slides/slide18.xml"/><Relationship Id="rId44" Type="http://schemas.openxmlformats.org/officeDocument/2006/relationships/slide" Target="slides/slide19.xml"/><Relationship Id="rId45" Type="http://schemas.openxmlformats.org/officeDocument/2006/relationships/slide" Target="slides/slide20.xml"/><Relationship Id="rId46" Type="http://schemas.openxmlformats.org/officeDocument/2006/relationships/slide" Target="slides/slide21.xml"/><Relationship Id="rId47" Type="http://schemas.openxmlformats.org/officeDocument/2006/relationships/slide" Target="slides/slide22.xml"/><Relationship Id="rId48" Type="http://schemas.openxmlformats.org/officeDocument/2006/relationships/slide" Target="slides/slide23.xml"/><Relationship Id="rId49" Type="http://schemas.openxmlformats.org/officeDocument/2006/relationships/slide" Target="slides/slide24.xml"/><Relationship Id="rId50" Type="http://schemas.openxmlformats.org/officeDocument/2006/relationships/slide" Target="slides/slide25.xml"/><Relationship Id="rId51" Type="http://schemas.openxmlformats.org/officeDocument/2006/relationships/slide" Target="slides/slide26.xml"/><Relationship Id="rId52" Type="http://schemas.openxmlformats.org/officeDocument/2006/relationships/slide" Target="slides/slide27.xml"/><Relationship Id="rId53" Type="http://schemas.openxmlformats.org/officeDocument/2006/relationships/slide" Target="slides/slide28.xml"/><Relationship Id="rId54" Type="http://schemas.openxmlformats.org/officeDocument/2006/relationships/slide" Target="slides/slide29.xml"/><Relationship Id="rId55" Type="http://schemas.openxmlformats.org/officeDocument/2006/relationships/slide" Target="slides/slide30.xml"/><Relationship Id="rId56" Type="http://schemas.openxmlformats.org/officeDocument/2006/relationships/slide" Target="slides/slide31.xml"/><Relationship Id="rId57" Type="http://schemas.openxmlformats.org/officeDocument/2006/relationships/slide" Target="slides/slide32.xml"/><Relationship Id="rId58" Type="http://schemas.openxmlformats.org/officeDocument/2006/relationships/slide" Target="slides/slide33.xml"/><Relationship Id="rId59" Type="http://schemas.openxmlformats.org/officeDocument/2006/relationships/slide" Target="slides/slide34.xml"/><Relationship Id="rId60" Type="http://schemas.openxmlformats.org/officeDocument/2006/relationships/slide" Target="slides/slide35.xml"/><Relationship Id="rId61" Type="http://schemas.openxmlformats.org/officeDocument/2006/relationships/slide" Target="slides/slide36.xml"/><Relationship Id="rId62" Type="http://schemas.openxmlformats.org/officeDocument/2006/relationships/slide" Target="slides/slide37.xml"/><Relationship Id="rId63" Type="http://schemas.openxmlformats.org/officeDocument/2006/relationships/slide" Target="slides/slide38.xml"/><Relationship Id="rId64" Type="http://schemas.openxmlformats.org/officeDocument/2006/relationships/slide" Target="slides/slide39.xml"/><Relationship Id="rId65" Type="http://schemas.openxmlformats.org/officeDocument/2006/relationships/slide" Target="slides/slide40.xml"/><Relationship Id="rId66" Type="http://schemas.openxmlformats.org/officeDocument/2006/relationships/slide" Target="slides/slide41.xml"/><Relationship Id="rId67" Type="http://schemas.openxmlformats.org/officeDocument/2006/relationships/slide" Target="slides/slide42.xml"/><Relationship Id="rId68" Type="http://schemas.openxmlformats.org/officeDocument/2006/relationships/slide" Target="slides/slide43.xml"/><Relationship Id="rId69" Type="http://schemas.openxmlformats.org/officeDocument/2006/relationships/slide" Target="slides/slide44.xml"/><Relationship Id="rId70" Type="http://schemas.openxmlformats.org/officeDocument/2006/relationships/slide" Target="slides/slide45.xml"/><Relationship Id="rId71" Type="http://schemas.openxmlformats.org/officeDocument/2006/relationships/slide" Target="slides/slide46.xml"/><Relationship Id="rId72" Type="http://schemas.openxmlformats.org/officeDocument/2006/relationships/slide" Target="slides/slide47.xml"/><Relationship Id="rId73" Type="http://schemas.openxmlformats.org/officeDocument/2006/relationships/slide" Target="slides/slide48.xml"/><Relationship Id="rId74" Type="http://schemas.openxmlformats.org/officeDocument/2006/relationships/slide" Target="slides/slide49.xml"/><Relationship Id="rId75" Type="http://schemas.openxmlformats.org/officeDocument/2006/relationships/slide" Target="slides/slide50.xml"/><Relationship Id="rId76" Type="http://schemas.openxmlformats.org/officeDocument/2006/relationships/slide" Target="slides/slide51.xml"/><Relationship Id="rId77" Type="http://schemas.openxmlformats.org/officeDocument/2006/relationships/slide" Target="slides/slide52.xml"/><Relationship Id="rId78" Type="http://schemas.openxmlformats.org/officeDocument/2006/relationships/slide" Target="slides/slide53.xml"/><Relationship Id="rId79" Type="http://schemas.openxmlformats.org/officeDocument/2006/relationships/slide" Target="slides/slide54.xml"/><Relationship Id="rId80" Type="http://schemas.openxmlformats.org/officeDocument/2006/relationships/slide" Target="slides/slide55.xml"/><Relationship Id="rId81" Type="http://schemas.openxmlformats.org/officeDocument/2006/relationships/slide" Target="slides/slide56.xml"/><Relationship Id="rId82" Type="http://schemas.openxmlformats.org/officeDocument/2006/relationships/slide" Target="slides/slide57.xml"/><Relationship Id="rId83" Type="http://schemas.openxmlformats.org/officeDocument/2006/relationships/slide" Target="slides/slide58.xml"/><Relationship Id="rId84" Type="http://schemas.openxmlformats.org/officeDocument/2006/relationships/slide" Target="slides/slide59.xml"/><Relationship Id="rId85" Type="http://schemas.openxmlformats.org/officeDocument/2006/relationships/slide" Target="slides/slide60.xml"/><Relationship Id="rId86" Type="http://schemas.openxmlformats.org/officeDocument/2006/relationships/slide" Target="slides/slide61.xml"/><Relationship Id="rId87" Type="http://schemas.openxmlformats.org/officeDocument/2006/relationships/slide" Target="slides/slide62.xml"/><Relationship Id="rId88" Type="http://schemas.openxmlformats.org/officeDocument/2006/relationships/slide" Target="slides/slide63.xml"/><Relationship Id="rId89" Type="http://schemas.openxmlformats.org/officeDocument/2006/relationships/slide" Target="slides/slide64.xml"/><Relationship Id="rId90" Type="http://schemas.openxmlformats.org/officeDocument/2006/relationships/slide" Target="slides/slide65.xml"/><Relationship Id="rId91" Type="http://schemas.openxmlformats.org/officeDocument/2006/relationships/slide" Target="slides/slide66.xml"/><Relationship Id="rId92" Type="http://schemas.openxmlformats.org/officeDocument/2006/relationships/slide" Target="slides/slide67.xml"/><Relationship Id="rId93" Type="http://schemas.openxmlformats.org/officeDocument/2006/relationships/slide" Target="slides/slide68.xml"/><Relationship Id="rId94" Type="http://schemas.openxmlformats.org/officeDocument/2006/relationships/slide" Target="slides/slide69.xml"/><Relationship Id="rId95" Type="http://schemas.openxmlformats.org/officeDocument/2006/relationships/slide" Target="slides/slide70.xml"/><Relationship Id="rId96" Type="http://schemas.openxmlformats.org/officeDocument/2006/relationships/slide" Target="slides/slide71.xml"/><Relationship Id="rId97" Type="http://schemas.openxmlformats.org/officeDocument/2006/relationships/slide" Target="slides/slide72.xml"/><Relationship Id="rId98" Type="http://schemas.openxmlformats.org/officeDocument/2006/relationships/slide" Target="slides/slide73.xml"/><Relationship Id="rId99" Type="http://schemas.openxmlformats.org/officeDocument/2006/relationships/slide" Target="slides/slide74.xml"/><Relationship Id="rId100" Type="http://schemas.openxmlformats.org/officeDocument/2006/relationships/slide" Target="slides/slide75.xml"/><Relationship Id="rId101" Type="http://schemas.openxmlformats.org/officeDocument/2006/relationships/slide" Target="slides/slide76.xml"/><Relationship Id="rId102" Type="http://schemas.openxmlformats.org/officeDocument/2006/relationships/slide" Target="slides/slide77.xml"/><Relationship Id="rId103" Type="http://schemas.openxmlformats.org/officeDocument/2006/relationships/slide" Target="slides/slide78.xml"/><Relationship Id="rId104" Type="http://schemas.openxmlformats.org/officeDocument/2006/relationships/slide" Target="slides/slide79.xml"/><Relationship Id="rId105" Type="http://schemas.openxmlformats.org/officeDocument/2006/relationships/slide" Target="slides/slide80.xml"/><Relationship Id="rId106" Type="http://schemas.openxmlformats.org/officeDocument/2006/relationships/slide" Target="slides/slide81.xml"/><Relationship Id="rId107" Type="http://schemas.openxmlformats.org/officeDocument/2006/relationships/slide" Target="slides/slide82.xml"/><Relationship Id="rId108" Type="http://schemas.openxmlformats.org/officeDocument/2006/relationships/slide" Target="slides/slide83.xml"/><Relationship Id="rId109" Type="http://schemas.openxmlformats.org/officeDocument/2006/relationships/slide" Target="slides/slide84.xml"/><Relationship Id="rId110" Type="http://schemas.openxmlformats.org/officeDocument/2006/relationships/slide" Target="slides/slide85.xml"/><Relationship Id="rId111" Type="http://schemas.openxmlformats.org/officeDocument/2006/relationships/slide" Target="slides/slide86.xml"/><Relationship Id="rId112" Type="http://schemas.openxmlformats.org/officeDocument/2006/relationships/slide" Target="slides/slide87.xml"/><Relationship Id="rId113" Type="http://schemas.openxmlformats.org/officeDocument/2006/relationships/slide" Target="slides/slide88.xml"/><Relationship Id="rId114" Type="http://schemas.openxmlformats.org/officeDocument/2006/relationships/slide" Target="slides/slide89.xml"/><Relationship Id="rId115" Type="http://schemas.openxmlformats.org/officeDocument/2006/relationships/slide" Target="slides/slide90.xml"/><Relationship Id="rId116" Type="http://schemas.openxmlformats.org/officeDocument/2006/relationships/slide" Target="slides/slide91.xml"/><Relationship Id="rId117" Type="http://schemas.openxmlformats.org/officeDocument/2006/relationships/slide" Target="slides/slide92.xml"/><Relationship Id="rId118" Type="http://schemas.openxmlformats.org/officeDocument/2006/relationships/slide" Target="slides/slide93.xml"/><Relationship Id="rId119" Type="http://schemas.openxmlformats.org/officeDocument/2006/relationships/slide" Target="slides/slide94.xml"/><Relationship Id="rId120" Type="http://schemas.openxmlformats.org/officeDocument/2006/relationships/slide" Target="slides/slide95.xml"/><Relationship Id="rId1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gif"/><Relationship Id="rId2" Type="http://schemas.openxmlformats.org/officeDocument/2006/relationships/image" Target="../media/image20.gif"/><Relationship Id="rId3" Type="http://schemas.openxmlformats.org/officeDocument/2006/relationships/slideLayout" Target="../slideLayouts/slideLayout1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7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7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7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7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7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7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7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7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7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7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7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32.gif"/><Relationship Id="rId2" Type="http://schemas.openxmlformats.org/officeDocument/2006/relationships/slideLayout" Target="../slideLayouts/slideLayout17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33.gif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5" descr=""/>
          <p:cNvPicPr/>
          <p:nvPr/>
        </p:nvPicPr>
        <p:blipFill>
          <a:blip r:embed="rId1"/>
          <a:stretch/>
        </p:blipFill>
        <p:spPr>
          <a:xfrm>
            <a:off x="28440" y="2492280"/>
            <a:ext cx="5836680" cy="409356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14240" y="500040"/>
            <a:ext cx="7770240" cy="712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i="1" lang="en-AU" sz="22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>
              <a:rPr sz="4400"/>
            </a:br>
            <a:r>
              <a:rPr b="0" i="1" lang="en-AU" sz="22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>
              <a:rPr sz="4400"/>
            </a:br>
            <a:r>
              <a:rPr b="0" i="1" lang="en-AU" sz="2200" spc="-1" strike="noStrike">
                <a:solidFill>
                  <a:srgbClr val="000000"/>
                </a:solidFill>
                <a:latin typeface="Calibri"/>
              </a:rPr>
              <a:t>vcedata.com</a:t>
            </a:r>
            <a:br>
              <a:rPr sz="4400"/>
            </a:br>
            <a:r>
              <a:rPr b="0" i="1" lang="en-AU" sz="22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itle 1"/>
          <p:cNvSpPr/>
          <p:nvPr/>
        </p:nvSpPr>
        <p:spPr>
          <a:xfrm>
            <a:off x="2556000" y="1664640"/>
            <a:ext cx="6143040" cy="14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3333"/>
          </a:bodyPr>
          <a:p>
            <a:pPr algn="r">
              <a:lnSpc>
                <a:spcPct val="100000"/>
              </a:lnSpc>
            </a:pPr>
            <a:r>
              <a:rPr b="1" i="1" lang="en-AU" sz="6000" spc="-1" strike="noStrike">
                <a:solidFill>
                  <a:srgbClr val="c9211e"/>
                </a:solidFill>
                <a:latin typeface="Bahnschrift Light SemiCondensed"/>
                <a:ea typeface="DejaVu Sans"/>
              </a:rPr>
              <a:t>Use Case Diagrams</a:t>
            </a:r>
            <a:endParaRPr b="0" lang="en-AU" sz="6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i="1" lang="en-AU" sz="1600" spc="-1" strike="noStrike">
                <a:solidFill>
                  <a:srgbClr val="c9211e"/>
                </a:solidFill>
                <a:latin typeface="Bahnschrift Light SemiCondensed"/>
                <a:ea typeface="DejaVu Sans"/>
              </a:rPr>
              <a:t>v1.1 - 2022-02-20</a:t>
            </a:r>
            <a:r>
              <a:rPr b="0" i="1" lang="en-AU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AU" sz="6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A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Box 5"/>
          <p:cNvSpPr/>
          <p:nvPr/>
        </p:nvSpPr>
        <p:spPr>
          <a:xfrm>
            <a:off x="5866920" y="4320000"/>
            <a:ext cx="28774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Use-case actors relaxing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5040000" y="3060000"/>
            <a:ext cx="3850200" cy="2698200"/>
          </a:xfrm>
          <a:custGeom>
            <a:avLst/>
            <a:gdLst>
              <a:gd name="textAreaLeft" fmla="*/ 0 w 3850200"/>
              <a:gd name="textAreaRight" fmla="*/ 3850560 w 3850200"/>
              <a:gd name="textAreaTop" fmla="*/ 0 h 2698200"/>
              <a:gd name="textAreaBottom" fmla="*/ 2698560 h 2698200"/>
            </a:gdLst>
            <a:ahLst/>
            <a:rect l="textAreaLeft" t="textAreaTop" r="textAreaRight" b="textAreaBottom"/>
            <a:pathLst>
              <a:path w="9502" h="7502">
                <a:moveTo>
                  <a:pt x="9501" y="1875"/>
                </a:moveTo>
                <a:lnTo>
                  <a:pt x="2375" y="1875"/>
                </a:lnTo>
                <a:lnTo>
                  <a:pt x="2375" y="0"/>
                </a:lnTo>
                <a:lnTo>
                  <a:pt x="0" y="3750"/>
                </a:lnTo>
                <a:lnTo>
                  <a:pt x="2375" y="7501"/>
                </a:lnTo>
                <a:lnTo>
                  <a:pt x="2375" y="5625"/>
                </a:lnTo>
                <a:lnTo>
                  <a:pt x="9501" y="5625"/>
                </a:lnTo>
                <a:lnTo>
                  <a:pt x="9501" y="1875"/>
                </a:lnTo>
              </a:path>
            </a:pathLst>
          </a:custGeom>
          <a:solidFill>
            <a:srgbClr val="ccff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AU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Use-case actors relaxing. </a:t>
            </a:r>
            <a:endParaRPr b="0" lang="en-AU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AU" sz="15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No, it’s not funny... yet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After finishing this slideshow, it will be </a:t>
            </a:r>
            <a:r>
              <a:rPr b="1" i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hilarious</a:t>
            </a:r>
            <a:r>
              <a:rPr b="0" i="1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6660000" y="2520000"/>
            <a:ext cx="2165760" cy="3795840"/>
          </a:xfrm>
          <a:prstGeom prst="rect">
            <a:avLst/>
          </a:prstGeom>
          <a:ln w="0">
            <a:noFill/>
          </a:ln>
        </p:spPr>
      </p:pic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12560" y="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Calibri"/>
              </a:rPr>
              <a:t>ACTORS</a:t>
            </a:r>
            <a:endParaRPr b="0" lang="en-AU" sz="4400" spc="-1" strike="noStrike">
              <a:ln>
                <a:solidFill>
                  <a:srgbClr val="000000"/>
                </a:solidFill>
              </a:ln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2560" y="123624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person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organisation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, or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external system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that plays a role in the system being developed.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May initiate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or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participate in processes.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Actors are drawn as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stick figures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Cos stick figures are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cool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AU" sz="2200" spc="-1" strike="noStrike">
                <a:solidFill>
                  <a:srgbClr val="000000"/>
                </a:solidFill>
                <a:latin typeface="Calibri"/>
              </a:rPr>
              <a:t>Like </a:t>
            </a:r>
            <a:r>
              <a:rPr b="1" lang="en-AU" sz="2200" spc="-1" strike="noStrike">
                <a:solidFill>
                  <a:srgbClr val="000000"/>
                </a:solidFill>
                <a:latin typeface="Calibri"/>
              </a:rPr>
              <a:t>ninjas</a:t>
            </a:r>
            <a:r>
              <a:rPr b="0" lang="en-AU" sz="2200" spc="-1" strike="noStrike">
                <a:solidFill>
                  <a:srgbClr val="000000"/>
                </a:solidFill>
                <a:latin typeface="Calibri"/>
              </a:rPr>
              <a:t>, but without swords. 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x+(cos(-2*pi*(1-$))*-x-sin(-2*pi*(1-$))*(1-y))*(1-$)" tm="0">
                                          <p:val>
                                            <p:strVal val="0"/>
                                          </p:val>
                                        </p:tav>
                                        <p:tav fmla="x+(cos(-2*pi*(1-$))*-x-sin(-2*pi*(1-$))*(1-y))*(1-$)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y+(sin(-2*pi*(1-$))*-x+cos(-2*pi*(1-$))*(1-y))*(1-$)" tm="0">
                                          <p:val>
                                            <p:strVal val="0"/>
                                          </p:val>
                                        </p:tav>
                                        <p:tav fmla="y+(sin(-2*pi*(1-$))*-x+cos(-2*pi*(1-$))*(1-y))*(1-$)"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ACTORS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Always drawn around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edges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of the UCD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same actor only appears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once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in a UCD*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Must be connected to at least one process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‘process’ is called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Use Case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*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unlike a DFD where external entities can appear more than once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Use Case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68360" y="155736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Pronounced “yoose case”, not “yooze case”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Drawn as an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oval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or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 circle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Name is put in the circle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Name must start with an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active verb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(“make”, “open” etc)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Picture 3" descr="usecasebasics.gif"/>
          <p:cNvPicPr/>
          <p:nvPr/>
        </p:nvPicPr>
        <p:blipFill>
          <a:blip r:embed="rId1"/>
          <a:stretch/>
        </p:blipFill>
        <p:spPr>
          <a:xfrm>
            <a:off x="971640" y="4869000"/>
            <a:ext cx="7709760" cy="158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Watch out!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 a use case’s name don't combine sentences with commas or '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‘*.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This implies that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multiple actions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have been combined.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If you see a process with an AND, snap it into multiple processes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*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Same rule applies in DFDs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AND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Secretary books quote and advises customer of the date”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AND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Secretary books quote 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</a:rPr>
              <a:t>and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advises customer of the date”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Should be…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Secretary books quote”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Secretary advises customer of the date”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Associations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505360" cy="4523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Sometimes called “communication”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Shown as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line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Sometimes shown as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arrow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(more details later)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Connects an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actor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to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use case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An actor may be associated with several use cases.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 use case may be associated with several actors.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118800"/>
            <a:ext cx="8227440" cy="60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Arrowed associations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900000"/>
            <a:ext cx="8227440" cy="4710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Important thing to make clear now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Arrows do 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</a:rPr>
              <a:t>not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 indicate 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</a:rPr>
              <a:t>data flow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!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Arrows are 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</a:rPr>
              <a:t>not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 the same as in a 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</a:rPr>
              <a:t>DFD !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Assume communication is always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two way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between actor and use case. Data flows both ways between them.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 not need separate arrows for each datum as in a DFD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4461840" y="4887360"/>
            <a:ext cx="3817800" cy="177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80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Arrows in UCD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 arrow just indicates which actor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initiated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the use case (the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primary actor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) and which actor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was affected by it starting (the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passive actor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With no arrow, it’s unclear which actor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started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 use case...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118440"/>
            <a:ext cx="8227440" cy="78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UML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60000"/>
            <a:ext cx="8227440" cy="287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nified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odelling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anguage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standard graphical language to model computer applications.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Is independent from any programming language.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5040000" y="3700440"/>
            <a:ext cx="4078800" cy="315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68360" y="18900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Example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Picture 3" descr="usecase5-doctor.jpg"/>
          <p:cNvPicPr/>
          <p:nvPr/>
        </p:nvPicPr>
        <p:blipFill>
          <a:blip r:embed="rId1"/>
          <a:stretch/>
        </p:blipFill>
        <p:spPr>
          <a:xfrm>
            <a:off x="1116000" y="1268280"/>
            <a:ext cx="6651000" cy="3382560"/>
          </a:xfrm>
          <a:prstGeom prst="rect">
            <a:avLst/>
          </a:prstGeom>
          <a:ln w="0">
            <a:noFill/>
          </a:ln>
        </p:spPr>
      </p:pic>
      <p:sp>
        <p:nvSpPr>
          <p:cNvPr id="178" name="TextBox 4"/>
          <p:cNvSpPr/>
          <p:nvPr/>
        </p:nvSpPr>
        <p:spPr>
          <a:xfrm>
            <a:off x="395280" y="4724280"/>
            <a:ext cx="8567280" cy="18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Can a patient make an appointment, or can a scheduler?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Or both?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Can a scheduler cancel an appointment?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Hard to say.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68360" y="189000"/>
            <a:ext cx="8227440" cy="717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Reading a UCD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Picture 3" descr="usecase5-doctor.jpg"/>
          <p:cNvPicPr/>
          <p:nvPr/>
        </p:nvPicPr>
        <p:blipFill>
          <a:blip r:embed="rId1"/>
          <a:stretch/>
        </p:blipFill>
        <p:spPr>
          <a:xfrm>
            <a:off x="1116000" y="1268280"/>
            <a:ext cx="6651000" cy="3382560"/>
          </a:xfrm>
          <a:prstGeom prst="rect">
            <a:avLst/>
          </a:prstGeom>
          <a:ln w="0">
            <a:noFill/>
          </a:ln>
        </p:spPr>
      </p:pic>
      <p:sp>
        <p:nvSpPr>
          <p:cNvPr id="181" name="TextBox 4"/>
          <p:cNvSpPr/>
          <p:nvPr/>
        </p:nvSpPr>
        <p:spPr>
          <a:xfrm>
            <a:off x="395280" y="4941720"/>
            <a:ext cx="85672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patient calls the clinic to make an appointment.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Version 2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Picture 3" descr="usecase5-doctor.jpg"/>
          <p:cNvPicPr/>
          <p:nvPr/>
        </p:nvPicPr>
        <p:blipFill>
          <a:blip r:embed="rId1"/>
          <a:stretch/>
        </p:blipFill>
        <p:spPr>
          <a:xfrm>
            <a:off x="1116000" y="1341360"/>
            <a:ext cx="4101480" cy="2085480"/>
          </a:xfrm>
          <a:prstGeom prst="rect">
            <a:avLst/>
          </a:prstGeom>
          <a:ln w="9525">
            <a:solidFill>
              <a:srgbClr val="4f81bd"/>
            </a:solidFill>
            <a:miter/>
          </a:ln>
        </p:spPr>
      </p:pic>
      <p:pic>
        <p:nvPicPr>
          <p:cNvPr id="184" name="Picture 4" descr="usecase5-doctor-arrowed.jpg"/>
          <p:cNvPicPr/>
          <p:nvPr/>
        </p:nvPicPr>
        <p:blipFill>
          <a:blip r:embed="rId2"/>
          <a:stretch/>
        </p:blipFill>
        <p:spPr>
          <a:xfrm>
            <a:off x="826920" y="3860640"/>
            <a:ext cx="4379400" cy="2226600"/>
          </a:xfrm>
          <a:prstGeom prst="rect">
            <a:avLst/>
          </a:prstGeom>
          <a:ln w="9525">
            <a:solidFill>
              <a:srgbClr val="ff0000"/>
            </a:solidFill>
            <a:miter/>
          </a:ln>
        </p:spPr>
      </p:pic>
      <p:sp>
        <p:nvSpPr>
          <p:cNvPr id="185" name="TextBox 5"/>
          <p:cNvSpPr/>
          <p:nvPr/>
        </p:nvSpPr>
        <p:spPr>
          <a:xfrm>
            <a:off x="5796000" y="1484280"/>
            <a:ext cx="2950560" cy="48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Arrows make it clearer: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Only </a:t>
            </a:r>
            <a:r>
              <a:rPr b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patients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make and cancel appointments, not schedulers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Patients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request medication, doctors respond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Clerks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begin the bill payment use case.  Patients respond.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Note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2899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lack of an arrow does not mean an actor CANNOT initiate a use case.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lack of an arrow just means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it’s not clear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whether the actor can initiate the use case or not.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5010480" y="3960000"/>
            <a:ext cx="3809160" cy="266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93200" y="144000"/>
            <a:ext cx="8227440" cy="71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Quick Quiz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Picture 3" descr="usecase5-doctor.jpg"/>
          <p:cNvPicPr/>
          <p:nvPr/>
        </p:nvPicPr>
        <p:blipFill>
          <a:blip r:embed="rId1"/>
          <a:stretch/>
        </p:blipFill>
        <p:spPr>
          <a:xfrm>
            <a:off x="468360" y="1413000"/>
            <a:ext cx="4950720" cy="2518920"/>
          </a:xfrm>
          <a:prstGeom prst="rect">
            <a:avLst/>
          </a:prstGeom>
          <a:ln w="9525">
            <a:solidFill>
              <a:srgbClr val="4f81bd"/>
            </a:solidFill>
            <a:miter/>
          </a:ln>
        </p:spPr>
      </p:pic>
      <p:sp>
        <p:nvSpPr>
          <p:cNvPr id="191" name="TextBox 5"/>
          <p:cNvSpPr/>
          <p:nvPr/>
        </p:nvSpPr>
        <p:spPr>
          <a:xfrm>
            <a:off x="5508720" y="1413000"/>
            <a:ext cx="3382560" cy="48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many actors are in this UCD?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many communications (associations)?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many use cases?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Can a doctor request that a patient be given medication?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Think it out...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40000" y="118800"/>
            <a:ext cx="8227440" cy="78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Quick Quiz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Picture 3" descr="usecase5-doctor.jpg"/>
          <p:cNvPicPr/>
          <p:nvPr/>
        </p:nvPicPr>
        <p:blipFill>
          <a:blip r:embed="rId1"/>
          <a:stretch/>
        </p:blipFill>
        <p:spPr>
          <a:xfrm>
            <a:off x="468360" y="1413000"/>
            <a:ext cx="4950720" cy="2518920"/>
          </a:xfrm>
          <a:prstGeom prst="rect">
            <a:avLst/>
          </a:prstGeom>
          <a:ln w="9525">
            <a:solidFill>
              <a:srgbClr val="4f81bd"/>
            </a:solidFill>
            <a:miter/>
          </a:ln>
        </p:spPr>
      </p:pic>
      <p:sp>
        <p:nvSpPr>
          <p:cNvPr id="194" name="TextBox 5"/>
          <p:cNvSpPr/>
          <p:nvPr/>
        </p:nvSpPr>
        <p:spPr>
          <a:xfrm>
            <a:off x="5508720" y="1413000"/>
            <a:ext cx="349092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many actors are in this UCD? </a:t>
            </a:r>
            <a:r>
              <a:rPr b="0" lang="en-AU" sz="2400" spc="-1" strike="noStrike">
                <a:solidFill>
                  <a:srgbClr val="ff0000"/>
                </a:solidFill>
                <a:latin typeface="Arial"/>
                <a:ea typeface="DejaVu Sans"/>
              </a:rPr>
              <a:t>4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many communications (associations)? </a:t>
            </a:r>
            <a:r>
              <a:rPr b="0" lang="en-AU" sz="2400" spc="-1" strike="noStrike">
                <a:solidFill>
                  <a:srgbClr val="ff0000"/>
                </a:solidFill>
                <a:latin typeface="Arial"/>
                <a:ea typeface="DejaVu Sans"/>
              </a:rPr>
              <a:t>8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many use cases? </a:t>
            </a:r>
            <a:r>
              <a:rPr b="0" lang="en-AU" sz="2400" spc="-1" strike="noStrike">
                <a:solidFill>
                  <a:srgbClr val="ff0000"/>
                </a:solidFill>
                <a:latin typeface="Arial"/>
                <a:ea typeface="DejaVu Sans"/>
              </a:rPr>
              <a:t>4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Can a doctor request that a patient be given medication? </a:t>
            </a:r>
            <a:r>
              <a:rPr b="0" lang="en-AU" sz="2400" spc="-1" strike="noStrike">
                <a:solidFill>
                  <a:srgbClr val="ff0000"/>
                </a:solidFill>
                <a:latin typeface="Arial"/>
                <a:ea typeface="DejaVu Sans"/>
              </a:rPr>
              <a:t>Yes, </a:t>
            </a:r>
            <a:r>
              <a:rPr b="1" lang="en-AU" sz="2400" spc="-1" strike="noStrike">
                <a:solidFill>
                  <a:srgbClr val="ff0000"/>
                </a:solidFill>
                <a:latin typeface="Arial"/>
                <a:ea typeface="DejaVu Sans"/>
              </a:rPr>
              <a:t>maybe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24000" y="0"/>
            <a:ext cx="8567280" cy="907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Actors are </a:t>
            </a:r>
            <a:r>
              <a:rPr b="1" i="1" lang="en-AU" sz="3200" spc="-1" strike="noStrike">
                <a:solidFill>
                  <a:srgbClr val="000000"/>
                </a:solidFill>
                <a:latin typeface="Calibri"/>
              </a:rPr>
              <a:t>roles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, not individuals or job titles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4116240"/>
            <a:ext cx="8227440" cy="2550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Mr Southerby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as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CEO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needs access to management information.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Fred Smith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as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Order Entry Clerk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needs to enter orders.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Picture 5" descr="RolesNotPeople-pre2.jpg"/>
          <p:cNvPicPr/>
          <p:nvPr/>
        </p:nvPicPr>
        <p:blipFill>
          <a:blip r:embed="rId1"/>
          <a:stretch/>
        </p:blipFill>
        <p:spPr>
          <a:xfrm>
            <a:off x="1692360" y="1484280"/>
            <a:ext cx="4779360" cy="230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/>
          </p:nvPr>
        </p:nvSpPr>
        <p:spPr>
          <a:xfrm>
            <a:off x="457200" y="3573360"/>
            <a:ext cx="8227440" cy="2550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Sometimes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Mr Southerby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may need to enter an order when Fred isn't there...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But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DON’T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draw an arrow between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Mr Southerby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and the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Enter Order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use case!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1840" cy="690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i="1" lang="en-AU" sz="3600" spc="-1" strike="noStrike">
                <a:solidFill>
                  <a:srgbClr val="000000"/>
                </a:solidFill>
                <a:latin typeface="Calibri"/>
              </a:rPr>
              <a:t>Actors are </a:t>
            </a:r>
            <a:r>
              <a:rPr b="1" i="1" lang="en-AU" sz="3600" spc="-1" strike="noStrike">
                <a:solidFill>
                  <a:srgbClr val="000000"/>
                </a:solidFill>
                <a:latin typeface="Calibri"/>
              </a:rPr>
              <a:t>roles</a:t>
            </a:r>
            <a:r>
              <a:rPr b="0" i="1" lang="en-AU" sz="3600" spc="-1" strike="noStrike">
                <a:solidFill>
                  <a:srgbClr val="000000"/>
                </a:solidFill>
                <a:latin typeface="Calibri"/>
              </a:rPr>
              <a:t>, not individuals or job titles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Picture 6" descr="RolesNotPeople-pre.jpg"/>
          <p:cNvPicPr/>
          <p:nvPr/>
        </p:nvPicPr>
        <p:blipFill>
          <a:blip r:embed="rId1"/>
          <a:stretch/>
        </p:blipFill>
        <p:spPr>
          <a:xfrm>
            <a:off x="2050920" y="836640"/>
            <a:ext cx="4779360" cy="230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/>
          </p:nvPr>
        </p:nvSpPr>
        <p:spPr>
          <a:xfrm>
            <a:off x="457200" y="3573360"/>
            <a:ext cx="8227440" cy="2550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Entering orders is not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role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of the CEO.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It’s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role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of the clerk.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 when Mr Southerby enters orders, he’s taking on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role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of Order Entry Clerk.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Picture 3" descr="RolesNotPeople.jpg"/>
          <p:cNvPicPr/>
          <p:nvPr/>
        </p:nvPicPr>
        <p:blipFill>
          <a:blip r:embed="rId1"/>
          <a:stretch/>
        </p:blipFill>
        <p:spPr>
          <a:xfrm>
            <a:off x="1908000" y="1125360"/>
            <a:ext cx="5379480" cy="2302920"/>
          </a:xfrm>
          <a:prstGeom prst="rect">
            <a:avLst/>
          </a:prstGeom>
          <a:ln w="0">
            <a:noFill/>
          </a:ln>
        </p:spPr>
      </p:pic>
      <p:sp>
        <p:nvSpPr>
          <p:cNvPr id="203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1840" cy="690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i="1" lang="en-AU" sz="3600" spc="-1" strike="noStrike">
                <a:solidFill>
                  <a:srgbClr val="000000"/>
                </a:solidFill>
                <a:latin typeface="Calibri"/>
              </a:rPr>
              <a:t>Actors are </a:t>
            </a:r>
            <a:r>
              <a:rPr b="1" i="1" lang="en-AU" sz="3600" spc="-1" strike="noStrike">
                <a:solidFill>
                  <a:srgbClr val="000000"/>
                </a:solidFill>
                <a:latin typeface="Calibri"/>
              </a:rPr>
              <a:t>roles</a:t>
            </a:r>
            <a:r>
              <a:rPr b="0" i="1" lang="en-AU" sz="3600" spc="-1" strike="noStrike">
                <a:solidFill>
                  <a:srgbClr val="000000"/>
                </a:solidFill>
                <a:latin typeface="Calibri"/>
              </a:rPr>
              <a:t>, not individuals or job titles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457200" y="3573360"/>
            <a:ext cx="8227440" cy="2550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system does not know or care which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individual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is entering orders.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system cares which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agent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is doing it.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And when Mr S enters an order, 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is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at that moment the agent called the ‘order entry clerk’.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Picture 3" descr="RolesNotPeople.jpg"/>
          <p:cNvPicPr/>
          <p:nvPr/>
        </p:nvPicPr>
        <p:blipFill>
          <a:blip r:embed="rId1"/>
          <a:stretch/>
        </p:blipFill>
        <p:spPr>
          <a:xfrm>
            <a:off x="1908000" y="1125360"/>
            <a:ext cx="5379480" cy="2302920"/>
          </a:xfrm>
          <a:prstGeom prst="rect">
            <a:avLst/>
          </a:prstGeom>
          <a:ln w="0">
            <a:noFill/>
          </a:ln>
        </p:spPr>
      </p:pic>
      <p:sp>
        <p:nvSpPr>
          <p:cNvPr id="206" name="Title 1"/>
          <p:cNvSpPr/>
          <p:nvPr/>
        </p:nvSpPr>
        <p:spPr>
          <a:xfrm>
            <a:off x="0" y="0"/>
            <a:ext cx="9141840" cy="690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Actors are </a:t>
            </a:r>
            <a:r>
              <a:rPr b="1" i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roles</a:t>
            </a:r>
            <a:r>
              <a:rPr b="0" i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, not individuals or job titles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804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UML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UML provides several types of diagrams to represent applications under development.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class diagram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sequence diagram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statechart diagram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component diagram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deployment diagram.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activity diagram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And...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1840" cy="690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Actors are </a:t>
            </a:r>
            <a:r>
              <a:rPr b="1" i="1" lang="en-AU" sz="3200" spc="-1" strike="noStrike">
                <a:solidFill>
                  <a:srgbClr val="000000"/>
                </a:solidFill>
                <a:latin typeface="Calibri"/>
              </a:rPr>
              <a:t>roles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, not individuals or job titles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179280" y="620640"/>
            <a:ext cx="8684640" cy="381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When naming actors, think of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role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that a person takes on rather than their name or job title.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Most job titles involve the putting on of a number of different hats in different situations.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Name the actor with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role,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not a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job title. Think hats!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Picture 4" descr="RolesNotPeople3.jpg"/>
          <p:cNvPicPr/>
          <p:nvPr/>
        </p:nvPicPr>
        <p:blipFill>
          <a:blip r:embed="rId1"/>
          <a:stretch/>
        </p:blipFill>
        <p:spPr>
          <a:xfrm>
            <a:off x="3276720" y="4221000"/>
            <a:ext cx="3731760" cy="2302920"/>
          </a:xfrm>
          <a:prstGeom prst="rect">
            <a:avLst/>
          </a:prstGeom>
          <a:ln w="0">
            <a:noFill/>
          </a:ln>
        </p:spPr>
      </p:pic>
      <p:sp>
        <p:nvSpPr>
          <p:cNvPr id="210" name="TextBox 5"/>
          <p:cNvSpPr/>
          <p:nvPr/>
        </p:nvSpPr>
        <p:spPr>
          <a:xfrm>
            <a:off x="7020000" y="5157720"/>
            <a:ext cx="1798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final UCD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324000" y="836640"/>
            <a:ext cx="3607920" cy="704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More practice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Box 5"/>
          <p:cNvSpPr/>
          <p:nvPr/>
        </p:nvSpPr>
        <p:spPr>
          <a:xfrm>
            <a:off x="324000" y="2060640"/>
            <a:ext cx="8494200" cy="43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Which actor initiates the entering of an order?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Which actor responds to an order being entered?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Is the Accounts System actor a human?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Who starts off the getting of an address?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Can the Accounts System cancel an order?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During order entry, does the accounts system send information to the order entry clerk?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Who is the passive actor during order entry?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Who is the primary actor during order entry?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Content Placeholder 7" descr="ucd-simple.jpg"/>
          <p:cNvPicPr/>
          <p:nvPr/>
        </p:nvPicPr>
        <p:blipFill>
          <a:blip r:embed="rId1"/>
          <a:stretch/>
        </p:blipFill>
        <p:spPr>
          <a:xfrm>
            <a:off x="4067280" y="260280"/>
            <a:ext cx="4884120" cy="16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24000" y="836640"/>
            <a:ext cx="3607920" cy="704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More practice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Box 5"/>
          <p:cNvSpPr/>
          <p:nvPr/>
        </p:nvSpPr>
        <p:spPr>
          <a:xfrm>
            <a:off x="324000" y="2060640"/>
            <a:ext cx="849420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Which actor initiates the entering of an order?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clerk.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Content Placeholder 7" descr="ucd-simple.jpg"/>
          <p:cNvPicPr/>
          <p:nvPr/>
        </p:nvPicPr>
        <p:blipFill>
          <a:blip r:embed="rId1"/>
          <a:stretch/>
        </p:blipFill>
        <p:spPr>
          <a:xfrm>
            <a:off x="4067280" y="260280"/>
            <a:ext cx="4884120" cy="16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24000" y="836640"/>
            <a:ext cx="3607920" cy="704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More practice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Content Placeholder 3" descr="ucd-simple.jpg"/>
          <p:cNvPicPr/>
          <p:nvPr/>
        </p:nvPicPr>
        <p:blipFill>
          <a:blip r:embed="rId1"/>
          <a:stretch/>
        </p:blipFill>
        <p:spPr>
          <a:xfrm>
            <a:off x="3995640" y="333360"/>
            <a:ext cx="4884120" cy="16455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5"/>
          <p:cNvSpPr/>
          <p:nvPr/>
        </p:nvSpPr>
        <p:spPr>
          <a:xfrm>
            <a:off x="324000" y="2060640"/>
            <a:ext cx="849420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Which actor responds to an order being entered?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accounts system.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Content Placeholder 7" descr="ucd-simple.jpg"/>
          <p:cNvPicPr/>
          <p:nvPr/>
        </p:nvPicPr>
        <p:blipFill>
          <a:blip r:embed="rId2"/>
          <a:stretch/>
        </p:blipFill>
        <p:spPr>
          <a:xfrm>
            <a:off x="4067280" y="260280"/>
            <a:ext cx="4884120" cy="16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24000" y="836640"/>
            <a:ext cx="3607920" cy="704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More practice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Content Placeholder 3" descr="ucd-simple.jpg"/>
          <p:cNvPicPr/>
          <p:nvPr/>
        </p:nvPicPr>
        <p:blipFill>
          <a:blip r:embed="rId1"/>
          <a:stretch/>
        </p:blipFill>
        <p:spPr>
          <a:xfrm>
            <a:off x="3995640" y="333360"/>
            <a:ext cx="4884120" cy="1645560"/>
          </a:xfrm>
          <a:prstGeom prst="rect">
            <a:avLst/>
          </a:prstGeom>
          <a:ln w="0">
            <a:noFill/>
          </a:ln>
        </p:spPr>
      </p:pic>
      <p:sp>
        <p:nvSpPr>
          <p:cNvPr id="223" name="TextBox 5"/>
          <p:cNvSpPr/>
          <p:nvPr/>
        </p:nvSpPr>
        <p:spPr>
          <a:xfrm>
            <a:off x="324000" y="2060640"/>
            <a:ext cx="8494200" cy="22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Is the Accounts System actor a human?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No, it’s an </a:t>
            </a:r>
            <a:r>
              <a:rPr b="1" lang="en-AU" sz="2800" spc="-1" strike="noStrike">
                <a:solidFill>
                  <a:srgbClr val="c9211e"/>
                </a:solidFill>
                <a:latin typeface="Arial"/>
                <a:ea typeface="DejaVu Sans"/>
              </a:rPr>
              <a:t>information system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Content Placeholder 7" descr="ucd-simple.jpg"/>
          <p:cNvPicPr/>
          <p:nvPr/>
        </p:nvPicPr>
        <p:blipFill>
          <a:blip r:embed="rId2"/>
          <a:stretch/>
        </p:blipFill>
        <p:spPr>
          <a:xfrm>
            <a:off x="4067280" y="260280"/>
            <a:ext cx="4884120" cy="16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24000" y="836640"/>
            <a:ext cx="3607920" cy="704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More practice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Content Placeholder 3" descr="ucd-simple.jpg"/>
          <p:cNvPicPr/>
          <p:nvPr/>
        </p:nvPicPr>
        <p:blipFill>
          <a:blip r:embed="rId1"/>
          <a:stretch/>
        </p:blipFill>
        <p:spPr>
          <a:xfrm>
            <a:off x="3995640" y="333360"/>
            <a:ext cx="4884120" cy="1645560"/>
          </a:xfrm>
          <a:prstGeom prst="rect">
            <a:avLst/>
          </a:prstGeom>
          <a:ln w="0">
            <a:noFill/>
          </a:ln>
        </p:spPr>
      </p:pic>
      <p:sp>
        <p:nvSpPr>
          <p:cNvPr id="227" name="TextBox 5"/>
          <p:cNvSpPr/>
          <p:nvPr/>
        </p:nvSpPr>
        <p:spPr>
          <a:xfrm>
            <a:off x="324000" y="2060640"/>
            <a:ext cx="849420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Who starts off the getting of an address?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1" lang="en-AU" sz="2800" spc="-1" strike="noStrike">
                <a:solidFill>
                  <a:srgbClr val="c9211e"/>
                </a:solidFill>
                <a:latin typeface="Arial"/>
                <a:ea typeface="DejaVu Sans"/>
              </a:rPr>
              <a:t>accounts system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Content Placeholder 7" descr="ucd-simple.jpg"/>
          <p:cNvPicPr/>
          <p:nvPr/>
        </p:nvPicPr>
        <p:blipFill>
          <a:blip r:embed="rId2"/>
          <a:stretch/>
        </p:blipFill>
        <p:spPr>
          <a:xfrm>
            <a:off x="4067280" y="260280"/>
            <a:ext cx="4884120" cy="16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24000" y="836640"/>
            <a:ext cx="3607920" cy="704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More practice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Content Placeholder 3" descr="ucd-simple.jpg"/>
          <p:cNvPicPr/>
          <p:nvPr/>
        </p:nvPicPr>
        <p:blipFill>
          <a:blip r:embed="rId1"/>
          <a:stretch/>
        </p:blipFill>
        <p:spPr>
          <a:xfrm>
            <a:off x="3995640" y="333360"/>
            <a:ext cx="4884120" cy="1645560"/>
          </a:xfrm>
          <a:prstGeom prst="rect">
            <a:avLst/>
          </a:prstGeom>
          <a:ln w="0">
            <a:noFill/>
          </a:ln>
        </p:spPr>
      </p:pic>
      <p:sp>
        <p:nvSpPr>
          <p:cNvPr id="231" name="TextBox 5"/>
          <p:cNvSpPr/>
          <p:nvPr/>
        </p:nvSpPr>
        <p:spPr>
          <a:xfrm>
            <a:off x="324000" y="2060640"/>
            <a:ext cx="849420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Can the Accounts System cancel an order?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Content Placeholder 7" descr="ucd-simple.jpg"/>
          <p:cNvPicPr/>
          <p:nvPr/>
        </p:nvPicPr>
        <p:blipFill>
          <a:blip r:embed="rId2"/>
          <a:stretch/>
        </p:blipFill>
        <p:spPr>
          <a:xfrm>
            <a:off x="4067280" y="260280"/>
            <a:ext cx="4884120" cy="16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24000" y="836640"/>
            <a:ext cx="3607920" cy="704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More practice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Content Placeholder 3" descr="ucd-simple.jpg"/>
          <p:cNvPicPr/>
          <p:nvPr/>
        </p:nvPicPr>
        <p:blipFill>
          <a:blip r:embed="rId1"/>
          <a:stretch/>
        </p:blipFill>
        <p:spPr>
          <a:xfrm>
            <a:off x="3995640" y="333360"/>
            <a:ext cx="4884120" cy="1645560"/>
          </a:xfrm>
          <a:prstGeom prst="rect">
            <a:avLst/>
          </a:prstGeom>
          <a:ln w="0">
            <a:noFill/>
          </a:ln>
        </p:spPr>
      </p:pic>
      <p:sp>
        <p:nvSpPr>
          <p:cNvPr id="235" name="TextBox 5"/>
          <p:cNvSpPr/>
          <p:nvPr/>
        </p:nvSpPr>
        <p:spPr>
          <a:xfrm>
            <a:off x="324000" y="2060640"/>
            <a:ext cx="8494200" cy="30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During order entry, does the accounts system send information to the order entry clerk?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Yes. The arrow does </a:t>
            </a:r>
            <a:r>
              <a:rPr b="1" i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indicate the direction of data flow.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Data flow is </a:t>
            </a:r>
            <a:r>
              <a:rPr b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always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2-way (unlike in a DFD)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6" name="Content Placeholder 7" descr="ucd-simple.jpg"/>
          <p:cNvPicPr/>
          <p:nvPr/>
        </p:nvPicPr>
        <p:blipFill>
          <a:blip r:embed="rId2"/>
          <a:stretch/>
        </p:blipFill>
        <p:spPr>
          <a:xfrm>
            <a:off x="4067280" y="260280"/>
            <a:ext cx="4884120" cy="16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324000" y="836640"/>
            <a:ext cx="3607920" cy="704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More practice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Content Placeholder 3" descr="ucd-simple.jpg"/>
          <p:cNvPicPr/>
          <p:nvPr/>
        </p:nvPicPr>
        <p:blipFill>
          <a:blip r:embed="rId1"/>
          <a:stretch/>
        </p:blipFill>
        <p:spPr>
          <a:xfrm>
            <a:off x="3995640" y="333360"/>
            <a:ext cx="4884120" cy="1645560"/>
          </a:xfrm>
          <a:prstGeom prst="rect">
            <a:avLst/>
          </a:prstGeom>
          <a:ln w="0">
            <a:noFill/>
          </a:ln>
        </p:spPr>
      </p:pic>
      <p:sp>
        <p:nvSpPr>
          <p:cNvPr id="239" name="TextBox 5"/>
          <p:cNvSpPr/>
          <p:nvPr/>
        </p:nvSpPr>
        <p:spPr>
          <a:xfrm>
            <a:off x="324000" y="2060640"/>
            <a:ext cx="849420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Who is the passive actor during order entry?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accounts system.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Content Placeholder 7" descr="ucd-simple.jpg"/>
          <p:cNvPicPr/>
          <p:nvPr/>
        </p:nvPicPr>
        <p:blipFill>
          <a:blip r:embed="rId2"/>
          <a:stretch/>
        </p:blipFill>
        <p:spPr>
          <a:xfrm>
            <a:off x="4067280" y="260280"/>
            <a:ext cx="4884120" cy="16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324000" y="836640"/>
            <a:ext cx="3607920" cy="704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More practice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Content Placeholder 3" descr="ucd-simple.jpg"/>
          <p:cNvPicPr/>
          <p:nvPr/>
        </p:nvPicPr>
        <p:blipFill>
          <a:blip r:embed="rId1"/>
          <a:stretch/>
        </p:blipFill>
        <p:spPr>
          <a:xfrm>
            <a:off x="3995640" y="333360"/>
            <a:ext cx="4884120" cy="1645560"/>
          </a:xfrm>
          <a:prstGeom prst="rect">
            <a:avLst/>
          </a:prstGeom>
          <a:ln w="0">
            <a:noFill/>
          </a:ln>
        </p:spPr>
      </p:pic>
      <p:sp>
        <p:nvSpPr>
          <p:cNvPr id="243" name="TextBox 5"/>
          <p:cNvSpPr/>
          <p:nvPr/>
        </p:nvSpPr>
        <p:spPr>
          <a:xfrm>
            <a:off x="324000" y="2060640"/>
            <a:ext cx="849420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Who is the primary actor during order entry?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clerk.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Content Placeholder 7" descr="ucd-simple.jpg"/>
          <p:cNvPicPr/>
          <p:nvPr/>
        </p:nvPicPr>
        <p:blipFill>
          <a:blip r:embed="rId2"/>
          <a:stretch/>
        </p:blipFill>
        <p:spPr>
          <a:xfrm>
            <a:off x="4067280" y="260280"/>
            <a:ext cx="4884120" cy="16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040000" y="3600000"/>
            <a:ext cx="3959280" cy="397728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Use Case Diagrams!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2719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(UCD)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Sets out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functional requirements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for a planned information system.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It shows the tasks that a system should be able to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do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68360" y="189000"/>
            <a:ext cx="8227440" cy="631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Another example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250920" y="907920"/>
            <a:ext cx="2663280" cy="5614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What can you deduce from this UCD?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Picture 3" descr="usecase6-music.jpg"/>
          <p:cNvPicPr/>
          <p:nvPr/>
        </p:nvPicPr>
        <p:blipFill>
          <a:blip r:embed="rId1"/>
          <a:stretch/>
        </p:blipFill>
        <p:spPr>
          <a:xfrm>
            <a:off x="2916360" y="1125360"/>
            <a:ext cx="6114600" cy="486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360" y="189000"/>
            <a:ext cx="8227440" cy="631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Another example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250920" y="907920"/>
            <a:ext cx="2663280" cy="5614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This system lets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band manager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view sales for his band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, and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view the Billboard report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Picture 3" descr="usecase6-music.jpg"/>
          <p:cNvPicPr/>
          <p:nvPr/>
        </p:nvPicPr>
        <p:blipFill>
          <a:blip r:embed="rId1"/>
          <a:stretch/>
        </p:blipFill>
        <p:spPr>
          <a:xfrm>
            <a:off x="3276720" y="1125360"/>
            <a:ext cx="5754240" cy="457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360" y="189000"/>
            <a:ext cx="8227440" cy="631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Another example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250920" y="907920"/>
            <a:ext cx="2663280" cy="5614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Using this system,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record manager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view report on CD sales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view the Billboard report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Picture 3" descr="usecase6-music.jpg"/>
          <p:cNvPicPr/>
          <p:nvPr/>
        </p:nvPicPr>
        <p:blipFill>
          <a:blip r:embed="rId1"/>
          <a:stretch/>
        </p:blipFill>
        <p:spPr>
          <a:xfrm>
            <a:off x="3276720" y="1125360"/>
            <a:ext cx="5754240" cy="457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68360" y="189000"/>
            <a:ext cx="8227440" cy="631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Another example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250920" y="907920"/>
            <a:ext cx="2663280" cy="5614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system can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retrieve Billboard reports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from an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external system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(the Billboard Reporting Service)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Picture 3" descr="usecase6-music.jpg"/>
          <p:cNvPicPr/>
          <p:nvPr/>
        </p:nvPicPr>
        <p:blipFill>
          <a:blip r:embed="rId1"/>
          <a:stretch/>
        </p:blipFill>
        <p:spPr>
          <a:xfrm>
            <a:off x="3276720" y="1125360"/>
            <a:ext cx="5754240" cy="457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68360" y="189000"/>
            <a:ext cx="8227440" cy="631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Another example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250920" y="907920"/>
            <a:ext cx="4966560" cy="5614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absence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of use cases in this diagram shows what the system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doesn't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do.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There is no way for a band manager to (for example) listen to a CD because we see no use case called </a:t>
            </a: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Listen to CD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This absence is not a trivial matter.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It might show developers that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extra functionality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is required of the system.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9" name="Picture 3" descr="usecase6-music.jpg"/>
          <p:cNvPicPr/>
          <p:nvPr/>
        </p:nvPicPr>
        <p:blipFill>
          <a:blip r:embed="rId1"/>
          <a:stretch/>
        </p:blipFill>
        <p:spPr>
          <a:xfrm>
            <a:off x="5345280" y="1484280"/>
            <a:ext cx="3796560" cy="302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2700000" y="1534320"/>
            <a:ext cx="6122160" cy="4585320"/>
          </a:xfrm>
          <a:prstGeom prst="rect">
            <a:avLst/>
          </a:prstGeom>
          <a:ln w="0">
            <a:noFill/>
          </a:ln>
        </p:spPr>
      </p:pic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68360" y="189000"/>
            <a:ext cx="8227440" cy="631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Note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250920" y="1260000"/>
            <a:ext cx="8208720" cy="711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UCD actors can get funky in their spare time.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DFDs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never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get funky.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2"/>
          <a:stretch/>
        </p:blipFill>
        <p:spPr>
          <a:xfrm>
            <a:off x="2916000" y="2685600"/>
            <a:ext cx="2094840" cy="240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c9211e"/>
                </a:solidFill>
                <a:latin typeface="Calibri"/>
              </a:rPr>
              <a:t>&lt;&lt;INCLUDE&gt;&gt;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Is like a subprogram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Shows the inclusion of behaviour described by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another use case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 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Saves repetition and wasted space.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Shown as a dotted line with “&lt;&lt;include&gt;&gt;” label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/>
          </p:nvPr>
        </p:nvSpPr>
        <p:spPr>
          <a:xfrm>
            <a:off x="457200" y="592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1440"/>
              </a:spcBef>
              <a:buNone/>
              <a:tabLst>
                <a:tab algn="l" pos="0"/>
              </a:tabLst>
            </a:pPr>
            <a:r>
              <a:rPr b="0" lang="en-AU" sz="7200" spc="-1" strike="noStrike">
                <a:solidFill>
                  <a:srgbClr val="000000"/>
                </a:solidFill>
                <a:latin typeface="Calibri"/>
              </a:rPr>
              <a:t>&lt;&lt;INCLUDES&gt;&gt; </a:t>
            </a:r>
            <a:endParaRPr b="0" lang="en-AU" sz="7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AU" sz="6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AU" sz="6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1440"/>
              </a:spcBef>
              <a:buNone/>
              <a:tabLst>
                <a:tab algn="l" pos="0"/>
              </a:tabLst>
            </a:pPr>
            <a:r>
              <a:rPr b="0" lang="en-AU" sz="7200" spc="-1" strike="noStrike">
                <a:solidFill>
                  <a:srgbClr val="000000"/>
                </a:solidFill>
                <a:latin typeface="Calibri"/>
              </a:rPr>
              <a:t>&lt;&lt;EXTENDS&gt;&gt;</a:t>
            </a:r>
            <a:endParaRPr b="0" lang="en-AU" sz="7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5931720" y="4795920"/>
            <a:ext cx="2913840" cy="1475640"/>
          </a:xfrm>
          <a:prstGeom prst="rect">
            <a:avLst/>
          </a:prstGeom>
          <a:ln w="0">
            <a:noFill/>
          </a:ln>
        </p:spPr>
      </p:pic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682920" y="4796280"/>
            <a:ext cx="3456720" cy="132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&lt;&lt;INCLUDE&gt;&gt;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833360" cy="506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Both the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Manage Customer Details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Enter Order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use cases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include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the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Find Customer Record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use case.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They both call on the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Find Customer Record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procedure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Picture 3" descr="include.jpg"/>
          <p:cNvPicPr/>
          <p:nvPr/>
        </p:nvPicPr>
        <p:blipFill>
          <a:blip r:embed="rId1"/>
          <a:stretch/>
        </p:blipFill>
        <p:spPr>
          <a:xfrm>
            <a:off x="5292720" y="2924280"/>
            <a:ext cx="2874240" cy="271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INCLUDE and EXTEND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2899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Both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add extra behaviour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to their use cases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They are like a subprogram that calls another function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Always use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dotted line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to show an include/extend link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2842920" y="4616280"/>
            <a:ext cx="3456720" cy="132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000000"/>
                </a:solidFill>
                <a:latin typeface="Calibri"/>
              </a:rPr>
              <a:t>Use Case Diagram: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Used during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analysis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phase of PSM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AU" sz="18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roblem </a:t>
            </a:r>
            <a:r>
              <a:rPr b="1" lang="en-AU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olving </a:t>
            </a:r>
            <a:r>
              <a:rPr b="1" lang="en-AU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ethodology (see other slideshows for details)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c9211e"/>
                </a:solidFill>
                <a:latin typeface="Calibri"/>
              </a:rPr>
              <a:t>So, it’s an </a:t>
            </a:r>
            <a:r>
              <a:rPr b="1" lang="en-AU" sz="3200" spc="-1" strike="noStrike">
                <a:solidFill>
                  <a:srgbClr val="c9211e"/>
                </a:solidFill>
                <a:latin typeface="Calibri"/>
              </a:rPr>
              <a:t>analysis</a:t>
            </a:r>
            <a:r>
              <a:rPr b="0" lang="en-AU" sz="3200" spc="-1" strike="noStrike">
                <a:solidFill>
                  <a:srgbClr val="c9211e"/>
                </a:solidFill>
                <a:latin typeface="Calibri"/>
              </a:rPr>
              <a:t> (problem definition) </a:t>
            </a:r>
            <a:r>
              <a:rPr b="1" lang="en-AU" sz="3200" spc="-1" strike="noStrike">
                <a:solidFill>
                  <a:srgbClr val="c9211e"/>
                </a:solidFill>
                <a:latin typeface="Calibri"/>
              </a:rPr>
              <a:t>tool,</a:t>
            </a:r>
            <a:r>
              <a:rPr b="0" lang="en-AU" sz="3200" spc="-1" strike="noStrike">
                <a:solidFill>
                  <a:srgbClr val="c9211e"/>
                </a:solidFill>
                <a:latin typeface="Calibri"/>
              </a:rPr>
              <a:t> not a </a:t>
            </a:r>
            <a:r>
              <a:rPr b="0" i="1" lang="en-AU" sz="3200" spc="-1" strike="noStrike">
                <a:solidFill>
                  <a:srgbClr val="c9211e"/>
                </a:solidFill>
                <a:latin typeface="Calibri"/>
              </a:rPr>
              <a:t>design</a:t>
            </a:r>
            <a:r>
              <a:rPr b="0" lang="en-AU" sz="3200" spc="-1" strike="noStrike">
                <a:solidFill>
                  <a:srgbClr val="c9211e"/>
                </a:solidFill>
                <a:latin typeface="Calibri"/>
              </a:rPr>
              <a:t> (solution definition) </a:t>
            </a:r>
            <a:r>
              <a:rPr b="0" i="1" lang="en-AU" sz="3200" spc="-1" strike="noStrike">
                <a:solidFill>
                  <a:srgbClr val="c9211e"/>
                </a:solidFill>
                <a:latin typeface="Calibri"/>
              </a:rPr>
              <a:t>tool</a:t>
            </a:r>
            <a:r>
              <a:rPr b="0" lang="en-AU" sz="3200" spc="-1" strike="noStrike">
                <a:solidFill>
                  <a:srgbClr val="c9211e"/>
                </a:solidFill>
                <a:latin typeface="Calibri"/>
              </a:rPr>
              <a:t>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Outlines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functional requirements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of a system or solution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emphasis is on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what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 system will do, not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how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it will do it.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AU" sz="2000" spc="-1" strike="noStrike">
                <a:solidFill>
                  <a:srgbClr val="000000"/>
                </a:solidFill>
                <a:latin typeface="Calibri"/>
              </a:rPr>
              <a:t>How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 is worked out later during design phase of PSM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98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The &lt;&lt;include&gt;&gt; arrow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57200" y="1420200"/>
            <a:ext cx="8227440" cy="2539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Arrow points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from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the </a:t>
            </a:r>
            <a:r>
              <a:rPr b="0" lang="en-AU" sz="3200" spc="-1" strike="noStrike">
                <a:solidFill>
                  <a:srgbClr val="c9211e"/>
                </a:solidFill>
                <a:latin typeface="Calibri"/>
              </a:rPr>
              <a:t>base use case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the </a:t>
            </a:r>
            <a:r>
              <a:rPr b="0" lang="en-AU" sz="3200" spc="-1" strike="noStrike">
                <a:solidFill>
                  <a:srgbClr val="c9211e"/>
                </a:solidFill>
                <a:latin typeface="Calibri"/>
              </a:rPr>
              <a:t>included use case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Think of “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this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use case &gt; </a:t>
            </a:r>
            <a:r>
              <a:rPr b="0" lang="en-AU" sz="3200" spc="-1" strike="noStrike">
                <a:solidFill>
                  <a:srgbClr val="c9211e"/>
                </a:solidFill>
                <a:latin typeface="Calibri"/>
              </a:rPr>
              <a:t>INCLUDES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&gt;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that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use case”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900000" y="4140000"/>
            <a:ext cx="2913840" cy="1475640"/>
          </a:xfrm>
          <a:prstGeom prst="rect">
            <a:avLst/>
          </a:prstGeom>
          <a:ln w="0">
            <a:noFill/>
          </a:ln>
        </p:spPr>
      </p:pic>
      <p:sp>
        <p:nvSpPr>
          <p:cNvPr id="278" name=""/>
          <p:cNvSpPr/>
          <p:nvPr/>
        </p:nvSpPr>
        <p:spPr>
          <a:xfrm>
            <a:off x="4320000" y="4140000"/>
            <a:ext cx="4319640" cy="16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</a:rPr>
              <a:t>Depositing funds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 always INCLUDES customer authentication.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</a:rPr>
              <a:t>Withdrawing cash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 always INCLUDES customer authentication.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Content Placeholder 3" descr="includes.jpg"/>
          <p:cNvPicPr/>
          <p:nvPr/>
        </p:nvPicPr>
        <p:blipFill>
          <a:blip r:embed="rId1"/>
          <a:stretch/>
        </p:blipFill>
        <p:spPr>
          <a:xfrm>
            <a:off x="1800000" y="360000"/>
            <a:ext cx="5293080" cy="3068280"/>
          </a:xfrm>
          <a:prstGeom prst="rect">
            <a:avLst/>
          </a:prstGeom>
          <a:ln w="0">
            <a:noFill/>
          </a:ln>
        </p:spPr>
      </p:pic>
      <p:sp>
        <p:nvSpPr>
          <p:cNvPr id="280" name=""/>
          <p:cNvSpPr/>
          <p:nvPr/>
        </p:nvSpPr>
        <p:spPr>
          <a:xfrm>
            <a:off x="900000" y="3780000"/>
            <a:ext cx="7739640" cy="190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AU" sz="2200" spc="-1" strike="noStrike">
                <a:solidFill>
                  <a:srgbClr val="000000"/>
                </a:solidFill>
                <a:latin typeface="Arial"/>
              </a:rPr>
              <a:t>AUDIENCE PARTICIPATION TIME (</a:t>
            </a:r>
            <a:r>
              <a:rPr b="0" lang="en-AU" sz="2200" spc="-1" strike="noStrike">
                <a:solidFill>
                  <a:srgbClr val="000000"/>
                </a:solidFill>
                <a:latin typeface="Arial"/>
              </a:rPr>
              <a:t>yeah -</a:t>
            </a:r>
            <a:r>
              <a:rPr b="1" lang="en-AU" sz="2200" spc="-1" strike="noStrike">
                <a:solidFill>
                  <a:srgbClr val="000000"/>
                </a:solidFill>
                <a:latin typeface="Arial"/>
              </a:rPr>
              <a:t> you)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</a:rPr>
              <a:t>What do people need ALWAYS to do when subscribing to reviews?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AU" sz="2200" spc="-1" strike="noStrike">
                <a:solidFill>
                  <a:srgbClr val="000000"/>
                </a:solidFill>
                <a:latin typeface="Arial"/>
              </a:rPr>
              <a:t>What do people ALWAYS need to do when ordering a meal?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/>
          </p:nvPr>
        </p:nvSpPr>
        <p:spPr>
          <a:xfrm>
            <a:off x="468360" y="260280"/>
            <a:ext cx="8227440" cy="64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879"/>
              </a:spcBef>
              <a:buNone/>
              <a:tabLst>
                <a:tab algn="l" pos="0"/>
              </a:tabLst>
            </a:pPr>
            <a:r>
              <a:rPr b="1" lang="en-AU" sz="4400" spc="-1" strike="noStrike">
                <a:solidFill>
                  <a:srgbClr val="c9211e"/>
                </a:solidFill>
                <a:latin typeface="Calibri"/>
              </a:rPr>
              <a:t>&lt;&lt;extend&gt;&gt;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Rectangle 5"/>
          <p:cNvSpPr/>
          <p:nvPr/>
        </p:nvSpPr>
        <p:spPr>
          <a:xfrm>
            <a:off x="468360" y="1305000"/>
            <a:ext cx="8494200" cy="22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Is a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conditional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&lt;&lt;include&gt;&gt;.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Only takes place under certain conditions.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 &lt;&lt;extend&gt;&gt; is a use case that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extends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another use case (the ‘base’ use case) when circumstances require it.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2340000" y="3960000"/>
            <a:ext cx="5000040" cy="170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/>
          </p:nvPr>
        </p:nvSpPr>
        <p:spPr>
          <a:xfrm>
            <a:off x="468360" y="260280"/>
            <a:ext cx="8227440" cy="645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879"/>
              </a:spcBef>
              <a:buNone/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&lt;&lt;extend&gt;&gt;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Rectangle 5"/>
          <p:cNvSpPr/>
          <p:nvPr/>
        </p:nvSpPr>
        <p:spPr>
          <a:xfrm>
            <a:off x="468360" y="1305000"/>
            <a:ext cx="849420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Shown as a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dotted line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with “&lt;&lt;extend&gt;&gt;” label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condition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under which the &lt;&lt;extend&gt;&gt; occurs can be shown beside the line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E.g. {if paid by credit card}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1"/>
          <a:stretch/>
        </p:blipFill>
        <p:spPr>
          <a:xfrm>
            <a:off x="2009160" y="3202920"/>
            <a:ext cx="5190480" cy="345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39640" y="0"/>
            <a:ext cx="8227440" cy="690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&lt;&lt;extend&gt;&gt;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8" name="Picture 3" descr="extends.jpg"/>
          <p:cNvPicPr/>
          <p:nvPr/>
        </p:nvPicPr>
        <p:blipFill>
          <a:blip r:embed="rId1"/>
          <a:stretch/>
        </p:blipFill>
        <p:spPr>
          <a:xfrm>
            <a:off x="539640" y="1088280"/>
            <a:ext cx="4712760" cy="4741200"/>
          </a:xfrm>
          <a:prstGeom prst="rect">
            <a:avLst/>
          </a:prstGeom>
          <a:ln w="0">
            <a:noFill/>
          </a:ln>
        </p:spPr>
      </p:pic>
      <p:sp>
        <p:nvSpPr>
          <p:cNvPr id="289" name="TextBox 4"/>
          <p:cNvSpPr/>
          <p:nvPr/>
        </p:nvSpPr>
        <p:spPr>
          <a:xfrm>
            <a:off x="5508720" y="765000"/>
            <a:ext cx="3237840" cy="25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Note how some activities only take place if wine has been ordered.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Rectangle 6"/>
          <p:cNvSpPr/>
          <p:nvPr/>
        </p:nvSpPr>
        <p:spPr>
          <a:xfrm>
            <a:off x="5580000" y="3933720"/>
            <a:ext cx="29505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Note: Solid lines or arrows between use cases are </a:t>
            </a:r>
            <a:r>
              <a:rPr b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not allowed</a:t>
            </a:r>
            <a:r>
              <a:rPr b="0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. The only way to link use cases is with </a:t>
            </a:r>
            <a:r>
              <a:rPr b="0" i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includes</a:t>
            </a:r>
            <a:r>
              <a:rPr b="0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 or </a:t>
            </a:r>
            <a:r>
              <a:rPr b="0" i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extends</a:t>
            </a:r>
            <a:r>
              <a:rPr b="0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395280" y="0"/>
            <a:ext cx="8227440" cy="488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Creating a UCD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395280" y="900000"/>
            <a:ext cx="8227440" cy="519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1. Write the text explanation of a system: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Clerk enters customer ID into system.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If ID exists, account management module is triggered.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Otherwise, New Account module is triggered.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Then, clerk enters a product IDs of customer's purchase.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If an item is not in stock, customer is advised of delay in delivery and the back-order process is triggered.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395280" y="0"/>
            <a:ext cx="8227440" cy="488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Creating a UCD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0" y="765000"/>
            <a:ext cx="8227440" cy="3957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2. Convert the text to a UCD: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Clerk enters customer ID into system.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If ID exists, account management module is triggered.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Otherwise, New Account module is triggered.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Then, clerk enters a product IDs of customer's purchase.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If an item is not in stock, customer is advised of delay in delivery and the back-order process is triggered.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Rectangle 28"/>
          <p:cNvSpPr/>
          <p:nvPr/>
        </p:nvSpPr>
        <p:spPr>
          <a:xfrm>
            <a:off x="0" y="0"/>
            <a:ext cx="91418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6" name="Group 5"/>
          <p:cNvGrpSpPr/>
          <p:nvPr/>
        </p:nvGrpSpPr>
        <p:grpSpPr>
          <a:xfrm>
            <a:off x="4859280" y="3341520"/>
            <a:ext cx="4282560" cy="3514320"/>
            <a:chOff x="4859280" y="3341520"/>
            <a:chExt cx="4282560" cy="3514320"/>
          </a:xfrm>
        </p:grpSpPr>
        <p:sp>
          <p:nvSpPr>
            <p:cNvPr id="297" name="AutoShape 27"/>
            <p:cNvSpPr/>
            <p:nvPr/>
          </p:nvSpPr>
          <p:spPr>
            <a:xfrm>
              <a:off x="4859280" y="3341520"/>
              <a:ext cx="4282560" cy="351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Oval 26"/>
            <p:cNvSpPr/>
            <p:nvPr/>
          </p:nvSpPr>
          <p:spPr>
            <a:xfrm>
              <a:off x="5039640" y="3576600"/>
              <a:ext cx="293040" cy="2602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AutoShape 25"/>
            <p:cNvSpPr/>
            <p:nvPr/>
          </p:nvSpPr>
          <p:spPr>
            <a:xfrm>
              <a:off x="5187240" y="3839040"/>
              <a:ext cx="360" cy="36432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4320"/>
                <a:gd name="textAreaBottom" fmla="*/ 364680 h 3643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0" name="AutoShape 24"/>
            <p:cNvSpPr/>
            <p:nvPr/>
          </p:nvSpPr>
          <p:spPr>
            <a:xfrm flipH="1">
              <a:off x="5037480" y="4205880"/>
              <a:ext cx="145440" cy="167400"/>
            </a:xfrm>
            <a:custGeom>
              <a:avLst/>
              <a:gdLst>
                <a:gd name="textAreaLeft" fmla="*/ 360 w 145440"/>
                <a:gd name="textAreaRight" fmla="*/ 146160 w 145440"/>
                <a:gd name="textAreaTop" fmla="*/ 0 h 167400"/>
                <a:gd name="textAreaBottom" fmla="*/ 167760 h 1674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1" name="AutoShape 23"/>
            <p:cNvSpPr/>
            <p:nvPr/>
          </p:nvSpPr>
          <p:spPr>
            <a:xfrm>
              <a:off x="5187240" y="4205880"/>
              <a:ext cx="101880" cy="16740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67400"/>
                <a:gd name="textAreaBottom" fmla="*/ 167760 h 1674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2" name="AutoShape 22"/>
            <p:cNvSpPr/>
            <p:nvPr/>
          </p:nvSpPr>
          <p:spPr>
            <a:xfrm flipH="1">
              <a:off x="5037480" y="3943440"/>
              <a:ext cx="293040" cy="8640"/>
            </a:xfrm>
            <a:custGeom>
              <a:avLst/>
              <a:gdLst>
                <a:gd name="textAreaLeft" fmla="*/ 360 w 293040"/>
                <a:gd name="textAreaRight" fmla="*/ 293760 w 29304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3" name="Oval 21"/>
            <p:cNvSpPr/>
            <p:nvPr/>
          </p:nvSpPr>
          <p:spPr>
            <a:xfrm>
              <a:off x="5909040" y="3717720"/>
              <a:ext cx="790560" cy="7358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Enter id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4" name="Oval 20"/>
            <p:cNvSpPr/>
            <p:nvPr/>
          </p:nvSpPr>
          <p:spPr>
            <a:xfrm>
              <a:off x="7762320" y="3410280"/>
              <a:ext cx="911880" cy="736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Manage account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5" name="Oval 19"/>
            <p:cNvSpPr/>
            <p:nvPr/>
          </p:nvSpPr>
          <p:spPr>
            <a:xfrm>
              <a:off x="7804440" y="4535280"/>
              <a:ext cx="941760" cy="736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Create account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6" name="Oval 18"/>
            <p:cNvSpPr/>
            <p:nvPr/>
          </p:nvSpPr>
          <p:spPr>
            <a:xfrm>
              <a:off x="5965560" y="5578560"/>
              <a:ext cx="790560" cy="736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Enter purchases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Oval 17"/>
            <p:cNvSpPr/>
            <p:nvPr/>
          </p:nvSpPr>
          <p:spPr>
            <a:xfrm>
              <a:off x="7804440" y="5972040"/>
              <a:ext cx="790560" cy="736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Create back order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8" name="AutoShape 16"/>
            <p:cNvSpPr/>
            <p:nvPr/>
          </p:nvSpPr>
          <p:spPr>
            <a:xfrm>
              <a:off x="5334840" y="3708360"/>
              <a:ext cx="572040" cy="376200"/>
            </a:xfrm>
            <a:custGeom>
              <a:avLst/>
              <a:gdLst>
                <a:gd name="textAreaLeft" fmla="*/ 0 w 572040"/>
                <a:gd name="textAreaRight" fmla="*/ 572400 w 572040"/>
                <a:gd name="textAreaTop" fmla="*/ 0 h 376200"/>
                <a:gd name="textAreaBottom" fmla="*/ 376560 h 3762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9" name="AutoShape 15"/>
            <p:cNvSpPr/>
            <p:nvPr/>
          </p:nvSpPr>
          <p:spPr>
            <a:xfrm>
              <a:off x="5334840" y="3708360"/>
              <a:ext cx="744840" cy="1976400"/>
            </a:xfrm>
            <a:custGeom>
              <a:avLst/>
              <a:gdLst>
                <a:gd name="textAreaLeft" fmla="*/ 0 w 744840"/>
                <a:gd name="textAreaRight" fmla="*/ 745200 w 744840"/>
                <a:gd name="textAreaTop" fmla="*/ 0 h 1976400"/>
                <a:gd name="textAreaBottom" fmla="*/ 1976760 h 19764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0" name="AutoShape 14"/>
            <p:cNvSpPr/>
            <p:nvPr/>
          </p:nvSpPr>
          <p:spPr>
            <a:xfrm flipH="1">
              <a:off x="6582960" y="3779640"/>
              <a:ext cx="1175040" cy="44280"/>
            </a:xfrm>
            <a:custGeom>
              <a:avLst/>
              <a:gdLst>
                <a:gd name="textAreaLeft" fmla="*/ 360 w 1175040"/>
                <a:gd name="textAreaRight" fmla="*/ 1175760 w 117504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" bIns="-36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1" name="AutoShape 13"/>
            <p:cNvSpPr/>
            <p:nvPr/>
          </p:nvSpPr>
          <p:spPr>
            <a:xfrm flipH="1" flipV="1">
              <a:off x="6699600" y="4084560"/>
              <a:ext cx="1100520" cy="816120"/>
            </a:xfrm>
            <a:custGeom>
              <a:avLst/>
              <a:gdLst>
                <a:gd name="textAreaLeft" fmla="*/ -360 w 1100520"/>
                <a:gd name="textAreaRight" fmla="*/ 1100520 w 1100520"/>
                <a:gd name="textAreaTop" fmla="*/ -360 h 816120"/>
                <a:gd name="textAreaBottom" fmla="*/ 816120 h 816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AutoShape 12"/>
            <p:cNvSpPr/>
            <p:nvPr/>
          </p:nvSpPr>
          <p:spPr>
            <a:xfrm flipH="1" flipV="1">
              <a:off x="6756120" y="5946120"/>
              <a:ext cx="1044000" cy="391320"/>
            </a:xfrm>
            <a:custGeom>
              <a:avLst/>
              <a:gdLst>
                <a:gd name="textAreaLeft" fmla="*/ 360 w 1044000"/>
                <a:gd name="textAreaRight" fmla="*/ 1044720 w 1044000"/>
                <a:gd name="textAreaTop" fmla="*/ -360 h 391320"/>
                <a:gd name="textAreaBottom" fmla="*/ 391320 h 3913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3" name="Text Box 11"/>
            <p:cNvSpPr/>
            <p:nvPr/>
          </p:nvSpPr>
          <p:spPr>
            <a:xfrm>
              <a:off x="6966000" y="5912280"/>
              <a:ext cx="718560" cy="1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&lt;&lt;extend&gt;&gt;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4" name="Text Box 10"/>
            <p:cNvSpPr/>
            <p:nvPr/>
          </p:nvSpPr>
          <p:spPr>
            <a:xfrm>
              <a:off x="6863760" y="3582000"/>
              <a:ext cx="802440" cy="20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&lt;&lt;extend&gt;&gt;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Text Box 9"/>
            <p:cNvSpPr/>
            <p:nvPr/>
          </p:nvSpPr>
          <p:spPr>
            <a:xfrm>
              <a:off x="6660000" y="3789360"/>
              <a:ext cx="1312920" cy="24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{if account exists}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6" name="Text Box 8"/>
            <p:cNvSpPr/>
            <p:nvPr/>
          </p:nvSpPr>
          <p:spPr>
            <a:xfrm>
              <a:off x="6758280" y="4535280"/>
              <a:ext cx="880200" cy="52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{if account does not exist}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7" name="Text Box 7"/>
            <p:cNvSpPr/>
            <p:nvPr/>
          </p:nvSpPr>
          <p:spPr>
            <a:xfrm>
              <a:off x="6701760" y="6148800"/>
              <a:ext cx="880200" cy="52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{if item is not in stock}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Text Box 6"/>
            <p:cNvSpPr/>
            <p:nvPr/>
          </p:nvSpPr>
          <p:spPr>
            <a:xfrm>
              <a:off x="4964760" y="4375440"/>
              <a:ext cx="718560" cy="1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clerk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9" name="Text Box 10"/>
            <p:cNvSpPr/>
            <p:nvPr/>
          </p:nvSpPr>
          <p:spPr>
            <a:xfrm>
              <a:off x="7092000" y="4365360"/>
              <a:ext cx="718560" cy="1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&lt;&lt;extend&gt;&gt;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395280" y="0"/>
            <a:ext cx="8227440" cy="488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Creating a UCD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Rectangle 28"/>
          <p:cNvSpPr/>
          <p:nvPr/>
        </p:nvSpPr>
        <p:spPr>
          <a:xfrm>
            <a:off x="0" y="0"/>
            <a:ext cx="91418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2" name="Group 5"/>
          <p:cNvGrpSpPr/>
          <p:nvPr/>
        </p:nvGrpSpPr>
        <p:grpSpPr>
          <a:xfrm>
            <a:off x="2484360" y="2924280"/>
            <a:ext cx="4282560" cy="3514320"/>
            <a:chOff x="2484360" y="2924280"/>
            <a:chExt cx="4282560" cy="3514320"/>
          </a:xfrm>
        </p:grpSpPr>
        <p:sp>
          <p:nvSpPr>
            <p:cNvPr id="323" name="AutoShape 27"/>
            <p:cNvSpPr/>
            <p:nvPr/>
          </p:nvSpPr>
          <p:spPr>
            <a:xfrm>
              <a:off x="2484360" y="2924280"/>
              <a:ext cx="4282560" cy="351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Oval 26"/>
            <p:cNvSpPr/>
            <p:nvPr/>
          </p:nvSpPr>
          <p:spPr>
            <a:xfrm>
              <a:off x="2664720" y="3159360"/>
              <a:ext cx="293040" cy="2602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AutoShape 25"/>
            <p:cNvSpPr/>
            <p:nvPr/>
          </p:nvSpPr>
          <p:spPr>
            <a:xfrm>
              <a:off x="2812320" y="3421800"/>
              <a:ext cx="360" cy="36432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4320"/>
                <a:gd name="textAreaBottom" fmla="*/ 364680 h 3643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AutoShape 24"/>
            <p:cNvSpPr/>
            <p:nvPr/>
          </p:nvSpPr>
          <p:spPr>
            <a:xfrm flipH="1">
              <a:off x="2662560" y="3788280"/>
              <a:ext cx="145440" cy="167400"/>
            </a:xfrm>
            <a:custGeom>
              <a:avLst/>
              <a:gdLst>
                <a:gd name="textAreaLeft" fmla="*/ 360 w 145440"/>
                <a:gd name="textAreaRight" fmla="*/ 146160 w 145440"/>
                <a:gd name="textAreaTop" fmla="*/ 0 h 167400"/>
                <a:gd name="textAreaBottom" fmla="*/ 167760 h 1674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AutoShape 23"/>
            <p:cNvSpPr/>
            <p:nvPr/>
          </p:nvSpPr>
          <p:spPr>
            <a:xfrm>
              <a:off x="2812320" y="3788280"/>
              <a:ext cx="101880" cy="16740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67400"/>
                <a:gd name="textAreaBottom" fmla="*/ 167760 h 1674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AutoShape 22"/>
            <p:cNvSpPr/>
            <p:nvPr/>
          </p:nvSpPr>
          <p:spPr>
            <a:xfrm flipH="1">
              <a:off x="2662560" y="3525840"/>
              <a:ext cx="293040" cy="8640"/>
            </a:xfrm>
            <a:custGeom>
              <a:avLst/>
              <a:gdLst>
                <a:gd name="textAreaLeft" fmla="*/ 360 w 293040"/>
                <a:gd name="textAreaRight" fmla="*/ 293760 w 293040"/>
                <a:gd name="textAreaTop" fmla="*/ 0 h 8640"/>
                <a:gd name="textAreaBottom" fmla="*/ 9000 h 864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00" bIns="-36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Oval 21"/>
            <p:cNvSpPr/>
            <p:nvPr/>
          </p:nvSpPr>
          <p:spPr>
            <a:xfrm>
              <a:off x="3534120" y="3300120"/>
              <a:ext cx="790560" cy="7358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Enter id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Oval 20"/>
            <p:cNvSpPr/>
            <p:nvPr/>
          </p:nvSpPr>
          <p:spPr>
            <a:xfrm>
              <a:off x="5387400" y="2992680"/>
              <a:ext cx="911880" cy="736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Manage account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Oval 19"/>
            <p:cNvSpPr/>
            <p:nvPr/>
          </p:nvSpPr>
          <p:spPr>
            <a:xfrm>
              <a:off x="5429520" y="4118040"/>
              <a:ext cx="941760" cy="736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Create account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2" name="Oval 18"/>
            <p:cNvSpPr/>
            <p:nvPr/>
          </p:nvSpPr>
          <p:spPr>
            <a:xfrm>
              <a:off x="3590640" y="5160960"/>
              <a:ext cx="790560" cy="736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Enter purchases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Oval 17"/>
            <p:cNvSpPr/>
            <p:nvPr/>
          </p:nvSpPr>
          <p:spPr>
            <a:xfrm>
              <a:off x="5429520" y="5554440"/>
              <a:ext cx="790560" cy="736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Create back order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AutoShape 16"/>
            <p:cNvSpPr/>
            <p:nvPr/>
          </p:nvSpPr>
          <p:spPr>
            <a:xfrm>
              <a:off x="2959920" y="3290760"/>
              <a:ext cx="572040" cy="376200"/>
            </a:xfrm>
            <a:custGeom>
              <a:avLst/>
              <a:gdLst>
                <a:gd name="textAreaLeft" fmla="*/ 0 w 572040"/>
                <a:gd name="textAreaRight" fmla="*/ 572400 w 572040"/>
                <a:gd name="textAreaTop" fmla="*/ 0 h 376200"/>
                <a:gd name="textAreaBottom" fmla="*/ 376560 h 3762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AutoShape 15"/>
            <p:cNvSpPr/>
            <p:nvPr/>
          </p:nvSpPr>
          <p:spPr>
            <a:xfrm>
              <a:off x="2959920" y="3290760"/>
              <a:ext cx="744840" cy="1976400"/>
            </a:xfrm>
            <a:custGeom>
              <a:avLst/>
              <a:gdLst>
                <a:gd name="textAreaLeft" fmla="*/ 0 w 744840"/>
                <a:gd name="textAreaRight" fmla="*/ 745200 w 744840"/>
                <a:gd name="textAreaTop" fmla="*/ 0 h 1976400"/>
                <a:gd name="textAreaBottom" fmla="*/ 1976760 h 197640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6" name="AutoShape 14"/>
            <p:cNvSpPr/>
            <p:nvPr/>
          </p:nvSpPr>
          <p:spPr>
            <a:xfrm flipH="1">
              <a:off x="4208040" y="3362040"/>
              <a:ext cx="1175040" cy="44280"/>
            </a:xfrm>
            <a:custGeom>
              <a:avLst/>
              <a:gdLst>
                <a:gd name="textAreaLeft" fmla="*/ 360 w 1175040"/>
                <a:gd name="textAreaRight" fmla="*/ 1175760 w 117504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" bIns="-36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7" name="AutoShape 13"/>
            <p:cNvSpPr/>
            <p:nvPr/>
          </p:nvSpPr>
          <p:spPr>
            <a:xfrm flipH="1" flipV="1">
              <a:off x="4324680" y="3666960"/>
              <a:ext cx="1100520" cy="816120"/>
            </a:xfrm>
            <a:custGeom>
              <a:avLst/>
              <a:gdLst>
                <a:gd name="textAreaLeft" fmla="*/ -360 w 1100520"/>
                <a:gd name="textAreaRight" fmla="*/ 1100520 w 1100520"/>
                <a:gd name="textAreaTop" fmla="*/ -360 h 816120"/>
                <a:gd name="textAreaBottom" fmla="*/ 816120 h 8161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AutoShape 12"/>
            <p:cNvSpPr/>
            <p:nvPr/>
          </p:nvSpPr>
          <p:spPr>
            <a:xfrm flipH="1" flipV="1">
              <a:off x="4381200" y="5528520"/>
              <a:ext cx="1044000" cy="391320"/>
            </a:xfrm>
            <a:custGeom>
              <a:avLst/>
              <a:gdLst>
                <a:gd name="textAreaLeft" fmla="*/ 360 w 1044000"/>
                <a:gd name="textAreaRight" fmla="*/ 1044720 w 1044000"/>
                <a:gd name="textAreaTop" fmla="*/ -360 h 391320"/>
                <a:gd name="textAreaBottom" fmla="*/ 391320 h 39132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Text Box 11"/>
            <p:cNvSpPr/>
            <p:nvPr/>
          </p:nvSpPr>
          <p:spPr>
            <a:xfrm>
              <a:off x="4591080" y="5495040"/>
              <a:ext cx="718560" cy="1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&lt;&lt;extend&gt;&gt;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0" name="Text Box 10"/>
            <p:cNvSpPr/>
            <p:nvPr/>
          </p:nvSpPr>
          <p:spPr>
            <a:xfrm>
              <a:off x="4488840" y="3164760"/>
              <a:ext cx="802440" cy="20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&lt;&lt;extend&gt;&gt;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1" name="Text Box 9"/>
            <p:cNvSpPr/>
            <p:nvPr/>
          </p:nvSpPr>
          <p:spPr>
            <a:xfrm>
              <a:off x="4285080" y="3371760"/>
              <a:ext cx="1312920" cy="24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{if account exists}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2" name="Text Box 8"/>
            <p:cNvSpPr/>
            <p:nvPr/>
          </p:nvSpPr>
          <p:spPr>
            <a:xfrm>
              <a:off x="4383360" y="4118040"/>
              <a:ext cx="880200" cy="52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{if account does not exist}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3" name="Text Box 7"/>
            <p:cNvSpPr/>
            <p:nvPr/>
          </p:nvSpPr>
          <p:spPr>
            <a:xfrm>
              <a:off x="4326840" y="5731200"/>
              <a:ext cx="880200" cy="526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{if item is not in stock}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4" name="Text Box 6"/>
            <p:cNvSpPr/>
            <p:nvPr/>
          </p:nvSpPr>
          <p:spPr>
            <a:xfrm>
              <a:off x="2589840" y="3957840"/>
              <a:ext cx="718560" cy="1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clerk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5" name="Text Box 10"/>
            <p:cNvSpPr/>
            <p:nvPr/>
          </p:nvSpPr>
          <p:spPr>
            <a:xfrm>
              <a:off x="4717080" y="3947760"/>
              <a:ext cx="718560" cy="1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&lt;&lt;extend&gt;&gt;</a:t>
              </a:r>
              <a:endParaRPr b="0" lang="en-AU" sz="11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468360" y="765000"/>
            <a:ext cx="8227440" cy="5358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Note: this UCD was created in MS Word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Other software – MS Visio, gliffy.com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Easier than doing it with a pen!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8227440" cy="834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System Boundaries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68360" y="981000"/>
            <a:ext cx="8227440" cy="3022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You can draw a rectangle – the system boundary - around use cases to indicate the scope of the system. They are usually not needed, but use them anyway.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Useful to mark off functional components that will be rolled out in different releases of a system...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9" name="Picture 3" descr="boundaries.gif"/>
          <p:cNvPicPr/>
          <p:nvPr/>
        </p:nvPicPr>
        <p:blipFill>
          <a:blip r:embed="rId1"/>
          <a:stretch/>
        </p:blipFill>
        <p:spPr>
          <a:xfrm>
            <a:off x="2050920" y="4005360"/>
            <a:ext cx="4569840" cy="244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Content Placeholder 3" descr="usecase1.jpg"/>
          <p:cNvPicPr/>
          <p:nvPr/>
        </p:nvPicPr>
        <p:blipFill>
          <a:blip r:embed="rId1"/>
          <a:stretch/>
        </p:blipFill>
        <p:spPr>
          <a:xfrm>
            <a:off x="34920" y="425520"/>
            <a:ext cx="6982920" cy="6241320"/>
          </a:xfrm>
          <a:prstGeom prst="rect">
            <a:avLst/>
          </a:prstGeom>
          <a:ln w="0">
            <a:noFill/>
          </a:ln>
        </p:spPr>
      </p:pic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4317480" cy="847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Try this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TextBox 4"/>
          <p:cNvSpPr/>
          <p:nvPr/>
        </p:nvSpPr>
        <p:spPr>
          <a:xfrm>
            <a:off x="7056360" y="1773360"/>
            <a:ext cx="2085480" cy="43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Are transcripts </a:t>
            </a:r>
            <a:r>
              <a:rPr b="0" i="1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always</a:t>
            </a:r>
            <a:r>
              <a:rPr b="0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 distributed in this system?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Explain your reasoning.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Rectangle 4"/>
          <p:cNvSpPr/>
          <p:nvPr/>
        </p:nvSpPr>
        <p:spPr>
          <a:xfrm>
            <a:off x="2771640" y="2708280"/>
            <a:ext cx="3453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100" spc="-1" strike="noStrike">
                <a:solidFill>
                  <a:srgbClr val="ff0000"/>
                </a:solidFill>
                <a:latin typeface="Arial"/>
                <a:ea typeface="DejaVu Sans"/>
              </a:rPr>
              <a:t>(Note: the extend lines below should be dashed.)</a:t>
            </a:r>
            <a:r>
              <a:rPr b="0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i="1" lang="en-AU" sz="4400" spc="-1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3259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 UCD describes what an information system </a:t>
            </a:r>
            <a:r>
              <a:rPr b="0" lang="en-AU" sz="2200" spc="-1" strike="noStrike">
                <a:solidFill>
                  <a:srgbClr val="000000"/>
                </a:solidFill>
                <a:latin typeface="Calibri"/>
              </a:rPr>
              <a:t>(a combination of hardware + software + networking + data + people + processes)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does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from the standpoint of an external observer who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uses the system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or is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affected by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the system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Content Placeholder 3" descr="usecase1.jpg"/>
          <p:cNvPicPr/>
          <p:nvPr/>
        </p:nvPicPr>
        <p:blipFill>
          <a:blip r:embed="rId1"/>
          <a:stretch/>
        </p:blipFill>
        <p:spPr>
          <a:xfrm>
            <a:off x="34920" y="425520"/>
            <a:ext cx="6982920" cy="6241320"/>
          </a:xfrm>
          <a:prstGeom prst="rect">
            <a:avLst/>
          </a:prstGeom>
          <a:ln w="0">
            <a:noFill/>
          </a:ln>
        </p:spPr>
      </p:pic>
      <p:sp>
        <p:nvSpPr>
          <p:cNvPr id="355" name="TextBox 4"/>
          <p:cNvSpPr/>
          <p:nvPr/>
        </p:nvSpPr>
        <p:spPr>
          <a:xfrm>
            <a:off x="7056360" y="1773360"/>
            <a:ext cx="2085480" cy="43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ff0000"/>
                </a:solidFill>
                <a:latin typeface="Arial"/>
                <a:ea typeface="DejaVu Sans"/>
              </a:rPr>
              <a:t>No. “Distribute Transcripts” is an extend, so it is only carried out under some (unknown) conditions.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Oval 5"/>
          <p:cNvSpPr/>
          <p:nvPr/>
        </p:nvSpPr>
        <p:spPr>
          <a:xfrm>
            <a:off x="4067280" y="2924280"/>
            <a:ext cx="862920" cy="71856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631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Another example to decipher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8" name="Content Placeholder 3" descr="usecase3-atm.jpg"/>
          <p:cNvPicPr/>
          <p:nvPr/>
        </p:nvPicPr>
        <p:blipFill>
          <a:blip r:embed="rId1"/>
          <a:stretch/>
        </p:blipFill>
        <p:spPr>
          <a:xfrm>
            <a:off x="324000" y="1197000"/>
            <a:ext cx="8367120" cy="43905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3"/>
          <p:cNvSpPr/>
          <p:nvPr/>
        </p:nvSpPr>
        <p:spPr>
          <a:xfrm>
            <a:off x="6443640" y="5516640"/>
            <a:ext cx="23742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Note: do </a:t>
            </a:r>
            <a:r>
              <a:rPr b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not</a:t>
            </a:r>
            <a:r>
              <a:rPr b="0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 have arrowheads pointing at actors! Is bad!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Oval 4"/>
          <p:cNvSpPr/>
          <p:nvPr/>
        </p:nvSpPr>
        <p:spPr>
          <a:xfrm>
            <a:off x="7524720" y="4149720"/>
            <a:ext cx="574200" cy="86148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Straight Arrow Connector 6"/>
          <p:cNvSpPr/>
          <p:nvPr/>
        </p:nvSpPr>
        <p:spPr>
          <a:xfrm>
            <a:off x="7632720" y="5516640"/>
            <a:ext cx="360" cy="360"/>
          </a:xfrm>
          <a:custGeom>
            <a:avLst/>
            <a:gdLst>
              <a:gd name="textAreaLeft" fmla="*/ 0 w 360"/>
              <a:gd name="textAreaRight" fmla="*/ 720 w 3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280" bIns="-4428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Content Placeholder 3" descr="usecase3-atm.jpg"/>
          <p:cNvPicPr/>
          <p:nvPr/>
        </p:nvPicPr>
        <p:blipFill>
          <a:blip r:embed="rId1"/>
          <a:stretch/>
        </p:blipFill>
        <p:spPr>
          <a:xfrm>
            <a:off x="0" y="2349360"/>
            <a:ext cx="3742920" cy="1961640"/>
          </a:xfrm>
          <a:prstGeom prst="rect">
            <a:avLst/>
          </a:prstGeom>
          <a:ln w="0">
            <a:noFill/>
          </a:ln>
        </p:spPr>
      </p:pic>
      <p:sp>
        <p:nvSpPr>
          <p:cNvPr id="363" name="Rectangle 4"/>
          <p:cNvSpPr/>
          <p:nvPr/>
        </p:nvSpPr>
        <p:spPr>
          <a:xfrm>
            <a:off x="3851280" y="1125360"/>
            <a:ext cx="5290560" cy="39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Use cases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: “customer uses machine”, “maintain machine” and “audit”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Actors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: “customer”, maintenance engineer“,”“local branch official” and “central computer”.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Actors are stick people (even where they are machines).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3607920" cy="631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Reminders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5" name="Content Placeholder 3" descr="usecase3-atm.jpg"/>
          <p:cNvPicPr/>
          <p:nvPr/>
        </p:nvPicPr>
        <p:blipFill>
          <a:blip r:embed="rId1"/>
          <a:stretch/>
        </p:blipFill>
        <p:spPr>
          <a:xfrm>
            <a:off x="0" y="2349360"/>
            <a:ext cx="3742920" cy="1961640"/>
          </a:xfrm>
          <a:prstGeom prst="rect">
            <a:avLst/>
          </a:prstGeom>
          <a:ln w="0">
            <a:noFill/>
          </a:ln>
        </p:spPr>
      </p:pic>
      <p:sp>
        <p:nvSpPr>
          <p:cNvPr id="366" name="Rectangle 4"/>
          <p:cNvSpPr/>
          <p:nvPr/>
        </p:nvSpPr>
        <p:spPr>
          <a:xfrm>
            <a:off x="3851280" y="1557360"/>
            <a:ext cx="5290560" cy="39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Associations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connect use cases to 1 or more actors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System boundary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is a box around the use cases to separate the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(defined by the use cases) and the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actors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who are external to the system (e.g. Users of the system).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250920" y="260280"/>
            <a:ext cx="4904640" cy="632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Reminder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8" name="Content Placeholder 3" descr="usecase3-atm.jpg"/>
          <p:cNvPicPr/>
          <p:nvPr/>
        </p:nvPicPr>
        <p:blipFill>
          <a:blip r:embed="rId1"/>
          <a:stretch/>
        </p:blipFill>
        <p:spPr>
          <a:xfrm>
            <a:off x="0" y="2349360"/>
            <a:ext cx="3742920" cy="1961640"/>
          </a:xfrm>
          <a:prstGeom prst="rect">
            <a:avLst/>
          </a:prstGeom>
          <a:ln w="0">
            <a:noFill/>
          </a:ln>
        </p:spPr>
      </p:pic>
      <p:sp>
        <p:nvSpPr>
          <p:cNvPr id="369" name="Rectangle 4"/>
          <p:cNvSpPr/>
          <p:nvPr/>
        </p:nvSpPr>
        <p:spPr>
          <a:xfrm>
            <a:off x="3851280" y="1197000"/>
            <a:ext cx="5290560" cy="43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Note how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headed arrows 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show: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Local bank office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initiates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the ATM maintenance use case;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customer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initiates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the use of the ATM;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4572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use of the ATM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initiates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interaction with the central computer.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What does this tell you?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1" name="Picture 2" descr=""/>
          <p:cNvPicPr/>
          <p:nvPr/>
        </p:nvPicPr>
        <p:blipFill>
          <a:blip r:embed="rId1"/>
          <a:stretch/>
        </p:blipFill>
        <p:spPr>
          <a:xfrm>
            <a:off x="1403280" y="1413000"/>
            <a:ext cx="6432120" cy="514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Picture 2" descr=""/>
          <p:cNvPicPr/>
          <p:nvPr/>
        </p:nvPicPr>
        <p:blipFill>
          <a:blip r:embed="rId1"/>
          <a:stretch/>
        </p:blipFill>
        <p:spPr>
          <a:xfrm>
            <a:off x="0" y="189000"/>
            <a:ext cx="3526920" cy="2822040"/>
          </a:xfrm>
          <a:prstGeom prst="rect">
            <a:avLst/>
          </a:prstGeom>
          <a:ln w="0">
            <a:noFill/>
          </a:ln>
        </p:spPr>
      </p:pic>
      <p:sp>
        <p:nvSpPr>
          <p:cNvPr id="373" name="TextBox 5"/>
          <p:cNvSpPr/>
          <p:nvPr/>
        </p:nvSpPr>
        <p:spPr>
          <a:xfrm>
            <a:off x="4067280" y="260280"/>
            <a:ext cx="446364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customer can check his status and this involves the salesperson.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customer can place an order, and this also involves the salesperson.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shipping clerk fills orders using the system.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The customer can request credit, and the supervisor is involved in establishing the credit.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TextBox 6"/>
          <p:cNvSpPr/>
          <p:nvPr/>
        </p:nvSpPr>
        <p:spPr>
          <a:xfrm>
            <a:off x="506160" y="3801600"/>
            <a:ext cx="7773480" cy="249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1" lang="en-AU" sz="2000" spc="-1" strike="noStrike">
                <a:solidFill>
                  <a:srgbClr val="000099"/>
                </a:solidFill>
                <a:latin typeface="Arial"/>
                <a:ea typeface="DejaVu Sans"/>
              </a:rPr>
              <a:t>Remember</a:t>
            </a:r>
            <a:r>
              <a:rPr b="0" lang="en-AU" sz="2000" spc="-1" strike="noStrike">
                <a:solidFill>
                  <a:srgbClr val="000099"/>
                </a:solidFill>
                <a:latin typeface="Arial"/>
                <a:ea typeface="DejaVu Sans"/>
              </a:rPr>
              <a:t> – all the association lines involve </a:t>
            </a:r>
            <a:r>
              <a:rPr b="1" lang="en-AU" sz="2000" spc="-1" strike="noStrike">
                <a:solidFill>
                  <a:srgbClr val="000099"/>
                </a:solidFill>
                <a:latin typeface="Arial"/>
                <a:ea typeface="DejaVu Sans"/>
              </a:rPr>
              <a:t>two way data flow</a:t>
            </a:r>
            <a:r>
              <a:rPr b="0" lang="en-AU" sz="2000" spc="-1" strike="noStrike">
                <a:solidFill>
                  <a:srgbClr val="000099"/>
                </a:solidFill>
                <a:latin typeface="Arial"/>
                <a:ea typeface="DejaVu Sans"/>
              </a:rPr>
              <a:t>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AU" sz="2000" spc="-1" strike="noStrike">
                <a:solidFill>
                  <a:srgbClr val="000099"/>
                </a:solidFill>
                <a:latin typeface="Arial"/>
                <a:ea typeface="DejaVu Sans"/>
              </a:rPr>
              <a:t>A </a:t>
            </a:r>
            <a:r>
              <a:rPr b="1" lang="en-AU" sz="2000" spc="-1" strike="noStrike">
                <a:solidFill>
                  <a:srgbClr val="000099"/>
                </a:solidFill>
                <a:latin typeface="Arial"/>
                <a:ea typeface="DejaVu Sans"/>
              </a:rPr>
              <a:t>data flow diagram </a:t>
            </a:r>
            <a:r>
              <a:rPr b="0" lang="en-AU" sz="2000" spc="-1" strike="noStrike">
                <a:solidFill>
                  <a:srgbClr val="000099"/>
                </a:solidFill>
                <a:latin typeface="Arial"/>
                <a:ea typeface="DejaVu Sans"/>
              </a:rPr>
              <a:t>would detail the types and directions of data flow.  The UCD does </a:t>
            </a:r>
            <a:r>
              <a:rPr b="1" lang="en-AU" sz="2000" spc="-1" strike="noStrike">
                <a:solidFill>
                  <a:srgbClr val="000099"/>
                </a:solidFill>
                <a:latin typeface="Arial"/>
                <a:ea typeface="DejaVu Sans"/>
              </a:rPr>
              <a:t>not </a:t>
            </a:r>
            <a:r>
              <a:rPr b="0" lang="en-AU" sz="2000" spc="-1" strike="noStrike">
                <a:solidFill>
                  <a:srgbClr val="000099"/>
                </a:solidFill>
                <a:latin typeface="Arial"/>
                <a:ea typeface="DejaVu Sans"/>
              </a:rPr>
              <a:t>care about that; it only worries about users and system processes.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AU" sz="2000" spc="-1" strike="noStrike">
                <a:solidFill>
                  <a:srgbClr val="000099"/>
                </a:solidFill>
                <a:latin typeface="Arial"/>
                <a:ea typeface="DejaVu Sans"/>
              </a:rPr>
              <a:t>Sometimes, you need to </a:t>
            </a:r>
            <a:r>
              <a:rPr b="1" lang="en-AU" sz="2000" spc="-1" strike="noStrike">
                <a:solidFill>
                  <a:srgbClr val="000099"/>
                </a:solidFill>
                <a:latin typeface="Arial"/>
                <a:ea typeface="DejaVu Sans"/>
              </a:rPr>
              <a:t>label associations</a:t>
            </a:r>
            <a:r>
              <a:rPr b="0" lang="en-AU" sz="2000" spc="-1" strike="noStrike">
                <a:solidFill>
                  <a:srgbClr val="000099"/>
                </a:solidFill>
                <a:latin typeface="Arial"/>
                <a:ea typeface="DejaVu Sans"/>
              </a:rPr>
              <a:t> to show exactly what is happening in that association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What does this tell you?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6" name="Picture 4" descr=""/>
          <p:cNvPicPr/>
          <p:nvPr/>
        </p:nvPicPr>
        <p:blipFill>
          <a:blip r:embed="rId1"/>
          <a:stretch/>
        </p:blipFill>
        <p:spPr>
          <a:xfrm>
            <a:off x="395280" y="1197000"/>
            <a:ext cx="8360640" cy="524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Picture 4" descr=""/>
          <p:cNvPicPr/>
          <p:nvPr/>
        </p:nvPicPr>
        <p:blipFill>
          <a:blip r:embed="rId1"/>
          <a:stretch/>
        </p:blipFill>
        <p:spPr>
          <a:xfrm>
            <a:off x="390600" y="804960"/>
            <a:ext cx="4899960" cy="3074400"/>
          </a:xfrm>
          <a:prstGeom prst="rect">
            <a:avLst/>
          </a:prstGeom>
          <a:ln w="0">
            <a:noFill/>
          </a:ln>
        </p:spPr>
      </p:pic>
      <p:sp>
        <p:nvSpPr>
          <p:cNvPr id="378" name="TextBox 4"/>
          <p:cNvSpPr/>
          <p:nvPr/>
        </p:nvSpPr>
        <p:spPr>
          <a:xfrm>
            <a:off x="250920" y="3429000"/>
            <a:ext cx="8567280" cy="22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i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Catalog requests 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only sometimes accompany the placing of an order.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Supplying customer data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ordering products 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b="0" i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arranging payment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always </a:t>
            </a: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form part of the order placement process.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559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Practice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7440" cy="5614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Create a UCD to describe the following requirements of a new system.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Customers can contact salesmen to make a purchase.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Salesmen enter the sale into the sales database.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Customers can track their sale’s progress via the database.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The accounts department sends an invoice to the customer.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UCD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95280" y="11970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Serves to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scope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the system’s functionality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Defines what functions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will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will not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have to be performed by the system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Shows developers if they have left out anything important, or included functionality that was not necessary (but still costs money &amp; complexity)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help development teams visualise the functional requirements (FRs) of a system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879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559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1. Identify the actors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7440" cy="5614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ff0000"/>
                </a:solidFill>
                <a:latin typeface="Calibri"/>
              </a:rPr>
              <a:t>Customers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can contact </a:t>
            </a:r>
            <a:r>
              <a:rPr b="1" lang="en-AU" sz="2800" spc="-1" strike="noStrike">
                <a:solidFill>
                  <a:srgbClr val="ff0000"/>
                </a:solidFill>
                <a:latin typeface="Calibri"/>
              </a:rPr>
              <a:t>salesmen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to make a purchase.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Salesmen enter the sale into the sales database.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Customers can track their sale’s progress via the database.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AU" sz="2800" spc="-1" strike="noStrike">
                <a:solidFill>
                  <a:srgbClr val="ff0000"/>
                </a:solidFill>
                <a:latin typeface="Calibri"/>
              </a:rPr>
              <a:t>accounts department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sends an invoice to the customer.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All of these participants interact with the system from the outside.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17375e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17375e"/>
                </a:solidFill>
                <a:latin typeface="Calibri"/>
              </a:rPr>
              <a:t>No, the </a:t>
            </a:r>
            <a:r>
              <a:rPr b="1" lang="en-AU" sz="2800" spc="-1" strike="noStrike">
                <a:solidFill>
                  <a:srgbClr val="17375e"/>
                </a:solidFill>
                <a:latin typeface="Calibri"/>
              </a:rPr>
              <a:t>database</a:t>
            </a:r>
            <a:r>
              <a:rPr b="0" lang="en-AU" sz="2800" spc="-1" strike="noStrike">
                <a:solidFill>
                  <a:srgbClr val="17375e"/>
                </a:solidFill>
                <a:latin typeface="Calibri"/>
              </a:rPr>
              <a:t> is </a:t>
            </a:r>
            <a:r>
              <a:rPr b="1" lang="en-AU" sz="2800" spc="-1" strike="noStrike">
                <a:solidFill>
                  <a:srgbClr val="17375e"/>
                </a:solidFill>
                <a:latin typeface="Calibri"/>
              </a:rPr>
              <a:t>not</a:t>
            </a:r>
            <a:r>
              <a:rPr b="0" lang="en-AU" sz="2800" spc="-1" strike="noStrike">
                <a:solidFill>
                  <a:srgbClr val="17375e"/>
                </a:solidFill>
                <a:latin typeface="Calibri"/>
              </a:rPr>
              <a:t> an actor because it is </a:t>
            </a:r>
            <a:r>
              <a:rPr b="1" lang="en-AU" sz="2800" spc="-1" strike="noStrike">
                <a:solidFill>
                  <a:srgbClr val="17375e"/>
                </a:solidFill>
                <a:latin typeface="Calibri"/>
              </a:rPr>
              <a:t>part of the system.  </a:t>
            </a:r>
            <a:r>
              <a:rPr b="0" lang="en-AU" sz="2800" spc="-1" strike="noStrike">
                <a:solidFill>
                  <a:srgbClr val="17375e"/>
                </a:solidFill>
                <a:latin typeface="Calibri"/>
              </a:rPr>
              <a:t>It is </a:t>
            </a:r>
            <a:r>
              <a:rPr b="1" lang="en-AU" sz="2800" spc="-1" strike="noStrike">
                <a:solidFill>
                  <a:srgbClr val="17375e"/>
                </a:solidFill>
                <a:latin typeface="Calibri"/>
              </a:rPr>
              <a:t>not shown</a:t>
            </a:r>
            <a:r>
              <a:rPr b="0" lang="en-AU" sz="2800" spc="-1" strike="noStrike">
                <a:solidFill>
                  <a:srgbClr val="17375e"/>
                </a:solidFill>
                <a:latin typeface="Calibri"/>
              </a:rPr>
              <a:t> in the UCD (but it </a:t>
            </a:r>
            <a:r>
              <a:rPr b="0" i="1" lang="en-AU" sz="2800" spc="-1" strike="noStrike">
                <a:solidFill>
                  <a:srgbClr val="17375e"/>
                </a:solidFill>
                <a:latin typeface="Calibri"/>
              </a:rPr>
              <a:t>would appear as a data store in a DFD!)</a:t>
            </a:r>
            <a:r>
              <a:rPr b="0" lang="en-AU" sz="2800" spc="-1" strike="noStrike">
                <a:solidFill>
                  <a:srgbClr val="17375e"/>
                </a:solidFill>
                <a:latin typeface="Calibri"/>
              </a:rPr>
              <a:t>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oup 17"/>
          <p:cNvGrpSpPr/>
          <p:nvPr/>
        </p:nvGrpSpPr>
        <p:grpSpPr>
          <a:xfrm>
            <a:off x="323640" y="692280"/>
            <a:ext cx="719280" cy="1512720"/>
            <a:chOff x="323640" y="692280"/>
            <a:chExt cx="719280" cy="1512720"/>
          </a:xfrm>
        </p:grpSpPr>
        <p:sp>
          <p:nvSpPr>
            <p:cNvPr id="384" name="Oval 3"/>
            <p:cNvSpPr/>
            <p:nvPr/>
          </p:nvSpPr>
          <p:spPr>
            <a:xfrm>
              <a:off x="539640" y="69228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5" name="Straight Connector 7"/>
            <p:cNvSpPr/>
            <p:nvPr/>
          </p:nvSpPr>
          <p:spPr>
            <a:xfrm flipH="1">
              <a:off x="755640" y="1123920"/>
              <a:ext cx="34920" cy="64908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6" name="Straight Connector 8"/>
            <p:cNvSpPr/>
            <p:nvPr/>
          </p:nvSpPr>
          <p:spPr>
            <a:xfrm flipH="1">
              <a:off x="395280" y="133956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7" name="Straight Connector 10"/>
            <p:cNvSpPr/>
            <p:nvPr/>
          </p:nvSpPr>
          <p:spPr>
            <a:xfrm flipH="1">
              <a:off x="323640" y="1773000"/>
              <a:ext cx="43200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8" name="Straight Connector 14"/>
            <p:cNvSpPr/>
            <p:nvPr/>
          </p:nvSpPr>
          <p:spPr>
            <a:xfrm>
              <a:off x="755640" y="1773000"/>
              <a:ext cx="2156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89" name="Group 18"/>
          <p:cNvGrpSpPr/>
          <p:nvPr/>
        </p:nvGrpSpPr>
        <p:grpSpPr>
          <a:xfrm>
            <a:off x="6804000" y="836640"/>
            <a:ext cx="720720" cy="1512720"/>
            <a:chOff x="6804000" y="836640"/>
            <a:chExt cx="720720" cy="1512720"/>
          </a:xfrm>
        </p:grpSpPr>
        <p:sp>
          <p:nvSpPr>
            <p:cNvPr id="390" name="Oval 19"/>
            <p:cNvSpPr/>
            <p:nvPr/>
          </p:nvSpPr>
          <p:spPr>
            <a:xfrm>
              <a:off x="7020000" y="836640"/>
              <a:ext cx="50256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1" name="Straight Connector 20"/>
            <p:cNvSpPr/>
            <p:nvPr/>
          </p:nvSpPr>
          <p:spPr>
            <a:xfrm flipH="1">
              <a:off x="7235640" y="1268280"/>
              <a:ext cx="36360" cy="64908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2" name="Straight Connector 21"/>
            <p:cNvSpPr/>
            <p:nvPr/>
          </p:nvSpPr>
          <p:spPr>
            <a:xfrm flipH="1">
              <a:off x="6875280" y="1484280"/>
              <a:ext cx="6494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3" name="Straight Connector 22"/>
            <p:cNvSpPr/>
            <p:nvPr/>
          </p:nvSpPr>
          <p:spPr>
            <a:xfrm flipH="1">
              <a:off x="6804000" y="191736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4" name="Straight Connector 23"/>
            <p:cNvSpPr/>
            <p:nvPr/>
          </p:nvSpPr>
          <p:spPr>
            <a:xfrm>
              <a:off x="7235640" y="1917360"/>
              <a:ext cx="2174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95" name="Group 24"/>
          <p:cNvGrpSpPr/>
          <p:nvPr/>
        </p:nvGrpSpPr>
        <p:grpSpPr>
          <a:xfrm>
            <a:off x="6804000" y="3573360"/>
            <a:ext cx="720720" cy="1511280"/>
            <a:chOff x="6804000" y="3573360"/>
            <a:chExt cx="720720" cy="1511280"/>
          </a:xfrm>
        </p:grpSpPr>
        <p:sp>
          <p:nvSpPr>
            <p:cNvPr id="396" name="Oval 25"/>
            <p:cNvSpPr/>
            <p:nvPr/>
          </p:nvSpPr>
          <p:spPr>
            <a:xfrm>
              <a:off x="7020000" y="3573360"/>
              <a:ext cx="50256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7" name="Straight Connector 26"/>
            <p:cNvSpPr/>
            <p:nvPr/>
          </p:nvSpPr>
          <p:spPr>
            <a:xfrm flipH="1">
              <a:off x="7235640" y="4005000"/>
              <a:ext cx="3636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8" name="Straight Connector 27"/>
            <p:cNvSpPr/>
            <p:nvPr/>
          </p:nvSpPr>
          <p:spPr>
            <a:xfrm flipH="1">
              <a:off x="6875280" y="4221000"/>
              <a:ext cx="6494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9" name="Straight Connector 28"/>
            <p:cNvSpPr/>
            <p:nvPr/>
          </p:nvSpPr>
          <p:spPr>
            <a:xfrm flipH="1">
              <a:off x="6804000" y="465264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0" name="Straight Connector 29"/>
            <p:cNvSpPr/>
            <p:nvPr/>
          </p:nvSpPr>
          <p:spPr>
            <a:xfrm>
              <a:off x="7235640" y="4652640"/>
              <a:ext cx="2174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01" name="TextBox 30"/>
          <p:cNvSpPr/>
          <p:nvPr/>
        </p:nvSpPr>
        <p:spPr>
          <a:xfrm>
            <a:off x="0" y="234936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TextBox 31"/>
          <p:cNvSpPr/>
          <p:nvPr/>
        </p:nvSpPr>
        <p:spPr>
          <a:xfrm>
            <a:off x="6516720" y="242100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salesman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Box 32"/>
          <p:cNvSpPr/>
          <p:nvPr/>
        </p:nvSpPr>
        <p:spPr>
          <a:xfrm>
            <a:off x="6372360" y="5084640"/>
            <a:ext cx="22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Accounts dept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Rectangle 33"/>
          <p:cNvSpPr/>
          <p:nvPr/>
        </p:nvSpPr>
        <p:spPr>
          <a:xfrm>
            <a:off x="1692360" y="189000"/>
            <a:ext cx="4390560" cy="640656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559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2. Identify the use cases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7440" cy="4103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ff0000"/>
                </a:solidFill>
                <a:latin typeface="Calibri"/>
              </a:rPr>
              <a:t>1. Customers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can contact </a:t>
            </a:r>
            <a:r>
              <a:rPr b="1" lang="en-AU" sz="2800" spc="-1" strike="noStrike">
                <a:solidFill>
                  <a:srgbClr val="ff0000"/>
                </a:solidFill>
                <a:latin typeface="Calibri"/>
              </a:rPr>
              <a:t>salesmen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to make a purchase.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2. Salesmen enter the sale into the sales database.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3. Customers can track their sale’s progress via the database.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4. The </a:t>
            </a:r>
            <a:r>
              <a:rPr b="1" lang="en-AU" sz="2800" spc="-1" strike="noStrike">
                <a:solidFill>
                  <a:srgbClr val="ff0000"/>
                </a:solidFill>
                <a:latin typeface="Calibri"/>
              </a:rPr>
              <a:t>accounts department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sends an invoice to the customer.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roup 17"/>
          <p:cNvGrpSpPr/>
          <p:nvPr/>
        </p:nvGrpSpPr>
        <p:grpSpPr>
          <a:xfrm>
            <a:off x="323640" y="1989000"/>
            <a:ext cx="719280" cy="1511280"/>
            <a:chOff x="323640" y="1989000"/>
            <a:chExt cx="719280" cy="1511280"/>
          </a:xfrm>
        </p:grpSpPr>
        <p:sp>
          <p:nvSpPr>
            <p:cNvPr id="408" name="Oval 3"/>
            <p:cNvSpPr/>
            <p:nvPr/>
          </p:nvSpPr>
          <p:spPr>
            <a:xfrm>
              <a:off x="539640" y="198900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9" name="Straight Connector 7"/>
            <p:cNvSpPr/>
            <p:nvPr/>
          </p:nvSpPr>
          <p:spPr>
            <a:xfrm flipH="1">
              <a:off x="755640" y="242064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0" name="Straight Connector 8"/>
            <p:cNvSpPr/>
            <p:nvPr/>
          </p:nvSpPr>
          <p:spPr>
            <a:xfrm flipH="1">
              <a:off x="395280" y="263664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1" name="Straight Connector 10"/>
            <p:cNvSpPr/>
            <p:nvPr/>
          </p:nvSpPr>
          <p:spPr>
            <a:xfrm flipH="1">
              <a:off x="323640" y="3068280"/>
              <a:ext cx="432000" cy="36072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2" name="Straight Connector 14"/>
            <p:cNvSpPr/>
            <p:nvPr/>
          </p:nvSpPr>
          <p:spPr>
            <a:xfrm>
              <a:off x="755640" y="3068280"/>
              <a:ext cx="2156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3" name="Group 18"/>
          <p:cNvGrpSpPr/>
          <p:nvPr/>
        </p:nvGrpSpPr>
        <p:grpSpPr>
          <a:xfrm>
            <a:off x="6804000" y="836640"/>
            <a:ext cx="720720" cy="1512720"/>
            <a:chOff x="6804000" y="836640"/>
            <a:chExt cx="720720" cy="1512720"/>
          </a:xfrm>
        </p:grpSpPr>
        <p:sp>
          <p:nvSpPr>
            <p:cNvPr id="414" name="Oval 19"/>
            <p:cNvSpPr/>
            <p:nvPr/>
          </p:nvSpPr>
          <p:spPr>
            <a:xfrm>
              <a:off x="7020000" y="836640"/>
              <a:ext cx="50256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5" name="Straight Connector 20"/>
            <p:cNvSpPr/>
            <p:nvPr/>
          </p:nvSpPr>
          <p:spPr>
            <a:xfrm flipH="1">
              <a:off x="7235640" y="1268280"/>
              <a:ext cx="36360" cy="64908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6" name="Straight Connector 21"/>
            <p:cNvSpPr/>
            <p:nvPr/>
          </p:nvSpPr>
          <p:spPr>
            <a:xfrm flipH="1">
              <a:off x="6875280" y="1484280"/>
              <a:ext cx="6494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7" name="Straight Connector 22"/>
            <p:cNvSpPr/>
            <p:nvPr/>
          </p:nvSpPr>
          <p:spPr>
            <a:xfrm flipH="1">
              <a:off x="6804000" y="191736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8" name="Straight Connector 23"/>
            <p:cNvSpPr/>
            <p:nvPr/>
          </p:nvSpPr>
          <p:spPr>
            <a:xfrm>
              <a:off x="7235640" y="1917360"/>
              <a:ext cx="2174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9" name="Group 24"/>
          <p:cNvGrpSpPr/>
          <p:nvPr/>
        </p:nvGrpSpPr>
        <p:grpSpPr>
          <a:xfrm>
            <a:off x="6804000" y="3573360"/>
            <a:ext cx="720720" cy="1511280"/>
            <a:chOff x="6804000" y="3573360"/>
            <a:chExt cx="720720" cy="1511280"/>
          </a:xfrm>
        </p:grpSpPr>
        <p:sp>
          <p:nvSpPr>
            <p:cNvPr id="420" name="Oval 25"/>
            <p:cNvSpPr/>
            <p:nvPr/>
          </p:nvSpPr>
          <p:spPr>
            <a:xfrm>
              <a:off x="7020000" y="3573360"/>
              <a:ext cx="50256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1" name="Straight Connector 26"/>
            <p:cNvSpPr/>
            <p:nvPr/>
          </p:nvSpPr>
          <p:spPr>
            <a:xfrm flipH="1">
              <a:off x="7235640" y="4005000"/>
              <a:ext cx="3636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2" name="Straight Connector 27"/>
            <p:cNvSpPr/>
            <p:nvPr/>
          </p:nvSpPr>
          <p:spPr>
            <a:xfrm flipH="1">
              <a:off x="6875280" y="4221000"/>
              <a:ext cx="6494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3" name="Straight Connector 28"/>
            <p:cNvSpPr/>
            <p:nvPr/>
          </p:nvSpPr>
          <p:spPr>
            <a:xfrm flipH="1">
              <a:off x="6804000" y="465264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4" name="Straight Connector 29"/>
            <p:cNvSpPr/>
            <p:nvPr/>
          </p:nvSpPr>
          <p:spPr>
            <a:xfrm>
              <a:off x="7235640" y="4652640"/>
              <a:ext cx="2174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25" name="TextBox 30"/>
          <p:cNvSpPr/>
          <p:nvPr/>
        </p:nvSpPr>
        <p:spPr>
          <a:xfrm>
            <a:off x="0" y="364500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TextBox 31"/>
          <p:cNvSpPr/>
          <p:nvPr/>
        </p:nvSpPr>
        <p:spPr>
          <a:xfrm>
            <a:off x="6516720" y="242100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salesman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TextBox 32"/>
          <p:cNvSpPr/>
          <p:nvPr/>
        </p:nvSpPr>
        <p:spPr>
          <a:xfrm>
            <a:off x="6372360" y="5084640"/>
            <a:ext cx="22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Accounts dept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Rectangle 33"/>
          <p:cNvSpPr/>
          <p:nvPr/>
        </p:nvSpPr>
        <p:spPr>
          <a:xfrm>
            <a:off x="1692360" y="189000"/>
            <a:ext cx="4390560" cy="640656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Oval 24"/>
          <p:cNvSpPr/>
          <p:nvPr/>
        </p:nvSpPr>
        <p:spPr>
          <a:xfrm>
            <a:off x="2987640" y="260280"/>
            <a:ext cx="172656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Make purchase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Oval 34"/>
          <p:cNvSpPr/>
          <p:nvPr/>
        </p:nvSpPr>
        <p:spPr>
          <a:xfrm>
            <a:off x="3708360" y="1989000"/>
            <a:ext cx="172512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Enter sale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Oval 35"/>
          <p:cNvSpPr/>
          <p:nvPr/>
        </p:nvSpPr>
        <p:spPr>
          <a:xfrm>
            <a:off x="2124000" y="2924280"/>
            <a:ext cx="1725120" cy="143928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Track sales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Oval 36"/>
          <p:cNvSpPr/>
          <p:nvPr/>
        </p:nvSpPr>
        <p:spPr>
          <a:xfrm>
            <a:off x="2916360" y="4797360"/>
            <a:ext cx="172512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Send invoice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 17"/>
          <p:cNvGrpSpPr/>
          <p:nvPr/>
        </p:nvGrpSpPr>
        <p:grpSpPr>
          <a:xfrm>
            <a:off x="323640" y="1989000"/>
            <a:ext cx="719280" cy="1511280"/>
            <a:chOff x="323640" y="1989000"/>
            <a:chExt cx="719280" cy="1511280"/>
          </a:xfrm>
        </p:grpSpPr>
        <p:sp>
          <p:nvSpPr>
            <p:cNvPr id="434" name="Oval 3"/>
            <p:cNvSpPr/>
            <p:nvPr/>
          </p:nvSpPr>
          <p:spPr>
            <a:xfrm>
              <a:off x="539640" y="198900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5" name="Straight Connector 7"/>
            <p:cNvSpPr/>
            <p:nvPr/>
          </p:nvSpPr>
          <p:spPr>
            <a:xfrm flipH="1">
              <a:off x="755640" y="242064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6" name="Straight Connector 8"/>
            <p:cNvSpPr/>
            <p:nvPr/>
          </p:nvSpPr>
          <p:spPr>
            <a:xfrm flipH="1">
              <a:off x="395280" y="263664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7" name="Straight Connector 10"/>
            <p:cNvSpPr/>
            <p:nvPr/>
          </p:nvSpPr>
          <p:spPr>
            <a:xfrm flipH="1">
              <a:off x="323640" y="3068280"/>
              <a:ext cx="432000" cy="36072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8" name="Straight Connector 14"/>
            <p:cNvSpPr/>
            <p:nvPr/>
          </p:nvSpPr>
          <p:spPr>
            <a:xfrm>
              <a:off x="755640" y="3068280"/>
              <a:ext cx="2156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39" name="Group 18"/>
          <p:cNvGrpSpPr/>
          <p:nvPr/>
        </p:nvGrpSpPr>
        <p:grpSpPr>
          <a:xfrm>
            <a:off x="6804000" y="836640"/>
            <a:ext cx="720720" cy="1512720"/>
            <a:chOff x="6804000" y="836640"/>
            <a:chExt cx="720720" cy="1512720"/>
          </a:xfrm>
        </p:grpSpPr>
        <p:sp>
          <p:nvSpPr>
            <p:cNvPr id="440" name="Oval 19"/>
            <p:cNvSpPr/>
            <p:nvPr/>
          </p:nvSpPr>
          <p:spPr>
            <a:xfrm>
              <a:off x="7020000" y="836640"/>
              <a:ext cx="50256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1" name="Straight Connector 20"/>
            <p:cNvSpPr/>
            <p:nvPr/>
          </p:nvSpPr>
          <p:spPr>
            <a:xfrm flipH="1">
              <a:off x="7235640" y="1268280"/>
              <a:ext cx="36360" cy="64908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2" name="Straight Connector 21"/>
            <p:cNvSpPr/>
            <p:nvPr/>
          </p:nvSpPr>
          <p:spPr>
            <a:xfrm flipH="1">
              <a:off x="6875280" y="1484280"/>
              <a:ext cx="6494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3" name="Straight Connector 22"/>
            <p:cNvSpPr/>
            <p:nvPr/>
          </p:nvSpPr>
          <p:spPr>
            <a:xfrm flipH="1">
              <a:off x="6804000" y="191736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4" name="Straight Connector 23"/>
            <p:cNvSpPr/>
            <p:nvPr/>
          </p:nvSpPr>
          <p:spPr>
            <a:xfrm>
              <a:off x="7235640" y="1917360"/>
              <a:ext cx="2174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45" name="Group 24"/>
          <p:cNvGrpSpPr/>
          <p:nvPr/>
        </p:nvGrpSpPr>
        <p:grpSpPr>
          <a:xfrm>
            <a:off x="6804000" y="3573360"/>
            <a:ext cx="720720" cy="1511280"/>
            <a:chOff x="6804000" y="3573360"/>
            <a:chExt cx="720720" cy="1511280"/>
          </a:xfrm>
        </p:grpSpPr>
        <p:sp>
          <p:nvSpPr>
            <p:cNvPr id="446" name="Oval 25"/>
            <p:cNvSpPr/>
            <p:nvPr/>
          </p:nvSpPr>
          <p:spPr>
            <a:xfrm>
              <a:off x="7020000" y="3573360"/>
              <a:ext cx="50256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7" name="Straight Connector 26"/>
            <p:cNvSpPr/>
            <p:nvPr/>
          </p:nvSpPr>
          <p:spPr>
            <a:xfrm flipH="1">
              <a:off x="7235640" y="4005000"/>
              <a:ext cx="3636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8" name="Straight Connector 27"/>
            <p:cNvSpPr/>
            <p:nvPr/>
          </p:nvSpPr>
          <p:spPr>
            <a:xfrm flipH="1">
              <a:off x="6875280" y="4221000"/>
              <a:ext cx="6494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9" name="Straight Connector 28"/>
            <p:cNvSpPr/>
            <p:nvPr/>
          </p:nvSpPr>
          <p:spPr>
            <a:xfrm flipH="1">
              <a:off x="6804000" y="465264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0" name="Straight Connector 29"/>
            <p:cNvSpPr/>
            <p:nvPr/>
          </p:nvSpPr>
          <p:spPr>
            <a:xfrm>
              <a:off x="7235640" y="4652640"/>
              <a:ext cx="2174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51" name="TextBox 30"/>
          <p:cNvSpPr/>
          <p:nvPr/>
        </p:nvSpPr>
        <p:spPr>
          <a:xfrm>
            <a:off x="0" y="364500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TextBox 31"/>
          <p:cNvSpPr/>
          <p:nvPr/>
        </p:nvSpPr>
        <p:spPr>
          <a:xfrm>
            <a:off x="6516720" y="242100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salesman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TextBox 32"/>
          <p:cNvSpPr/>
          <p:nvPr/>
        </p:nvSpPr>
        <p:spPr>
          <a:xfrm>
            <a:off x="6372360" y="5084640"/>
            <a:ext cx="22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Accounts dept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Rectangle 33"/>
          <p:cNvSpPr/>
          <p:nvPr/>
        </p:nvSpPr>
        <p:spPr>
          <a:xfrm>
            <a:off x="1692360" y="189000"/>
            <a:ext cx="4390560" cy="640656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Oval 24"/>
          <p:cNvSpPr/>
          <p:nvPr/>
        </p:nvSpPr>
        <p:spPr>
          <a:xfrm>
            <a:off x="2987640" y="260280"/>
            <a:ext cx="172656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Make purchase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Oval 34"/>
          <p:cNvSpPr/>
          <p:nvPr/>
        </p:nvSpPr>
        <p:spPr>
          <a:xfrm>
            <a:off x="3708360" y="1989000"/>
            <a:ext cx="172512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Enter sale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Oval 35"/>
          <p:cNvSpPr/>
          <p:nvPr/>
        </p:nvSpPr>
        <p:spPr>
          <a:xfrm>
            <a:off x="2124000" y="2924280"/>
            <a:ext cx="1725120" cy="143928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Track sales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Oval 36"/>
          <p:cNvSpPr/>
          <p:nvPr/>
        </p:nvSpPr>
        <p:spPr>
          <a:xfrm>
            <a:off x="2916360" y="4797360"/>
            <a:ext cx="172512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Send invoice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TextBox 37"/>
          <p:cNvSpPr/>
          <p:nvPr/>
        </p:nvSpPr>
        <p:spPr>
          <a:xfrm>
            <a:off x="0" y="3995640"/>
            <a:ext cx="16171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Note the customer actor slid down to avoid lines crossing or bending! Software makes this easier!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Add the association lines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Add arrows if an actor initiates the use case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roup 17"/>
          <p:cNvGrpSpPr/>
          <p:nvPr/>
        </p:nvGrpSpPr>
        <p:grpSpPr>
          <a:xfrm>
            <a:off x="323640" y="1989000"/>
            <a:ext cx="719280" cy="1511280"/>
            <a:chOff x="323640" y="1989000"/>
            <a:chExt cx="719280" cy="1511280"/>
          </a:xfrm>
        </p:grpSpPr>
        <p:sp>
          <p:nvSpPr>
            <p:cNvPr id="463" name="Oval 3"/>
            <p:cNvSpPr/>
            <p:nvPr/>
          </p:nvSpPr>
          <p:spPr>
            <a:xfrm>
              <a:off x="539640" y="198900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4" name="Straight Connector 7"/>
            <p:cNvSpPr/>
            <p:nvPr/>
          </p:nvSpPr>
          <p:spPr>
            <a:xfrm flipH="1">
              <a:off x="755640" y="242064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5" name="Straight Connector 8"/>
            <p:cNvSpPr/>
            <p:nvPr/>
          </p:nvSpPr>
          <p:spPr>
            <a:xfrm flipH="1">
              <a:off x="395280" y="263664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6" name="Straight Connector 10"/>
            <p:cNvSpPr/>
            <p:nvPr/>
          </p:nvSpPr>
          <p:spPr>
            <a:xfrm flipH="1">
              <a:off x="323640" y="3068280"/>
              <a:ext cx="432000" cy="36072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7" name="Straight Connector 14"/>
            <p:cNvSpPr/>
            <p:nvPr/>
          </p:nvSpPr>
          <p:spPr>
            <a:xfrm>
              <a:off x="755640" y="3068280"/>
              <a:ext cx="2156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68" name="Group 18"/>
          <p:cNvGrpSpPr/>
          <p:nvPr/>
        </p:nvGrpSpPr>
        <p:grpSpPr>
          <a:xfrm>
            <a:off x="6804000" y="836640"/>
            <a:ext cx="720720" cy="1512720"/>
            <a:chOff x="6804000" y="836640"/>
            <a:chExt cx="720720" cy="1512720"/>
          </a:xfrm>
        </p:grpSpPr>
        <p:sp>
          <p:nvSpPr>
            <p:cNvPr id="469" name="Oval 19"/>
            <p:cNvSpPr/>
            <p:nvPr/>
          </p:nvSpPr>
          <p:spPr>
            <a:xfrm>
              <a:off x="7020000" y="836640"/>
              <a:ext cx="50256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0" name="Straight Connector 20"/>
            <p:cNvSpPr/>
            <p:nvPr/>
          </p:nvSpPr>
          <p:spPr>
            <a:xfrm flipH="1">
              <a:off x="7235640" y="1268280"/>
              <a:ext cx="36360" cy="64908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" name="Straight Connector 21"/>
            <p:cNvSpPr/>
            <p:nvPr/>
          </p:nvSpPr>
          <p:spPr>
            <a:xfrm flipH="1">
              <a:off x="6875280" y="1484280"/>
              <a:ext cx="6494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2" name="Straight Connector 22"/>
            <p:cNvSpPr/>
            <p:nvPr/>
          </p:nvSpPr>
          <p:spPr>
            <a:xfrm flipH="1">
              <a:off x="6804000" y="191736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3" name="Straight Connector 23"/>
            <p:cNvSpPr/>
            <p:nvPr/>
          </p:nvSpPr>
          <p:spPr>
            <a:xfrm>
              <a:off x="7235640" y="1917360"/>
              <a:ext cx="2174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74" name="Group 24"/>
          <p:cNvGrpSpPr/>
          <p:nvPr/>
        </p:nvGrpSpPr>
        <p:grpSpPr>
          <a:xfrm>
            <a:off x="6804000" y="3573360"/>
            <a:ext cx="720720" cy="1511280"/>
            <a:chOff x="6804000" y="3573360"/>
            <a:chExt cx="720720" cy="1511280"/>
          </a:xfrm>
        </p:grpSpPr>
        <p:sp>
          <p:nvSpPr>
            <p:cNvPr id="475" name="Oval 25"/>
            <p:cNvSpPr/>
            <p:nvPr/>
          </p:nvSpPr>
          <p:spPr>
            <a:xfrm>
              <a:off x="7020000" y="3573360"/>
              <a:ext cx="50256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6" name="Straight Connector 26"/>
            <p:cNvSpPr/>
            <p:nvPr/>
          </p:nvSpPr>
          <p:spPr>
            <a:xfrm flipH="1">
              <a:off x="7235640" y="4005000"/>
              <a:ext cx="3636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7" name="Straight Connector 27"/>
            <p:cNvSpPr/>
            <p:nvPr/>
          </p:nvSpPr>
          <p:spPr>
            <a:xfrm flipH="1">
              <a:off x="6875280" y="4221000"/>
              <a:ext cx="6494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8" name="Straight Connector 28"/>
            <p:cNvSpPr/>
            <p:nvPr/>
          </p:nvSpPr>
          <p:spPr>
            <a:xfrm flipH="1">
              <a:off x="6804000" y="465264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9" name="Straight Connector 29"/>
            <p:cNvSpPr/>
            <p:nvPr/>
          </p:nvSpPr>
          <p:spPr>
            <a:xfrm>
              <a:off x="7235640" y="4652640"/>
              <a:ext cx="2174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80" name="TextBox 30"/>
          <p:cNvSpPr/>
          <p:nvPr/>
        </p:nvSpPr>
        <p:spPr>
          <a:xfrm>
            <a:off x="0" y="364500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TextBox 31"/>
          <p:cNvSpPr/>
          <p:nvPr/>
        </p:nvSpPr>
        <p:spPr>
          <a:xfrm>
            <a:off x="6516720" y="242100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salesman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TextBox 32"/>
          <p:cNvSpPr/>
          <p:nvPr/>
        </p:nvSpPr>
        <p:spPr>
          <a:xfrm>
            <a:off x="6372360" y="5084640"/>
            <a:ext cx="22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Accounts dept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Rectangle 33"/>
          <p:cNvSpPr/>
          <p:nvPr/>
        </p:nvSpPr>
        <p:spPr>
          <a:xfrm>
            <a:off x="1692360" y="189000"/>
            <a:ext cx="4390560" cy="640656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Oval 24"/>
          <p:cNvSpPr/>
          <p:nvPr/>
        </p:nvSpPr>
        <p:spPr>
          <a:xfrm>
            <a:off x="2987640" y="260280"/>
            <a:ext cx="172656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Make purchase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Oval 34"/>
          <p:cNvSpPr/>
          <p:nvPr/>
        </p:nvSpPr>
        <p:spPr>
          <a:xfrm>
            <a:off x="3708360" y="1989000"/>
            <a:ext cx="172512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Enter sale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Oval 35"/>
          <p:cNvSpPr/>
          <p:nvPr/>
        </p:nvSpPr>
        <p:spPr>
          <a:xfrm>
            <a:off x="2124000" y="2924280"/>
            <a:ext cx="1725120" cy="143928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Track sales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Oval 36"/>
          <p:cNvSpPr/>
          <p:nvPr/>
        </p:nvSpPr>
        <p:spPr>
          <a:xfrm>
            <a:off x="2916360" y="4797360"/>
            <a:ext cx="172512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Send invoice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Straight Arrow Connector 39"/>
          <p:cNvSpPr/>
          <p:nvPr/>
        </p:nvSpPr>
        <p:spPr>
          <a:xfrm flipV="1">
            <a:off x="1042920" y="976680"/>
            <a:ext cx="1942560" cy="1653480"/>
          </a:xfrm>
          <a:custGeom>
            <a:avLst/>
            <a:gdLst>
              <a:gd name="textAreaLeft" fmla="*/ 0 w 1942560"/>
              <a:gd name="textAreaRight" fmla="*/ 1942920 w 1942560"/>
              <a:gd name="textAreaTop" fmla="*/ -360 h 1653480"/>
              <a:gd name="textAreaBottom" fmla="*/ 1653480 h 16534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TextBox 37"/>
          <p:cNvSpPr/>
          <p:nvPr/>
        </p:nvSpPr>
        <p:spPr>
          <a:xfrm>
            <a:off x="539640" y="765000"/>
            <a:ext cx="1942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Customer initiates this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roup 17"/>
          <p:cNvGrpSpPr/>
          <p:nvPr/>
        </p:nvGrpSpPr>
        <p:grpSpPr>
          <a:xfrm>
            <a:off x="323640" y="1989000"/>
            <a:ext cx="719280" cy="1511280"/>
            <a:chOff x="323640" y="1989000"/>
            <a:chExt cx="719280" cy="1511280"/>
          </a:xfrm>
        </p:grpSpPr>
        <p:sp>
          <p:nvSpPr>
            <p:cNvPr id="491" name="Oval 3"/>
            <p:cNvSpPr/>
            <p:nvPr/>
          </p:nvSpPr>
          <p:spPr>
            <a:xfrm>
              <a:off x="539640" y="198900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2" name="Straight Connector 7"/>
            <p:cNvSpPr/>
            <p:nvPr/>
          </p:nvSpPr>
          <p:spPr>
            <a:xfrm flipH="1">
              <a:off x="755640" y="242064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3" name="Straight Connector 8"/>
            <p:cNvSpPr/>
            <p:nvPr/>
          </p:nvSpPr>
          <p:spPr>
            <a:xfrm flipH="1">
              <a:off x="395280" y="263664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4" name="Straight Connector 10"/>
            <p:cNvSpPr/>
            <p:nvPr/>
          </p:nvSpPr>
          <p:spPr>
            <a:xfrm flipH="1">
              <a:off x="323640" y="3068280"/>
              <a:ext cx="432000" cy="36072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5" name="Straight Connector 14"/>
            <p:cNvSpPr/>
            <p:nvPr/>
          </p:nvSpPr>
          <p:spPr>
            <a:xfrm>
              <a:off x="755640" y="3068280"/>
              <a:ext cx="2156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96" name="Group 18"/>
          <p:cNvGrpSpPr/>
          <p:nvPr/>
        </p:nvGrpSpPr>
        <p:grpSpPr>
          <a:xfrm>
            <a:off x="6804000" y="836640"/>
            <a:ext cx="720720" cy="1512720"/>
            <a:chOff x="6804000" y="836640"/>
            <a:chExt cx="720720" cy="1512720"/>
          </a:xfrm>
        </p:grpSpPr>
        <p:sp>
          <p:nvSpPr>
            <p:cNvPr id="497" name="Oval 19"/>
            <p:cNvSpPr/>
            <p:nvPr/>
          </p:nvSpPr>
          <p:spPr>
            <a:xfrm>
              <a:off x="7020000" y="836640"/>
              <a:ext cx="50256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8" name="Straight Connector 20"/>
            <p:cNvSpPr/>
            <p:nvPr/>
          </p:nvSpPr>
          <p:spPr>
            <a:xfrm flipH="1">
              <a:off x="7235640" y="1268280"/>
              <a:ext cx="36360" cy="64908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9" name="Straight Connector 21"/>
            <p:cNvSpPr/>
            <p:nvPr/>
          </p:nvSpPr>
          <p:spPr>
            <a:xfrm flipH="1">
              <a:off x="6875280" y="1484280"/>
              <a:ext cx="6494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0" name="Straight Connector 22"/>
            <p:cNvSpPr/>
            <p:nvPr/>
          </p:nvSpPr>
          <p:spPr>
            <a:xfrm flipH="1">
              <a:off x="6804000" y="191736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1" name="Straight Connector 23"/>
            <p:cNvSpPr/>
            <p:nvPr/>
          </p:nvSpPr>
          <p:spPr>
            <a:xfrm>
              <a:off x="7235640" y="1917360"/>
              <a:ext cx="2174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02" name="Group 24"/>
          <p:cNvGrpSpPr/>
          <p:nvPr/>
        </p:nvGrpSpPr>
        <p:grpSpPr>
          <a:xfrm>
            <a:off x="6804000" y="3573360"/>
            <a:ext cx="720720" cy="1511280"/>
            <a:chOff x="6804000" y="3573360"/>
            <a:chExt cx="720720" cy="1511280"/>
          </a:xfrm>
        </p:grpSpPr>
        <p:sp>
          <p:nvSpPr>
            <p:cNvPr id="503" name="Oval 25"/>
            <p:cNvSpPr/>
            <p:nvPr/>
          </p:nvSpPr>
          <p:spPr>
            <a:xfrm>
              <a:off x="7020000" y="3573360"/>
              <a:ext cx="50256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4" name="Straight Connector 26"/>
            <p:cNvSpPr/>
            <p:nvPr/>
          </p:nvSpPr>
          <p:spPr>
            <a:xfrm flipH="1">
              <a:off x="7235640" y="4005000"/>
              <a:ext cx="3636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5" name="Straight Connector 27"/>
            <p:cNvSpPr/>
            <p:nvPr/>
          </p:nvSpPr>
          <p:spPr>
            <a:xfrm flipH="1">
              <a:off x="6875280" y="4221000"/>
              <a:ext cx="6494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6" name="Straight Connector 28"/>
            <p:cNvSpPr/>
            <p:nvPr/>
          </p:nvSpPr>
          <p:spPr>
            <a:xfrm flipH="1">
              <a:off x="6804000" y="465264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7" name="Straight Connector 29"/>
            <p:cNvSpPr/>
            <p:nvPr/>
          </p:nvSpPr>
          <p:spPr>
            <a:xfrm>
              <a:off x="7235640" y="4652640"/>
              <a:ext cx="2174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08" name="TextBox 30"/>
          <p:cNvSpPr/>
          <p:nvPr/>
        </p:nvSpPr>
        <p:spPr>
          <a:xfrm>
            <a:off x="0" y="364500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TextBox 31"/>
          <p:cNvSpPr/>
          <p:nvPr/>
        </p:nvSpPr>
        <p:spPr>
          <a:xfrm>
            <a:off x="6516720" y="242100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salesman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TextBox 32"/>
          <p:cNvSpPr/>
          <p:nvPr/>
        </p:nvSpPr>
        <p:spPr>
          <a:xfrm>
            <a:off x="6372360" y="5084640"/>
            <a:ext cx="22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Accounts dept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Rectangle 33"/>
          <p:cNvSpPr/>
          <p:nvPr/>
        </p:nvSpPr>
        <p:spPr>
          <a:xfrm>
            <a:off x="1692360" y="189000"/>
            <a:ext cx="4390560" cy="640656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Oval 24"/>
          <p:cNvSpPr/>
          <p:nvPr/>
        </p:nvSpPr>
        <p:spPr>
          <a:xfrm>
            <a:off x="2987640" y="260280"/>
            <a:ext cx="172656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Make purchase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Oval 34"/>
          <p:cNvSpPr/>
          <p:nvPr/>
        </p:nvSpPr>
        <p:spPr>
          <a:xfrm>
            <a:off x="3708360" y="1989000"/>
            <a:ext cx="172512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Enter sale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Oval 35"/>
          <p:cNvSpPr/>
          <p:nvPr/>
        </p:nvSpPr>
        <p:spPr>
          <a:xfrm>
            <a:off x="2124000" y="2924280"/>
            <a:ext cx="1725120" cy="143928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Track sales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Oval 36"/>
          <p:cNvSpPr/>
          <p:nvPr/>
        </p:nvSpPr>
        <p:spPr>
          <a:xfrm>
            <a:off x="2916360" y="4797360"/>
            <a:ext cx="172512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Send invoice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Straight Arrow Connector 39"/>
          <p:cNvSpPr/>
          <p:nvPr/>
        </p:nvSpPr>
        <p:spPr>
          <a:xfrm flipV="1">
            <a:off x="1042920" y="976680"/>
            <a:ext cx="1942560" cy="1653480"/>
          </a:xfrm>
          <a:custGeom>
            <a:avLst/>
            <a:gdLst>
              <a:gd name="textAreaLeft" fmla="*/ 0 w 1942560"/>
              <a:gd name="textAreaRight" fmla="*/ 1942920 w 1942560"/>
              <a:gd name="textAreaTop" fmla="*/ -360 h 1653480"/>
              <a:gd name="textAreaBottom" fmla="*/ 1653480 h 16534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Straight Connector 40"/>
          <p:cNvSpPr/>
          <p:nvPr/>
        </p:nvSpPr>
        <p:spPr>
          <a:xfrm>
            <a:off x="4716360" y="981000"/>
            <a:ext cx="2303280" cy="7128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6280" bIns="2628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TextBox 41"/>
          <p:cNvSpPr/>
          <p:nvPr/>
        </p:nvSpPr>
        <p:spPr>
          <a:xfrm>
            <a:off x="4572000" y="1197000"/>
            <a:ext cx="2301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This action affects the salesman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roup 17"/>
          <p:cNvGrpSpPr/>
          <p:nvPr/>
        </p:nvGrpSpPr>
        <p:grpSpPr>
          <a:xfrm>
            <a:off x="323640" y="1989000"/>
            <a:ext cx="719280" cy="1511280"/>
            <a:chOff x="323640" y="1989000"/>
            <a:chExt cx="719280" cy="1511280"/>
          </a:xfrm>
        </p:grpSpPr>
        <p:sp>
          <p:nvSpPr>
            <p:cNvPr id="520" name="Oval 3"/>
            <p:cNvSpPr/>
            <p:nvPr/>
          </p:nvSpPr>
          <p:spPr>
            <a:xfrm>
              <a:off x="539640" y="198900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1" name="Straight Connector 7"/>
            <p:cNvSpPr/>
            <p:nvPr/>
          </p:nvSpPr>
          <p:spPr>
            <a:xfrm flipH="1">
              <a:off x="755640" y="242064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2" name="Straight Connector 8"/>
            <p:cNvSpPr/>
            <p:nvPr/>
          </p:nvSpPr>
          <p:spPr>
            <a:xfrm flipH="1">
              <a:off x="395280" y="263664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3" name="Straight Connector 10"/>
            <p:cNvSpPr/>
            <p:nvPr/>
          </p:nvSpPr>
          <p:spPr>
            <a:xfrm flipH="1">
              <a:off x="323640" y="3068280"/>
              <a:ext cx="432000" cy="36072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4" name="Straight Connector 14"/>
            <p:cNvSpPr/>
            <p:nvPr/>
          </p:nvSpPr>
          <p:spPr>
            <a:xfrm>
              <a:off x="755640" y="3068280"/>
              <a:ext cx="2156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25" name="Group 18"/>
          <p:cNvGrpSpPr/>
          <p:nvPr/>
        </p:nvGrpSpPr>
        <p:grpSpPr>
          <a:xfrm>
            <a:off x="6804000" y="836640"/>
            <a:ext cx="720720" cy="1512720"/>
            <a:chOff x="6804000" y="836640"/>
            <a:chExt cx="720720" cy="1512720"/>
          </a:xfrm>
        </p:grpSpPr>
        <p:sp>
          <p:nvSpPr>
            <p:cNvPr id="526" name="Oval 19"/>
            <p:cNvSpPr/>
            <p:nvPr/>
          </p:nvSpPr>
          <p:spPr>
            <a:xfrm>
              <a:off x="7020000" y="836640"/>
              <a:ext cx="50256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7" name="Straight Connector 20"/>
            <p:cNvSpPr/>
            <p:nvPr/>
          </p:nvSpPr>
          <p:spPr>
            <a:xfrm flipH="1">
              <a:off x="7235640" y="1268280"/>
              <a:ext cx="36360" cy="64908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8" name="Straight Connector 21"/>
            <p:cNvSpPr/>
            <p:nvPr/>
          </p:nvSpPr>
          <p:spPr>
            <a:xfrm flipH="1">
              <a:off x="6875280" y="1484280"/>
              <a:ext cx="6494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9" name="Straight Connector 22"/>
            <p:cNvSpPr/>
            <p:nvPr/>
          </p:nvSpPr>
          <p:spPr>
            <a:xfrm flipH="1">
              <a:off x="6804000" y="191736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0" name="Straight Connector 23"/>
            <p:cNvSpPr/>
            <p:nvPr/>
          </p:nvSpPr>
          <p:spPr>
            <a:xfrm>
              <a:off x="7235640" y="1917360"/>
              <a:ext cx="2174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31" name="Group 24"/>
          <p:cNvGrpSpPr/>
          <p:nvPr/>
        </p:nvGrpSpPr>
        <p:grpSpPr>
          <a:xfrm>
            <a:off x="6804000" y="3573360"/>
            <a:ext cx="720720" cy="1511280"/>
            <a:chOff x="6804000" y="3573360"/>
            <a:chExt cx="720720" cy="1511280"/>
          </a:xfrm>
        </p:grpSpPr>
        <p:sp>
          <p:nvSpPr>
            <p:cNvPr id="532" name="Oval 25"/>
            <p:cNvSpPr/>
            <p:nvPr/>
          </p:nvSpPr>
          <p:spPr>
            <a:xfrm>
              <a:off x="7020000" y="3573360"/>
              <a:ext cx="50256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3" name="Straight Connector 26"/>
            <p:cNvSpPr/>
            <p:nvPr/>
          </p:nvSpPr>
          <p:spPr>
            <a:xfrm flipH="1">
              <a:off x="7235640" y="4005000"/>
              <a:ext cx="3636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4" name="Straight Connector 27"/>
            <p:cNvSpPr/>
            <p:nvPr/>
          </p:nvSpPr>
          <p:spPr>
            <a:xfrm flipH="1">
              <a:off x="6875280" y="4221000"/>
              <a:ext cx="6494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5" name="Straight Connector 28"/>
            <p:cNvSpPr/>
            <p:nvPr/>
          </p:nvSpPr>
          <p:spPr>
            <a:xfrm flipH="1">
              <a:off x="6804000" y="465264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6" name="Straight Connector 29"/>
            <p:cNvSpPr/>
            <p:nvPr/>
          </p:nvSpPr>
          <p:spPr>
            <a:xfrm>
              <a:off x="7235640" y="4652640"/>
              <a:ext cx="2174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37" name="TextBox 30"/>
          <p:cNvSpPr/>
          <p:nvPr/>
        </p:nvSpPr>
        <p:spPr>
          <a:xfrm>
            <a:off x="0" y="364500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TextBox 31"/>
          <p:cNvSpPr/>
          <p:nvPr/>
        </p:nvSpPr>
        <p:spPr>
          <a:xfrm>
            <a:off x="6516720" y="242100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salesman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TextBox 32"/>
          <p:cNvSpPr/>
          <p:nvPr/>
        </p:nvSpPr>
        <p:spPr>
          <a:xfrm>
            <a:off x="6372360" y="5084640"/>
            <a:ext cx="22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Accounts dept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Rectangle 33"/>
          <p:cNvSpPr/>
          <p:nvPr/>
        </p:nvSpPr>
        <p:spPr>
          <a:xfrm>
            <a:off x="1692360" y="189000"/>
            <a:ext cx="4390560" cy="640656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Oval 24"/>
          <p:cNvSpPr/>
          <p:nvPr/>
        </p:nvSpPr>
        <p:spPr>
          <a:xfrm>
            <a:off x="2987640" y="260280"/>
            <a:ext cx="172656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Make purchase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Oval 34"/>
          <p:cNvSpPr/>
          <p:nvPr/>
        </p:nvSpPr>
        <p:spPr>
          <a:xfrm>
            <a:off x="3708360" y="1989000"/>
            <a:ext cx="172512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Enter sale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Oval 35"/>
          <p:cNvSpPr/>
          <p:nvPr/>
        </p:nvSpPr>
        <p:spPr>
          <a:xfrm>
            <a:off x="2124000" y="2924280"/>
            <a:ext cx="1725120" cy="143928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Track sales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Oval 36"/>
          <p:cNvSpPr/>
          <p:nvPr/>
        </p:nvSpPr>
        <p:spPr>
          <a:xfrm>
            <a:off x="2916360" y="4797360"/>
            <a:ext cx="172512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Send invoice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Straight Arrow Connector 39"/>
          <p:cNvSpPr/>
          <p:nvPr/>
        </p:nvSpPr>
        <p:spPr>
          <a:xfrm flipV="1">
            <a:off x="1042920" y="976680"/>
            <a:ext cx="1942560" cy="1653480"/>
          </a:xfrm>
          <a:custGeom>
            <a:avLst/>
            <a:gdLst>
              <a:gd name="textAreaLeft" fmla="*/ 0 w 1942560"/>
              <a:gd name="textAreaRight" fmla="*/ 1942920 w 1942560"/>
              <a:gd name="textAreaTop" fmla="*/ -360 h 1653480"/>
              <a:gd name="textAreaBottom" fmla="*/ 1653480 h 16534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Straight Connector 40"/>
          <p:cNvSpPr/>
          <p:nvPr/>
        </p:nvSpPr>
        <p:spPr>
          <a:xfrm>
            <a:off x="4716360" y="981000"/>
            <a:ext cx="2303280" cy="7128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6280" bIns="2628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TextBox 41"/>
          <p:cNvSpPr/>
          <p:nvPr/>
        </p:nvSpPr>
        <p:spPr>
          <a:xfrm>
            <a:off x="5407200" y="2781360"/>
            <a:ext cx="2301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Salesman initiates this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Straight Arrow Connector 37"/>
          <p:cNvSpPr/>
          <p:nvPr/>
        </p:nvSpPr>
        <p:spPr>
          <a:xfrm rot="5400000">
            <a:off x="5515560" y="1125000"/>
            <a:ext cx="1501200" cy="1656720"/>
          </a:xfrm>
          <a:custGeom>
            <a:avLst/>
            <a:gdLst>
              <a:gd name="textAreaLeft" fmla="*/ 0 w 1501200"/>
              <a:gd name="textAreaRight" fmla="*/ 1501560 w 1501200"/>
              <a:gd name="textAreaTop" fmla="*/ 0 h 1656720"/>
              <a:gd name="textAreaBottom" fmla="*/ 1657080 h 1656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roup 17"/>
          <p:cNvGrpSpPr/>
          <p:nvPr/>
        </p:nvGrpSpPr>
        <p:grpSpPr>
          <a:xfrm>
            <a:off x="323640" y="1989000"/>
            <a:ext cx="719280" cy="1511280"/>
            <a:chOff x="323640" y="1989000"/>
            <a:chExt cx="719280" cy="1511280"/>
          </a:xfrm>
        </p:grpSpPr>
        <p:sp>
          <p:nvSpPr>
            <p:cNvPr id="550" name="Oval 3"/>
            <p:cNvSpPr/>
            <p:nvPr/>
          </p:nvSpPr>
          <p:spPr>
            <a:xfrm>
              <a:off x="539640" y="198900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1" name="Straight Connector 7"/>
            <p:cNvSpPr/>
            <p:nvPr/>
          </p:nvSpPr>
          <p:spPr>
            <a:xfrm flipH="1">
              <a:off x="755640" y="242064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2" name="Straight Connector 8"/>
            <p:cNvSpPr/>
            <p:nvPr/>
          </p:nvSpPr>
          <p:spPr>
            <a:xfrm flipH="1">
              <a:off x="395280" y="263664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3" name="Straight Connector 10"/>
            <p:cNvSpPr/>
            <p:nvPr/>
          </p:nvSpPr>
          <p:spPr>
            <a:xfrm flipH="1">
              <a:off x="323640" y="3068280"/>
              <a:ext cx="432000" cy="36072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4" name="Straight Connector 14"/>
            <p:cNvSpPr/>
            <p:nvPr/>
          </p:nvSpPr>
          <p:spPr>
            <a:xfrm>
              <a:off x="755640" y="3068280"/>
              <a:ext cx="2156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55" name="Group 18"/>
          <p:cNvGrpSpPr/>
          <p:nvPr/>
        </p:nvGrpSpPr>
        <p:grpSpPr>
          <a:xfrm>
            <a:off x="6804000" y="836640"/>
            <a:ext cx="720720" cy="1512720"/>
            <a:chOff x="6804000" y="836640"/>
            <a:chExt cx="720720" cy="1512720"/>
          </a:xfrm>
        </p:grpSpPr>
        <p:sp>
          <p:nvSpPr>
            <p:cNvPr id="556" name="Oval 19"/>
            <p:cNvSpPr/>
            <p:nvPr/>
          </p:nvSpPr>
          <p:spPr>
            <a:xfrm>
              <a:off x="7020000" y="836640"/>
              <a:ext cx="50256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7" name="Straight Connector 20"/>
            <p:cNvSpPr/>
            <p:nvPr/>
          </p:nvSpPr>
          <p:spPr>
            <a:xfrm flipH="1">
              <a:off x="7235640" y="1268280"/>
              <a:ext cx="36360" cy="64908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8" name="Straight Connector 21"/>
            <p:cNvSpPr/>
            <p:nvPr/>
          </p:nvSpPr>
          <p:spPr>
            <a:xfrm flipH="1">
              <a:off x="6875280" y="1484280"/>
              <a:ext cx="6494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9" name="Straight Connector 22"/>
            <p:cNvSpPr/>
            <p:nvPr/>
          </p:nvSpPr>
          <p:spPr>
            <a:xfrm flipH="1">
              <a:off x="6804000" y="191736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0" name="Straight Connector 23"/>
            <p:cNvSpPr/>
            <p:nvPr/>
          </p:nvSpPr>
          <p:spPr>
            <a:xfrm>
              <a:off x="7235640" y="1917360"/>
              <a:ext cx="2174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61" name="Group 24"/>
          <p:cNvGrpSpPr/>
          <p:nvPr/>
        </p:nvGrpSpPr>
        <p:grpSpPr>
          <a:xfrm>
            <a:off x="6804000" y="3573360"/>
            <a:ext cx="720720" cy="1511280"/>
            <a:chOff x="6804000" y="3573360"/>
            <a:chExt cx="720720" cy="1511280"/>
          </a:xfrm>
        </p:grpSpPr>
        <p:sp>
          <p:nvSpPr>
            <p:cNvPr id="562" name="Oval 25"/>
            <p:cNvSpPr/>
            <p:nvPr/>
          </p:nvSpPr>
          <p:spPr>
            <a:xfrm>
              <a:off x="7020000" y="3573360"/>
              <a:ext cx="50256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3" name="Straight Connector 26"/>
            <p:cNvSpPr/>
            <p:nvPr/>
          </p:nvSpPr>
          <p:spPr>
            <a:xfrm flipH="1">
              <a:off x="7235640" y="4005000"/>
              <a:ext cx="3636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4" name="Straight Connector 27"/>
            <p:cNvSpPr/>
            <p:nvPr/>
          </p:nvSpPr>
          <p:spPr>
            <a:xfrm flipH="1">
              <a:off x="6875280" y="4221000"/>
              <a:ext cx="6494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5" name="Straight Connector 28"/>
            <p:cNvSpPr/>
            <p:nvPr/>
          </p:nvSpPr>
          <p:spPr>
            <a:xfrm flipH="1">
              <a:off x="6804000" y="465264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6" name="Straight Connector 29"/>
            <p:cNvSpPr/>
            <p:nvPr/>
          </p:nvSpPr>
          <p:spPr>
            <a:xfrm>
              <a:off x="7235640" y="4652640"/>
              <a:ext cx="2174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67" name="TextBox 30"/>
          <p:cNvSpPr/>
          <p:nvPr/>
        </p:nvSpPr>
        <p:spPr>
          <a:xfrm>
            <a:off x="0" y="364500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TextBox 31"/>
          <p:cNvSpPr/>
          <p:nvPr/>
        </p:nvSpPr>
        <p:spPr>
          <a:xfrm>
            <a:off x="6516720" y="242100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salesman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TextBox 32"/>
          <p:cNvSpPr/>
          <p:nvPr/>
        </p:nvSpPr>
        <p:spPr>
          <a:xfrm>
            <a:off x="6372360" y="5084640"/>
            <a:ext cx="22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Accounts dept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Rectangle 33"/>
          <p:cNvSpPr/>
          <p:nvPr/>
        </p:nvSpPr>
        <p:spPr>
          <a:xfrm>
            <a:off x="1692360" y="189000"/>
            <a:ext cx="4390560" cy="640656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Oval 24"/>
          <p:cNvSpPr/>
          <p:nvPr/>
        </p:nvSpPr>
        <p:spPr>
          <a:xfrm>
            <a:off x="2987640" y="260280"/>
            <a:ext cx="172656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Make purchase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Oval 34"/>
          <p:cNvSpPr/>
          <p:nvPr/>
        </p:nvSpPr>
        <p:spPr>
          <a:xfrm>
            <a:off x="3708360" y="1989000"/>
            <a:ext cx="172512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Enter sale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Oval 35"/>
          <p:cNvSpPr/>
          <p:nvPr/>
        </p:nvSpPr>
        <p:spPr>
          <a:xfrm>
            <a:off x="2124000" y="2924280"/>
            <a:ext cx="1725120" cy="143928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Track sales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Oval 36"/>
          <p:cNvSpPr/>
          <p:nvPr/>
        </p:nvSpPr>
        <p:spPr>
          <a:xfrm>
            <a:off x="2916360" y="4797360"/>
            <a:ext cx="172512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Send invoice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Straight Arrow Connector 39"/>
          <p:cNvSpPr/>
          <p:nvPr/>
        </p:nvSpPr>
        <p:spPr>
          <a:xfrm flipV="1">
            <a:off x="1042920" y="976680"/>
            <a:ext cx="1942560" cy="1653480"/>
          </a:xfrm>
          <a:custGeom>
            <a:avLst/>
            <a:gdLst>
              <a:gd name="textAreaLeft" fmla="*/ 0 w 1942560"/>
              <a:gd name="textAreaRight" fmla="*/ 1942920 w 1942560"/>
              <a:gd name="textAreaTop" fmla="*/ -360 h 1653480"/>
              <a:gd name="textAreaBottom" fmla="*/ 1653480 h 16534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Straight Connector 40"/>
          <p:cNvSpPr/>
          <p:nvPr/>
        </p:nvSpPr>
        <p:spPr>
          <a:xfrm>
            <a:off x="4716360" y="981000"/>
            <a:ext cx="2303280" cy="7128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6280" bIns="2628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TextBox 41"/>
          <p:cNvSpPr/>
          <p:nvPr/>
        </p:nvSpPr>
        <p:spPr>
          <a:xfrm>
            <a:off x="1619280" y="2276640"/>
            <a:ext cx="2302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customer initiates this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Straight Arrow Connector 37"/>
          <p:cNvSpPr/>
          <p:nvPr/>
        </p:nvSpPr>
        <p:spPr>
          <a:xfrm rot="5400000">
            <a:off x="5515560" y="1125000"/>
            <a:ext cx="1501200" cy="1656720"/>
          </a:xfrm>
          <a:custGeom>
            <a:avLst/>
            <a:gdLst>
              <a:gd name="textAreaLeft" fmla="*/ 0 w 1501200"/>
              <a:gd name="textAreaRight" fmla="*/ 1501560 w 1501200"/>
              <a:gd name="textAreaTop" fmla="*/ 0 h 1656720"/>
              <a:gd name="textAreaBottom" fmla="*/ 1657080 h 1656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Straight Arrow Connector 38"/>
          <p:cNvSpPr/>
          <p:nvPr/>
        </p:nvSpPr>
        <p:spPr>
          <a:xfrm>
            <a:off x="1116000" y="2637000"/>
            <a:ext cx="1258200" cy="496440"/>
          </a:xfrm>
          <a:custGeom>
            <a:avLst/>
            <a:gdLst>
              <a:gd name="textAreaLeft" fmla="*/ 0 w 1258200"/>
              <a:gd name="textAreaRight" fmla="*/ 1258560 w 1258200"/>
              <a:gd name="textAreaTop" fmla="*/ 0 h 496440"/>
              <a:gd name="textAreaBottom" fmla="*/ 496800 h 496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118440"/>
            <a:ext cx="8227440" cy="60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UCD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900000"/>
            <a:ext cx="8227440" cy="413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Used to highlight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new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FRs as the system is being analysed and scope changes...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E.g. “OK. User interviews say the system should be able to do X. If we build in X, we’ll also need it to do A, B and C... Add them to the UCD.”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UCD is a good tool for communicating with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clients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(the ones paying for the system you are developing)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because UCDs are easy to read.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6840000" y="4547880"/>
            <a:ext cx="1780200" cy="175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roup 17"/>
          <p:cNvGrpSpPr/>
          <p:nvPr/>
        </p:nvGrpSpPr>
        <p:grpSpPr>
          <a:xfrm>
            <a:off x="323640" y="1989000"/>
            <a:ext cx="719280" cy="1511280"/>
            <a:chOff x="323640" y="1989000"/>
            <a:chExt cx="719280" cy="1511280"/>
          </a:xfrm>
        </p:grpSpPr>
        <p:sp>
          <p:nvSpPr>
            <p:cNvPr id="581" name="Oval 3"/>
            <p:cNvSpPr/>
            <p:nvPr/>
          </p:nvSpPr>
          <p:spPr>
            <a:xfrm>
              <a:off x="539640" y="198900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2" name="Straight Connector 7"/>
            <p:cNvSpPr/>
            <p:nvPr/>
          </p:nvSpPr>
          <p:spPr>
            <a:xfrm flipH="1">
              <a:off x="755640" y="242064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3" name="Straight Connector 8"/>
            <p:cNvSpPr/>
            <p:nvPr/>
          </p:nvSpPr>
          <p:spPr>
            <a:xfrm flipH="1">
              <a:off x="395280" y="263664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4" name="Straight Connector 10"/>
            <p:cNvSpPr/>
            <p:nvPr/>
          </p:nvSpPr>
          <p:spPr>
            <a:xfrm flipH="1">
              <a:off x="323640" y="3068280"/>
              <a:ext cx="432000" cy="36072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5" name="Straight Connector 14"/>
            <p:cNvSpPr/>
            <p:nvPr/>
          </p:nvSpPr>
          <p:spPr>
            <a:xfrm>
              <a:off x="755640" y="3068280"/>
              <a:ext cx="2156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86" name="Group 18"/>
          <p:cNvGrpSpPr/>
          <p:nvPr/>
        </p:nvGrpSpPr>
        <p:grpSpPr>
          <a:xfrm>
            <a:off x="6804000" y="836640"/>
            <a:ext cx="720720" cy="1512720"/>
            <a:chOff x="6804000" y="836640"/>
            <a:chExt cx="720720" cy="1512720"/>
          </a:xfrm>
        </p:grpSpPr>
        <p:sp>
          <p:nvSpPr>
            <p:cNvPr id="587" name="Oval 19"/>
            <p:cNvSpPr/>
            <p:nvPr/>
          </p:nvSpPr>
          <p:spPr>
            <a:xfrm>
              <a:off x="7020000" y="836640"/>
              <a:ext cx="50256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8" name="Straight Connector 20"/>
            <p:cNvSpPr/>
            <p:nvPr/>
          </p:nvSpPr>
          <p:spPr>
            <a:xfrm flipH="1">
              <a:off x="7235640" y="1268280"/>
              <a:ext cx="36360" cy="64908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9" name="Straight Connector 21"/>
            <p:cNvSpPr/>
            <p:nvPr/>
          </p:nvSpPr>
          <p:spPr>
            <a:xfrm flipH="1">
              <a:off x="6875280" y="1484280"/>
              <a:ext cx="6494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0" name="Straight Connector 22"/>
            <p:cNvSpPr/>
            <p:nvPr/>
          </p:nvSpPr>
          <p:spPr>
            <a:xfrm flipH="1">
              <a:off x="6804000" y="191736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1" name="Straight Connector 23"/>
            <p:cNvSpPr/>
            <p:nvPr/>
          </p:nvSpPr>
          <p:spPr>
            <a:xfrm>
              <a:off x="7235640" y="1917360"/>
              <a:ext cx="2174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92" name="Group 24"/>
          <p:cNvGrpSpPr/>
          <p:nvPr/>
        </p:nvGrpSpPr>
        <p:grpSpPr>
          <a:xfrm>
            <a:off x="6804000" y="3573360"/>
            <a:ext cx="720720" cy="1511280"/>
            <a:chOff x="6804000" y="3573360"/>
            <a:chExt cx="720720" cy="1511280"/>
          </a:xfrm>
        </p:grpSpPr>
        <p:sp>
          <p:nvSpPr>
            <p:cNvPr id="593" name="Oval 25"/>
            <p:cNvSpPr/>
            <p:nvPr/>
          </p:nvSpPr>
          <p:spPr>
            <a:xfrm>
              <a:off x="7020000" y="3573360"/>
              <a:ext cx="50256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4" name="Straight Connector 26"/>
            <p:cNvSpPr/>
            <p:nvPr/>
          </p:nvSpPr>
          <p:spPr>
            <a:xfrm flipH="1">
              <a:off x="7235640" y="4005000"/>
              <a:ext cx="3636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5" name="Straight Connector 27"/>
            <p:cNvSpPr/>
            <p:nvPr/>
          </p:nvSpPr>
          <p:spPr>
            <a:xfrm flipH="1">
              <a:off x="6875280" y="4221000"/>
              <a:ext cx="6494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6" name="Straight Connector 28"/>
            <p:cNvSpPr/>
            <p:nvPr/>
          </p:nvSpPr>
          <p:spPr>
            <a:xfrm flipH="1">
              <a:off x="6804000" y="465264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7" name="Straight Connector 29"/>
            <p:cNvSpPr/>
            <p:nvPr/>
          </p:nvSpPr>
          <p:spPr>
            <a:xfrm>
              <a:off x="7235640" y="4652640"/>
              <a:ext cx="2174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98" name="TextBox 30"/>
          <p:cNvSpPr/>
          <p:nvPr/>
        </p:nvSpPr>
        <p:spPr>
          <a:xfrm>
            <a:off x="0" y="364500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TextBox 31"/>
          <p:cNvSpPr/>
          <p:nvPr/>
        </p:nvSpPr>
        <p:spPr>
          <a:xfrm>
            <a:off x="6516720" y="242100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salesman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TextBox 32"/>
          <p:cNvSpPr/>
          <p:nvPr/>
        </p:nvSpPr>
        <p:spPr>
          <a:xfrm>
            <a:off x="6372360" y="5084640"/>
            <a:ext cx="22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Accounts dept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Rectangle 33"/>
          <p:cNvSpPr/>
          <p:nvPr/>
        </p:nvSpPr>
        <p:spPr>
          <a:xfrm>
            <a:off x="1692360" y="189000"/>
            <a:ext cx="4390560" cy="640656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Oval 24"/>
          <p:cNvSpPr/>
          <p:nvPr/>
        </p:nvSpPr>
        <p:spPr>
          <a:xfrm>
            <a:off x="2987640" y="260280"/>
            <a:ext cx="172656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Make purchase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Oval 34"/>
          <p:cNvSpPr/>
          <p:nvPr/>
        </p:nvSpPr>
        <p:spPr>
          <a:xfrm>
            <a:off x="3708360" y="1989000"/>
            <a:ext cx="172512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Enter sale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Oval 35"/>
          <p:cNvSpPr/>
          <p:nvPr/>
        </p:nvSpPr>
        <p:spPr>
          <a:xfrm>
            <a:off x="2124000" y="2924280"/>
            <a:ext cx="1725120" cy="143928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Track sales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Oval 36"/>
          <p:cNvSpPr/>
          <p:nvPr/>
        </p:nvSpPr>
        <p:spPr>
          <a:xfrm>
            <a:off x="2916360" y="4797360"/>
            <a:ext cx="172512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Send invoice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Straight Arrow Connector 39"/>
          <p:cNvSpPr/>
          <p:nvPr/>
        </p:nvSpPr>
        <p:spPr>
          <a:xfrm flipV="1">
            <a:off x="1042920" y="976680"/>
            <a:ext cx="1942560" cy="1653480"/>
          </a:xfrm>
          <a:custGeom>
            <a:avLst/>
            <a:gdLst>
              <a:gd name="textAreaLeft" fmla="*/ 0 w 1942560"/>
              <a:gd name="textAreaRight" fmla="*/ 1942920 w 1942560"/>
              <a:gd name="textAreaTop" fmla="*/ -360 h 1653480"/>
              <a:gd name="textAreaBottom" fmla="*/ 1653480 h 16534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Straight Connector 40"/>
          <p:cNvSpPr/>
          <p:nvPr/>
        </p:nvSpPr>
        <p:spPr>
          <a:xfrm>
            <a:off x="4716360" y="981000"/>
            <a:ext cx="2303280" cy="7128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6280" bIns="2628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TextBox 41"/>
          <p:cNvSpPr/>
          <p:nvPr/>
        </p:nvSpPr>
        <p:spPr>
          <a:xfrm>
            <a:off x="4211640" y="4005360"/>
            <a:ext cx="2302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Accounts dept initiates this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Straight Arrow Connector 37"/>
          <p:cNvSpPr/>
          <p:nvPr/>
        </p:nvSpPr>
        <p:spPr>
          <a:xfrm rot="5400000">
            <a:off x="5515560" y="1125000"/>
            <a:ext cx="1501200" cy="1656720"/>
          </a:xfrm>
          <a:custGeom>
            <a:avLst/>
            <a:gdLst>
              <a:gd name="textAreaLeft" fmla="*/ 0 w 1501200"/>
              <a:gd name="textAreaRight" fmla="*/ 1501560 w 1501200"/>
              <a:gd name="textAreaTop" fmla="*/ 0 h 1656720"/>
              <a:gd name="textAreaBottom" fmla="*/ 1657080 h 1656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Straight Arrow Connector 38"/>
          <p:cNvSpPr/>
          <p:nvPr/>
        </p:nvSpPr>
        <p:spPr>
          <a:xfrm>
            <a:off x="1116000" y="2637000"/>
            <a:ext cx="1258200" cy="496440"/>
          </a:xfrm>
          <a:custGeom>
            <a:avLst/>
            <a:gdLst>
              <a:gd name="textAreaLeft" fmla="*/ 0 w 1258200"/>
              <a:gd name="textAreaRight" fmla="*/ 1258560 w 1258200"/>
              <a:gd name="textAreaTop" fmla="*/ 0 h 496440"/>
              <a:gd name="textAreaBottom" fmla="*/ 496800 h 496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Straight Arrow Connector 42"/>
          <p:cNvSpPr/>
          <p:nvPr/>
        </p:nvSpPr>
        <p:spPr>
          <a:xfrm flipV="1" rot="10800000">
            <a:off x="4393440" y="4221360"/>
            <a:ext cx="2482200" cy="785160"/>
          </a:xfrm>
          <a:custGeom>
            <a:avLst/>
            <a:gdLst>
              <a:gd name="textAreaLeft" fmla="*/ 0 w 2482200"/>
              <a:gd name="textAreaRight" fmla="*/ 2482560 w 2482200"/>
              <a:gd name="textAreaTop" fmla="*/ -360 h 785160"/>
              <a:gd name="textAreaBottom" fmla="*/ 785160 h 78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roup 17"/>
          <p:cNvGrpSpPr/>
          <p:nvPr/>
        </p:nvGrpSpPr>
        <p:grpSpPr>
          <a:xfrm>
            <a:off x="323640" y="1989000"/>
            <a:ext cx="719280" cy="1511280"/>
            <a:chOff x="323640" y="1989000"/>
            <a:chExt cx="719280" cy="1511280"/>
          </a:xfrm>
        </p:grpSpPr>
        <p:sp>
          <p:nvSpPr>
            <p:cNvPr id="613" name="Oval 3"/>
            <p:cNvSpPr/>
            <p:nvPr/>
          </p:nvSpPr>
          <p:spPr>
            <a:xfrm>
              <a:off x="539640" y="198900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4" name="Straight Connector 7"/>
            <p:cNvSpPr/>
            <p:nvPr/>
          </p:nvSpPr>
          <p:spPr>
            <a:xfrm flipH="1">
              <a:off x="755640" y="242064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5" name="Straight Connector 8"/>
            <p:cNvSpPr/>
            <p:nvPr/>
          </p:nvSpPr>
          <p:spPr>
            <a:xfrm flipH="1">
              <a:off x="395280" y="263664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6" name="Straight Connector 10"/>
            <p:cNvSpPr/>
            <p:nvPr/>
          </p:nvSpPr>
          <p:spPr>
            <a:xfrm flipH="1">
              <a:off x="323640" y="3068280"/>
              <a:ext cx="432000" cy="36072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7" name="Straight Connector 14"/>
            <p:cNvSpPr/>
            <p:nvPr/>
          </p:nvSpPr>
          <p:spPr>
            <a:xfrm>
              <a:off x="755640" y="3068280"/>
              <a:ext cx="2156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18" name="Group 18"/>
          <p:cNvGrpSpPr/>
          <p:nvPr/>
        </p:nvGrpSpPr>
        <p:grpSpPr>
          <a:xfrm>
            <a:off x="6804000" y="836640"/>
            <a:ext cx="720720" cy="1512720"/>
            <a:chOff x="6804000" y="836640"/>
            <a:chExt cx="720720" cy="1512720"/>
          </a:xfrm>
        </p:grpSpPr>
        <p:sp>
          <p:nvSpPr>
            <p:cNvPr id="619" name="Oval 19"/>
            <p:cNvSpPr/>
            <p:nvPr/>
          </p:nvSpPr>
          <p:spPr>
            <a:xfrm>
              <a:off x="7020000" y="836640"/>
              <a:ext cx="50256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0" name="Straight Connector 20"/>
            <p:cNvSpPr/>
            <p:nvPr/>
          </p:nvSpPr>
          <p:spPr>
            <a:xfrm flipH="1">
              <a:off x="7235640" y="1268280"/>
              <a:ext cx="36360" cy="64908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1" name="Straight Connector 21"/>
            <p:cNvSpPr/>
            <p:nvPr/>
          </p:nvSpPr>
          <p:spPr>
            <a:xfrm flipH="1">
              <a:off x="6875280" y="1484280"/>
              <a:ext cx="6494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2" name="Straight Connector 22"/>
            <p:cNvSpPr/>
            <p:nvPr/>
          </p:nvSpPr>
          <p:spPr>
            <a:xfrm flipH="1">
              <a:off x="6804000" y="191736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3" name="Straight Connector 23"/>
            <p:cNvSpPr/>
            <p:nvPr/>
          </p:nvSpPr>
          <p:spPr>
            <a:xfrm>
              <a:off x="7235640" y="1917360"/>
              <a:ext cx="2174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24" name="Group 24"/>
          <p:cNvGrpSpPr/>
          <p:nvPr/>
        </p:nvGrpSpPr>
        <p:grpSpPr>
          <a:xfrm>
            <a:off x="6804000" y="3573360"/>
            <a:ext cx="720720" cy="1511280"/>
            <a:chOff x="6804000" y="3573360"/>
            <a:chExt cx="720720" cy="1511280"/>
          </a:xfrm>
        </p:grpSpPr>
        <p:sp>
          <p:nvSpPr>
            <p:cNvPr id="625" name="Oval 25"/>
            <p:cNvSpPr/>
            <p:nvPr/>
          </p:nvSpPr>
          <p:spPr>
            <a:xfrm>
              <a:off x="7020000" y="3573360"/>
              <a:ext cx="50256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6" name="Straight Connector 26"/>
            <p:cNvSpPr/>
            <p:nvPr/>
          </p:nvSpPr>
          <p:spPr>
            <a:xfrm flipH="1">
              <a:off x="7235640" y="4005000"/>
              <a:ext cx="3636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7" name="Straight Connector 27"/>
            <p:cNvSpPr/>
            <p:nvPr/>
          </p:nvSpPr>
          <p:spPr>
            <a:xfrm flipH="1">
              <a:off x="6875280" y="4221000"/>
              <a:ext cx="6494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8" name="Straight Connector 28"/>
            <p:cNvSpPr/>
            <p:nvPr/>
          </p:nvSpPr>
          <p:spPr>
            <a:xfrm flipH="1">
              <a:off x="6804000" y="465264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9" name="Straight Connector 29"/>
            <p:cNvSpPr/>
            <p:nvPr/>
          </p:nvSpPr>
          <p:spPr>
            <a:xfrm>
              <a:off x="7235640" y="4652640"/>
              <a:ext cx="2174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30" name="TextBox 30"/>
          <p:cNvSpPr/>
          <p:nvPr/>
        </p:nvSpPr>
        <p:spPr>
          <a:xfrm>
            <a:off x="0" y="364500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TextBox 31"/>
          <p:cNvSpPr/>
          <p:nvPr/>
        </p:nvSpPr>
        <p:spPr>
          <a:xfrm>
            <a:off x="6516720" y="242100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salesman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TextBox 32"/>
          <p:cNvSpPr/>
          <p:nvPr/>
        </p:nvSpPr>
        <p:spPr>
          <a:xfrm>
            <a:off x="6372360" y="5084640"/>
            <a:ext cx="22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Accounts dept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Rectangle 33"/>
          <p:cNvSpPr/>
          <p:nvPr/>
        </p:nvSpPr>
        <p:spPr>
          <a:xfrm>
            <a:off x="1692360" y="189000"/>
            <a:ext cx="4390560" cy="640656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Oval 24"/>
          <p:cNvSpPr/>
          <p:nvPr/>
        </p:nvSpPr>
        <p:spPr>
          <a:xfrm>
            <a:off x="2987640" y="260280"/>
            <a:ext cx="172656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Make purchase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Oval 34"/>
          <p:cNvSpPr/>
          <p:nvPr/>
        </p:nvSpPr>
        <p:spPr>
          <a:xfrm>
            <a:off x="3708360" y="1989000"/>
            <a:ext cx="172512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Enter sale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Oval 35"/>
          <p:cNvSpPr/>
          <p:nvPr/>
        </p:nvSpPr>
        <p:spPr>
          <a:xfrm>
            <a:off x="2124000" y="2924280"/>
            <a:ext cx="1725120" cy="143928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Track sales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Oval 36"/>
          <p:cNvSpPr/>
          <p:nvPr/>
        </p:nvSpPr>
        <p:spPr>
          <a:xfrm>
            <a:off x="2916360" y="4797360"/>
            <a:ext cx="172512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Send invoice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Straight Arrow Connector 39"/>
          <p:cNvSpPr/>
          <p:nvPr/>
        </p:nvSpPr>
        <p:spPr>
          <a:xfrm flipV="1">
            <a:off x="1042920" y="976680"/>
            <a:ext cx="1942560" cy="1653480"/>
          </a:xfrm>
          <a:custGeom>
            <a:avLst/>
            <a:gdLst>
              <a:gd name="textAreaLeft" fmla="*/ 0 w 1942560"/>
              <a:gd name="textAreaRight" fmla="*/ 1942920 w 1942560"/>
              <a:gd name="textAreaTop" fmla="*/ -360 h 1653480"/>
              <a:gd name="textAreaBottom" fmla="*/ 1653480 h 16534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Straight Connector 40"/>
          <p:cNvSpPr/>
          <p:nvPr/>
        </p:nvSpPr>
        <p:spPr>
          <a:xfrm>
            <a:off x="4716360" y="981000"/>
            <a:ext cx="2303280" cy="7128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6280" bIns="2628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TextBox 41"/>
          <p:cNvSpPr/>
          <p:nvPr/>
        </p:nvSpPr>
        <p:spPr>
          <a:xfrm>
            <a:off x="250920" y="4653000"/>
            <a:ext cx="23029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This invoice sending involves the customer receiving it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Straight Arrow Connector 37"/>
          <p:cNvSpPr/>
          <p:nvPr/>
        </p:nvSpPr>
        <p:spPr>
          <a:xfrm rot="5400000">
            <a:off x="5515560" y="1125000"/>
            <a:ext cx="1501200" cy="1656720"/>
          </a:xfrm>
          <a:custGeom>
            <a:avLst/>
            <a:gdLst>
              <a:gd name="textAreaLeft" fmla="*/ 0 w 1501200"/>
              <a:gd name="textAreaRight" fmla="*/ 1501560 w 1501200"/>
              <a:gd name="textAreaTop" fmla="*/ 0 h 1656720"/>
              <a:gd name="textAreaBottom" fmla="*/ 1657080 h 1656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Straight Arrow Connector 38"/>
          <p:cNvSpPr/>
          <p:nvPr/>
        </p:nvSpPr>
        <p:spPr>
          <a:xfrm>
            <a:off x="1116000" y="2637000"/>
            <a:ext cx="1258200" cy="496440"/>
          </a:xfrm>
          <a:custGeom>
            <a:avLst/>
            <a:gdLst>
              <a:gd name="textAreaLeft" fmla="*/ 0 w 1258200"/>
              <a:gd name="textAreaRight" fmla="*/ 1258560 w 1258200"/>
              <a:gd name="textAreaTop" fmla="*/ 0 h 496440"/>
              <a:gd name="textAreaBottom" fmla="*/ 496800 h 496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Straight Arrow Connector 42"/>
          <p:cNvSpPr/>
          <p:nvPr/>
        </p:nvSpPr>
        <p:spPr>
          <a:xfrm flipV="1" rot="10800000">
            <a:off x="4393440" y="4221360"/>
            <a:ext cx="2482200" cy="785160"/>
          </a:xfrm>
          <a:custGeom>
            <a:avLst/>
            <a:gdLst>
              <a:gd name="textAreaLeft" fmla="*/ 0 w 2482200"/>
              <a:gd name="textAreaRight" fmla="*/ 2482560 w 2482200"/>
              <a:gd name="textAreaTop" fmla="*/ -360 h 785160"/>
              <a:gd name="textAreaBottom" fmla="*/ 785160 h 78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Straight Connector 43"/>
          <p:cNvSpPr/>
          <p:nvPr/>
        </p:nvSpPr>
        <p:spPr>
          <a:xfrm>
            <a:off x="1042920" y="2636640"/>
            <a:ext cx="1873080" cy="287964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559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Practice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7440" cy="5614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Create a UCD to describe the following requirements of a new system in Windoze P/L.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Customers contact the company secretary to request a quotation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The secretary books the quotation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advises the customer of the date and time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The window installer uses the system to calculate the quotation at the customer’s house.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The bursar processes the customer’s payment. If the customer paid by credit card, the card needs to be processed first.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8227440" cy="690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Solution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/>
          </p:nvPr>
        </p:nvSpPr>
        <p:spPr>
          <a:xfrm>
            <a:off x="468360" y="836640"/>
            <a:ext cx="8227440" cy="100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Customers contact the company secretary to request a quotation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9" name="Group 17"/>
          <p:cNvGrpSpPr/>
          <p:nvPr/>
        </p:nvGrpSpPr>
        <p:grpSpPr>
          <a:xfrm>
            <a:off x="323640" y="2349360"/>
            <a:ext cx="719280" cy="1511280"/>
            <a:chOff x="323640" y="2349360"/>
            <a:chExt cx="719280" cy="1511280"/>
          </a:xfrm>
        </p:grpSpPr>
        <p:sp>
          <p:nvSpPr>
            <p:cNvPr id="650" name="Oval 4"/>
            <p:cNvSpPr/>
            <p:nvPr/>
          </p:nvSpPr>
          <p:spPr>
            <a:xfrm>
              <a:off x="539640" y="234936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1" name="Straight Connector 5"/>
            <p:cNvSpPr/>
            <p:nvPr/>
          </p:nvSpPr>
          <p:spPr>
            <a:xfrm flipH="1">
              <a:off x="755640" y="278100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2" name="Straight Connector 6"/>
            <p:cNvSpPr/>
            <p:nvPr/>
          </p:nvSpPr>
          <p:spPr>
            <a:xfrm flipH="1">
              <a:off x="395280" y="299700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3" name="Straight Connector 7"/>
            <p:cNvSpPr/>
            <p:nvPr/>
          </p:nvSpPr>
          <p:spPr>
            <a:xfrm flipH="1">
              <a:off x="323640" y="3429000"/>
              <a:ext cx="43200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4" name="Straight Connector 8"/>
            <p:cNvSpPr/>
            <p:nvPr/>
          </p:nvSpPr>
          <p:spPr>
            <a:xfrm>
              <a:off x="755640" y="3429000"/>
              <a:ext cx="215640" cy="431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55" name="TextBox 30"/>
          <p:cNvSpPr/>
          <p:nvPr/>
        </p:nvSpPr>
        <p:spPr>
          <a:xfrm>
            <a:off x="144360" y="385128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6" name="Group 17"/>
          <p:cNvGrpSpPr/>
          <p:nvPr/>
        </p:nvGrpSpPr>
        <p:grpSpPr>
          <a:xfrm>
            <a:off x="7021440" y="2421000"/>
            <a:ext cx="718920" cy="1510920"/>
            <a:chOff x="7021440" y="2421000"/>
            <a:chExt cx="718920" cy="1510920"/>
          </a:xfrm>
        </p:grpSpPr>
        <p:sp>
          <p:nvSpPr>
            <p:cNvPr id="657" name="Oval 11"/>
            <p:cNvSpPr/>
            <p:nvPr/>
          </p:nvSpPr>
          <p:spPr>
            <a:xfrm>
              <a:off x="7237440" y="242100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8" name="Straight Connector 12"/>
            <p:cNvSpPr/>
            <p:nvPr/>
          </p:nvSpPr>
          <p:spPr>
            <a:xfrm flipH="1">
              <a:off x="7453080" y="285264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9" name="Straight Connector 13"/>
            <p:cNvSpPr/>
            <p:nvPr/>
          </p:nvSpPr>
          <p:spPr>
            <a:xfrm flipH="1">
              <a:off x="7092720" y="306828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0" name="Straight Connector 14"/>
            <p:cNvSpPr/>
            <p:nvPr/>
          </p:nvSpPr>
          <p:spPr>
            <a:xfrm flipH="1">
              <a:off x="7021440" y="350028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1" name="Straight Connector 15"/>
            <p:cNvSpPr/>
            <p:nvPr/>
          </p:nvSpPr>
          <p:spPr>
            <a:xfrm>
              <a:off x="7453080" y="3500280"/>
              <a:ext cx="216000" cy="431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62" name="TextBox 30"/>
          <p:cNvSpPr/>
          <p:nvPr/>
        </p:nvSpPr>
        <p:spPr>
          <a:xfrm>
            <a:off x="6912000" y="392256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secretary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Oval 17"/>
          <p:cNvSpPr/>
          <p:nvPr/>
        </p:nvSpPr>
        <p:spPr>
          <a:xfrm>
            <a:off x="3203640" y="2276640"/>
            <a:ext cx="172656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Request quote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Straight Arrow Connector 18"/>
          <p:cNvSpPr/>
          <p:nvPr/>
        </p:nvSpPr>
        <p:spPr>
          <a:xfrm flipV="1">
            <a:off x="1042920" y="2991240"/>
            <a:ext cx="2158560" cy="360"/>
          </a:xfrm>
          <a:custGeom>
            <a:avLst/>
            <a:gdLst>
              <a:gd name="textAreaLeft" fmla="*/ 0 w 2158560"/>
              <a:gd name="textAreaRight" fmla="*/ 2158920 w 2158560"/>
              <a:gd name="textAreaTop" fmla="*/ -360 h 360"/>
              <a:gd name="textAreaBottom" fmla="*/ 36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280" bIns="-4428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TextBox 41"/>
          <p:cNvSpPr/>
          <p:nvPr/>
        </p:nvSpPr>
        <p:spPr>
          <a:xfrm>
            <a:off x="1258920" y="3213000"/>
            <a:ext cx="23029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Use an arrowhead because the customer initiates this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8227440" cy="690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Solution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468360" y="836640"/>
            <a:ext cx="8227440" cy="100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Customers contact the company secretary to request a quotation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68" name="Group 17"/>
          <p:cNvGrpSpPr/>
          <p:nvPr/>
        </p:nvGrpSpPr>
        <p:grpSpPr>
          <a:xfrm>
            <a:off x="323640" y="2349360"/>
            <a:ext cx="719280" cy="1511280"/>
            <a:chOff x="323640" y="2349360"/>
            <a:chExt cx="719280" cy="1511280"/>
          </a:xfrm>
        </p:grpSpPr>
        <p:sp>
          <p:nvSpPr>
            <p:cNvPr id="669" name="Oval 4"/>
            <p:cNvSpPr/>
            <p:nvPr/>
          </p:nvSpPr>
          <p:spPr>
            <a:xfrm>
              <a:off x="539640" y="234936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0" name="Straight Connector 5"/>
            <p:cNvSpPr/>
            <p:nvPr/>
          </p:nvSpPr>
          <p:spPr>
            <a:xfrm flipH="1">
              <a:off x="755640" y="278100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1" name="Straight Connector 6"/>
            <p:cNvSpPr/>
            <p:nvPr/>
          </p:nvSpPr>
          <p:spPr>
            <a:xfrm flipH="1">
              <a:off x="395280" y="299700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2" name="Straight Connector 7"/>
            <p:cNvSpPr/>
            <p:nvPr/>
          </p:nvSpPr>
          <p:spPr>
            <a:xfrm flipH="1">
              <a:off x="323640" y="3429000"/>
              <a:ext cx="43200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3" name="Straight Connector 8"/>
            <p:cNvSpPr/>
            <p:nvPr/>
          </p:nvSpPr>
          <p:spPr>
            <a:xfrm>
              <a:off x="755640" y="3429000"/>
              <a:ext cx="215640" cy="431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74" name="TextBox 30"/>
          <p:cNvSpPr/>
          <p:nvPr/>
        </p:nvSpPr>
        <p:spPr>
          <a:xfrm>
            <a:off x="144360" y="385128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75" name="Group 17"/>
          <p:cNvGrpSpPr/>
          <p:nvPr/>
        </p:nvGrpSpPr>
        <p:grpSpPr>
          <a:xfrm>
            <a:off x="7021440" y="2421000"/>
            <a:ext cx="718920" cy="1510920"/>
            <a:chOff x="7021440" y="2421000"/>
            <a:chExt cx="718920" cy="1510920"/>
          </a:xfrm>
        </p:grpSpPr>
        <p:sp>
          <p:nvSpPr>
            <p:cNvPr id="676" name="Oval 11"/>
            <p:cNvSpPr/>
            <p:nvPr/>
          </p:nvSpPr>
          <p:spPr>
            <a:xfrm>
              <a:off x="7237440" y="242100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7" name="Straight Connector 12"/>
            <p:cNvSpPr/>
            <p:nvPr/>
          </p:nvSpPr>
          <p:spPr>
            <a:xfrm flipH="1">
              <a:off x="7453080" y="285264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8" name="Straight Connector 13"/>
            <p:cNvSpPr/>
            <p:nvPr/>
          </p:nvSpPr>
          <p:spPr>
            <a:xfrm flipH="1">
              <a:off x="7092720" y="306828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9" name="Straight Connector 14"/>
            <p:cNvSpPr/>
            <p:nvPr/>
          </p:nvSpPr>
          <p:spPr>
            <a:xfrm flipH="1">
              <a:off x="7021440" y="350028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0" name="Straight Connector 15"/>
            <p:cNvSpPr/>
            <p:nvPr/>
          </p:nvSpPr>
          <p:spPr>
            <a:xfrm>
              <a:off x="7453080" y="3500280"/>
              <a:ext cx="216000" cy="431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81" name="TextBox 30"/>
          <p:cNvSpPr/>
          <p:nvPr/>
        </p:nvSpPr>
        <p:spPr>
          <a:xfrm>
            <a:off x="6912000" y="392256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secretary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Oval 17"/>
          <p:cNvSpPr/>
          <p:nvPr/>
        </p:nvSpPr>
        <p:spPr>
          <a:xfrm>
            <a:off x="3203640" y="2276640"/>
            <a:ext cx="1726560" cy="143784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Request quote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Straight Arrow Connector 18"/>
          <p:cNvSpPr/>
          <p:nvPr/>
        </p:nvSpPr>
        <p:spPr>
          <a:xfrm flipV="1">
            <a:off x="1042920" y="2991240"/>
            <a:ext cx="2158560" cy="360"/>
          </a:xfrm>
          <a:custGeom>
            <a:avLst/>
            <a:gdLst>
              <a:gd name="textAreaLeft" fmla="*/ 0 w 2158560"/>
              <a:gd name="textAreaRight" fmla="*/ 2158920 w 2158560"/>
              <a:gd name="textAreaTop" fmla="*/ -360 h 360"/>
              <a:gd name="textAreaBottom" fmla="*/ 36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280" bIns="-4428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Straight Connector 20"/>
          <p:cNvSpPr/>
          <p:nvPr/>
        </p:nvSpPr>
        <p:spPr>
          <a:xfrm flipV="1">
            <a:off x="4932360" y="2788920"/>
            <a:ext cx="2377800" cy="208080"/>
          </a:xfrm>
          <a:prstGeom prst="line">
            <a:avLst/>
          </a:prstGeom>
          <a:ln w="15875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TextBox 41"/>
          <p:cNvSpPr/>
          <p:nvPr/>
        </p:nvSpPr>
        <p:spPr>
          <a:xfrm>
            <a:off x="4859280" y="3068640"/>
            <a:ext cx="23029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Add this association</a:t>
            </a:r>
            <a:br>
              <a:rPr sz="1800"/>
            </a:br>
            <a:r>
              <a:rPr b="0" i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because the secretary becomes involved in the use case.  No arrowhead!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8227440" cy="690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Solution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468360" y="836640"/>
            <a:ext cx="8227440" cy="100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secretary books the quotation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advises the customer of the date and time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88" name="Group 17"/>
          <p:cNvGrpSpPr/>
          <p:nvPr/>
        </p:nvGrpSpPr>
        <p:grpSpPr>
          <a:xfrm>
            <a:off x="323640" y="2349360"/>
            <a:ext cx="719280" cy="1511280"/>
            <a:chOff x="323640" y="2349360"/>
            <a:chExt cx="719280" cy="1511280"/>
          </a:xfrm>
        </p:grpSpPr>
        <p:sp>
          <p:nvSpPr>
            <p:cNvPr id="689" name="Oval 4"/>
            <p:cNvSpPr/>
            <p:nvPr/>
          </p:nvSpPr>
          <p:spPr>
            <a:xfrm>
              <a:off x="539640" y="234936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0" name="Straight Connector 5"/>
            <p:cNvSpPr/>
            <p:nvPr/>
          </p:nvSpPr>
          <p:spPr>
            <a:xfrm flipH="1">
              <a:off x="755640" y="278100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1" name="Straight Connector 6"/>
            <p:cNvSpPr/>
            <p:nvPr/>
          </p:nvSpPr>
          <p:spPr>
            <a:xfrm flipH="1">
              <a:off x="395280" y="299700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2" name="Straight Connector 7"/>
            <p:cNvSpPr/>
            <p:nvPr/>
          </p:nvSpPr>
          <p:spPr>
            <a:xfrm flipH="1">
              <a:off x="323640" y="3429000"/>
              <a:ext cx="43200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3" name="Straight Connector 8"/>
            <p:cNvSpPr/>
            <p:nvPr/>
          </p:nvSpPr>
          <p:spPr>
            <a:xfrm>
              <a:off x="755640" y="3429000"/>
              <a:ext cx="215640" cy="431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94" name="TextBox 30"/>
          <p:cNvSpPr/>
          <p:nvPr/>
        </p:nvSpPr>
        <p:spPr>
          <a:xfrm>
            <a:off x="144360" y="385128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5" name="Group 17"/>
          <p:cNvGrpSpPr/>
          <p:nvPr/>
        </p:nvGrpSpPr>
        <p:grpSpPr>
          <a:xfrm>
            <a:off x="7021440" y="2421000"/>
            <a:ext cx="718920" cy="1510920"/>
            <a:chOff x="7021440" y="2421000"/>
            <a:chExt cx="718920" cy="1510920"/>
          </a:xfrm>
        </p:grpSpPr>
        <p:sp>
          <p:nvSpPr>
            <p:cNvPr id="696" name="Oval 11"/>
            <p:cNvSpPr/>
            <p:nvPr/>
          </p:nvSpPr>
          <p:spPr>
            <a:xfrm>
              <a:off x="7237440" y="242100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" name="Straight Connector 12"/>
            <p:cNvSpPr/>
            <p:nvPr/>
          </p:nvSpPr>
          <p:spPr>
            <a:xfrm flipH="1">
              <a:off x="7453080" y="285264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8" name="Straight Connector 13"/>
            <p:cNvSpPr/>
            <p:nvPr/>
          </p:nvSpPr>
          <p:spPr>
            <a:xfrm flipH="1">
              <a:off x="7092720" y="306828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9" name="Straight Connector 14"/>
            <p:cNvSpPr/>
            <p:nvPr/>
          </p:nvSpPr>
          <p:spPr>
            <a:xfrm flipH="1">
              <a:off x="7021440" y="350028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0" name="Straight Connector 15"/>
            <p:cNvSpPr/>
            <p:nvPr/>
          </p:nvSpPr>
          <p:spPr>
            <a:xfrm>
              <a:off x="7453080" y="3500280"/>
              <a:ext cx="216000" cy="431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01" name="TextBox 30"/>
          <p:cNvSpPr/>
          <p:nvPr/>
        </p:nvSpPr>
        <p:spPr>
          <a:xfrm>
            <a:off x="6912000" y="392256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secretary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Oval 17"/>
          <p:cNvSpPr/>
          <p:nvPr/>
        </p:nvSpPr>
        <p:spPr>
          <a:xfrm>
            <a:off x="3203640" y="2276640"/>
            <a:ext cx="1366200" cy="101700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Request quote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Straight Arrow Connector 18"/>
          <p:cNvSpPr/>
          <p:nvPr/>
        </p:nvSpPr>
        <p:spPr>
          <a:xfrm flipV="1">
            <a:off x="1042920" y="2782080"/>
            <a:ext cx="2158560" cy="208800"/>
          </a:xfrm>
          <a:custGeom>
            <a:avLst/>
            <a:gdLst>
              <a:gd name="textAreaLeft" fmla="*/ 0 w 2158560"/>
              <a:gd name="textAreaRight" fmla="*/ 2158920 w 2158560"/>
              <a:gd name="textAreaTop" fmla="*/ 360 h 208800"/>
              <a:gd name="textAreaBottom" fmla="*/ 209520 h 208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Straight Connector 20"/>
          <p:cNvSpPr/>
          <p:nvPr/>
        </p:nvSpPr>
        <p:spPr>
          <a:xfrm>
            <a:off x="4572000" y="2786040"/>
            <a:ext cx="2738160" cy="2880"/>
          </a:xfrm>
          <a:prstGeom prst="line">
            <a:avLst/>
          </a:prstGeom>
          <a:ln w="15875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2120" bIns="-4212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Oval 21"/>
          <p:cNvSpPr/>
          <p:nvPr/>
        </p:nvSpPr>
        <p:spPr>
          <a:xfrm>
            <a:off x="3924360" y="3716280"/>
            <a:ext cx="1221840" cy="107892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Book quote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Straight Arrow Connector 34"/>
          <p:cNvSpPr/>
          <p:nvPr/>
        </p:nvSpPr>
        <p:spPr>
          <a:xfrm rot="5400000">
            <a:off x="5497200" y="2442240"/>
            <a:ext cx="1466280" cy="2160000"/>
          </a:xfrm>
          <a:custGeom>
            <a:avLst/>
            <a:gdLst>
              <a:gd name="textAreaLeft" fmla="*/ 0 w 1466280"/>
              <a:gd name="textAreaRight" fmla="*/ 1466640 w 1466280"/>
              <a:gd name="textAreaTop" fmla="*/ 0 h 2160000"/>
              <a:gd name="textAreaBottom" fmla="*/ 2160360 h 2160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TextBox 41"/>
          <p:cNvSpPr/>
          <p:nvPr/>
        </p:nvSpPr>
        <p:spPr>
          <a:xfrm>
            <a:off x="5580000" y="4005360"/>
            <a:ext cx="14378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Secretary initiates this, so add arrowhead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8227440" cy="690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Solution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/>
          </p:nvPr>
        </p:nvSpPr>
        <p:spPr>
          <a:xfrm>
            <a:off x="468360" y="836640"/>
            <a:ext cx="8227440" cy="100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secretary books the quotation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advises the customer of the date and time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0" name="Group 17"/>
          <p:cNvGrpSpPr/>
          <p:nvPr/>
        </p:nvGrpSpPr>
        <p:grpSpPr>
          <a:xfrm>
            <a:off x="323640" y="2349360"/>
            <a:ext cx="719280" cy="1511280"/>
            <a:chOff x="323640" y="2349360"/>
            <a:chExt cx="719280" cy="1511280"/>
          </a:xfrm>
        </p:grpSpPr>
        <p:sp>
          <p:nvSpPr>
            <p:cNvPr id="711" name="Oval 4"/>
            <p:cNvSpPr/>
            <p:nvPr/>
          </p:nvSpPr>
          <p:spPr>
            <a:xfrm>
              <a:off x="539640" y="234936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2" name="Straight Connector 5"/>
            <p:cNvSpPr/>
            <p:nvPr/>
          </p:nvSpPr>
          <p:spPr>
            <a:xfrm flipH="1">
              <a:off x="755640" y="278100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3" name="Straight Connector 6"/>
            <p:cNvSpPr/>
            <p:nvPr/>
          </p:nvSpPr>
          <p:spPr>
            <a:xfrm flipH="1">
              <a:off x="395280" y="299700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4" name="Straight Connector 7"/>
            <p:cNvSpPr/>
            <p:nvPr/>
          </p:nvSpPr>
          <p:spPr>
            <a:xfrm flipH="1">
              <a:off x="323640" y="3429000"/>
              <a:ext cx="43200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5" name="Straight Connector 8"/>
            <p:cNvSpPr/>
            <p:nvPr/>
          </p:nvSpPr>
          <p:spPr>
            <a:xfrm>
              <a:off x="755640" y="3429000"/>
              <a:ext cx="215640" cy="431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16" name="TextBox 30"/>
          <p:cNvSpPr/>
          <p:nvPr/>
        </p:nvSpPr>
        <p:spPr>
          <a:xfrm>
            <a:off x="144360" y="385128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7" name="Group 17"/>
          <p:cNvGrpSpPr/>
          <p:nvPr/>
        </p:nvGrpSpPr>
        <p:grpSpPr>
          <a:xfrm>
            <a:off x="7021440" y="2421000"/>
            <a:ext cx="718920" cy="1510920"/>
            <a:chOff x="7021440" y="2421000"/>
            <a:chExt cx="718920" cy="1510920"/>
          </a:xfrm>
        </p:grpSpPr>
        <p:sp>
          <p:nvSpPr>
            <p:cNvPr id="718" name="Oval 11"/>
            <p:cNvSpPr/>
            <p:nvPr/>
          </p:nvSpPr>
          <p:spPr>
            <a:xfrm>
              <a:off x="7237440" y="242100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9" name="Straight Connector 12"/>
            <p:cNvSpPr/>
            <p:nvPr/>
          </p:nvSpPr>
          <p:spPr>
            <a:xfrm flipH="1">
              <a:off x="7453080" y="285264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0" name="Straight Connector 13"/>
            <p:cNvSpPr/>
            <p:nvPr/>
          </p:nvSpPr>
          <p:spPr>
            <a:xfrm flipH="1">
              <a:off x="7092720" y="306828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1" name="Straight Connector 14"/>
            <p:cNvSpPr/>
            <p:nvPr/>
          </p:nvSpPr>
          <p:spPr>
            <a:xfrm flipH="1">
              <a:off x="7021440" y="350028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2" name="Straight Connector 15"/>
            <p:cNvSpPr/>
            <p:nvPr/>
          </p:nvSpPr>
          <p:spPr>
            <a:xfrm>
              <a:off x="7453080" y="3500280"/>
              <a:ext cx="216000" cy="431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23" name="TextBox 30"/>
          <p:cNvSpPr/>
          <p:nvPr/>
        </p:nvSpPr>
        <p:spPr>
          <a:xfrm>
            <a:off x="6912000" y="392256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secretary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Oval 17"/>
          <p:cNvSpPr/>
          <p:nvPr/>
        </p:nvSpPr>
        <p:spPr>
          <a:xfrm>
            <a:off x="3203640" y="2276640"/>
            <a:ext cx="1366200" cy="101700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Request quote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Straight Arrow Connector 18"/>
          <p:cNvSpPr/>
          <p:nvPr/>
        </p:nvSpPr>
        <p:spPr>
          <a:xfrm flipV="1">
            <a:off x="1042920" y="2782080"/>
            <a:ext cx="2158560" cy="208800"/>
          </a:xfrm>
          <a:custGeom>
            <a:avLst/>
            <a:gdLst>
              <a:gd name="textAreaLeft" fmla="*/ 0 w 2158560"/>
              <a:gd name="textAreaRight" fmla="*/ 2158920 w 2158560"/>
              <a:gd name="textAreaTop" fmla="*/ 360 h 208800"/>
              <a:gd name="textAreaBottom" fmla="*/ 209520 h 208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Straight Connector 20"/>
          <p:cNvSpPr/>
          <p:nvPr/>
        </p:nvSpPr>
        <p:spPr>
          <a:xfrm>
            <a:off x="4572000" y="2786040"/>
            <a:ext cx="2738160" cy="2880"/>
          </a:xfrm>
          <a:prstGeom prst="line">
            <a:avLst/>
          </a:prstGeom>
          <a:ln w="15875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2120" bIns="-4212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Oval 21"/>
          <p:cNvSpPr/>
          <p:nvPr/>
        </p:nvSpPr>
        <p:spPr>
          <a:xfrm>
            <a:off x="3924360" y="3716280"/>
            <a:ext cx="1221840" cy="107892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Book quote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Oval 22"/>
          <p:cNvSpPr/>
          <p:nvPr/>
        </p:nvSpPr>
        <p:spPr>
          <a:xfrm>
            <a:off x="4284720" y="4941720"/>
            <a:ext cx="1509120" cy="95652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Advise 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Straight Arrow Connector 34"/>
          <p:cNvSpPr/>
          <p:nvPr/>
        </p:nvSpPr>
        <p:spPr>
          <a:xfrm rot="5400000">
            <a:off x="5497200" y="2442240"/>
            <a:ext cx="1466280" cy="2160000"/>
          </a:xfrm>
          <a:custGeom>
            <a:avLst/>
            <a:gdLst>
              <a:gd name="textAreaLeft" fmla="*/ 0 w 1466280"/>
              <a:gd name="textAreaRight" fmla="*/ 1466640 w 1466280"/>
              <a:gd name="textAreaTop" fmla="*/ 0 h 2160000"/>
              <a:gd name="textAreaBottom" fmla="*/ 2160360 h 2160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TextBox 41"/>
          <p:cNvSpPr/>
          <p:nvPr/>
        </p:nvSpPr>
        <p:spPr>
          <a:xfrm>
            <a:off x="5867280" y="5084640"/>
            <a:ext cx="28792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Secretary also initiates this. Note that there are two actions, so 2 use cases. Perhaps create the second as an &lt;&lt;include&gt;&gt;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Straight Arrow Connector 25"/>
          <p:cNvSpPr/>
          <p:nvPr/>
        </p:nvSpPr>
        <p:spPr>
          <a:xfrm rot="5400000">
            <a:off x="5298840" y="3067920"/>
            <a:ext cx="2290320" cy="1733040"/>
          </a:xfrm>
          <a:custGeom>
            <a:avLst/>
            <a:gdLst>
              <a:gd name="textAreaLeft" fmla="*/ 0 w 2290320"/>
              <a:gd name="textAreaRight" fmla="*/ 2290680 w 2290320"/>
              <a:gd name="textAreaTop" fmla="*/ 0 h 1733040"/>
              <a:gd name="textAreaBottom" fmla="*/ 1733400 h 1733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8227440" cy="690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Solution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/>
          </p:nvPr>
        </p:nvSpPr>
        <p:spPr>
          <a:xfrm>
            <a:off x="468360" y="836640"/>
            <a:ext cx="8227440" cy="100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secretary books the quotation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advises the customer of the date and time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34" name="Group 17"/>
          <p:cNvGrpSpPr/>
          <p:nvPr/>
        </p:nvGrpSpPr>
        <p:grpSpPr>
          <a:xfrm>
            <a:off x="323640" y="2349360"/>
            <a:ext cx="719280" cy="1511280"/>
            <a:chOff x="323640" y="2349360"/>
            <a:chExt cx="719280" cy="1511280"/>
          </a:xfrm>
        </p:grpSpPr>
        <p:sp>
          <p:nvSpPr>
            <p:cNvPr id="735" name="Oval 4"/>
            <p:cNvSpPr/>
            <p:nvPr/>
          </p:nvSpPr>
          <p:spPr>
            <a:xfrm>
              <a:off x="539640" y="234936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6" name="Straight Connector 5"/>
            <p:cNvSpPr/>
            <p:nvPr/>
          </p:nvSpPr>
          <p:spPr>
            <a:xfrm flipH="1">
              <a:off x="755640" y="278100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7" name="Straight Connector 6"/>
            <p:cNvSpPr/>
            <p:nvPr/>
          </p:nvSpPr>
          <p:spPr>
            <a:xfrm flipH="1">
              <a:off x="395280" y="299700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8" name="Straight Connector 7"/>
            <p:cNvSpPr/>
            <p:nvPr/>
          </p:nvSpPr>
          <p:spPr>
            <a:xfrm flipH="1">
              <a:off x="323640" y="3429000"/>
              <a:ext cx="43200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9" name="Straight Connector 8"/>
            <p:cNvSpPr/>
            <p:nvPr/>
          </p:nvSpPr>
          <p:spPr>
            <a:xfrm>
              <a:off x="755640" y="3429000"/>
              <a:ext cx="215640" cy="431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40" name="TextBox 30"/>
          <p:cNvSpPr/>
          <p:nvPr/>
        </p:nvSpPr>
        <p:spPr>
          <a:xfrm>
            <a:off x="144360" y="385128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1" name="Group 17"/>
          <p:cNvGrpSpPr/>
          <p:nvPr/>
        </p:nvGrpSpPr>
        <p:grpSpPr>
          <a:xfrm>
            <a:off x="7021440" y="2421000"/>
            <a:ext cx="718920" cy="1510920"/>
            <a:chOff x="7021440" y="2421000"/>
            <a:chExt cx="718920" cy="1510920"/>
          </a:xfrm>
        </p:grpSpPr>
        <p:sp>
          <p:nvSpPr>
            <p:cNvPr id="742" name="Oval 11"/>
            <p:cNvSpPr/>
            <p:nvPr/>
          </p:nvSpPr>
          <p:spPr>
            <a:xfrm>
              <a:off x="7237440" y="242100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3" name="Straight Connector 12"/>
            <p:cNvSpPr/>
            <p:nvPr/>
          </p:nvSpPr>
          <p:spPr>
            <a:xfrm flipH="1">
              <a:off x="7453080" y="285264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4" name="Straight Connector 13"/>
            <p:cNvSpPr/>
            <p:nvPr/>
          </p:nvSpPr>
          <p:spPr>
            <a:xfrm flipH="1">
              <a:off x="7092720" y="306828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5" name="Straight Connector 14"/>
            <p:cNvSpPr/>
            <p:nvPr/>
          </p:nvSpPr>
          <p:spPr>
            <a:xfrm flipH="1">
              <a:off x="7021440" y="350028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6" name="Straight Connector 15"/>
            <p:cNvSpPr/>
            <p:nvPr/>
          </p:nvSpPr>
          <p:spPr>
            <a:xfrm>
              <a:off x="7453080" y="3500280"/>
              <a:ext cx="216000" cy="431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47" name="TextBox 30"/>
          <p:cNvSpPr/>
          <p:nvPr/>
        </p:nvSpPr>
        <p:spPr>
          <a:xfrm>
            <a:off x="6912000" y="392256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secretary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Oval 17"/>
          <p:cNvSpPr/>
          <p:nvPr/>
        </p:nvSpPr>
        <p:spPr>
          <a:xfrm>
            <a:off x="3203640" y="2276640"/>
            <a:ext cx="1366200" cy="101700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Request quote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Straight Arrow Connector 18"/>
          <p:cNvSpPr/>
          <p:nvPr/>
        </p:nvSpPr>
        <p:spPr>
          <a:xfrm>
            <a:off x="1042920" y="2565360"/>
            <a:ext cx="2158560" cy="218520"/>
          </a:xfrm>
          <a:custGeom>
            <a:avLst/>
            <a:gdLst>
              <a:gd name="textAreaLeft" fmla="*/ 0 w 2158560"/>
              <a:gd name="textAreaRight" fmla="*/ 2158920 w 2158560"/>
              <a:gd name="textAreaTop" fmla="*/ 0 h 218520"/>
              <a:gd name="textAreaBottom" fmla="*/ 218880 h 218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Straight Connector 20"/>
          <p:cNvSpPr/>
          <p:nvPr/>
        </p:nvSpPr>
        <p:spPr>
          <a:xfrm>
            <a:off x="4572000" y="2786040"/>
            <a:ext cx="2738160" cy="2880"/>
          </a:xfrm>
          <a:prstGeom prst="line">
            <a:avLst/>
          </a:prstGeom>
          <a:ln w="15875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2120" bIns="-4212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Oval 21"/>
          <p:cNvSpPr/>
          <p:nvPr/>
        </p:nvSpPr>
        <p:spPr>
          <a:xfrm>
            <a:off x="3924360" y="3716280"/>
            <a:ext cx="1221840" cy="107892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Book quote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Oval 22"/>
          <p:cNvSpPr/>
          <p:nvPr/>
        </p:nvSpPr>
        <p:spPr>
          <a:xfrm>
            <a:off x="4284720" y="4941720"/>
            <a:ext cx="1509120" cy="95652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Advise 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Straight Arrow Connector 34"/>
          <p:cNvSpPr/>
          <p:nvPr/>
        </p:nvSpPr>
        <p:spPr>
          <a:xfrm rot="5400000">
            <a:off x="5497200" y="2442240"/>
            <a:ext cx="1466280" cy="2160000"/>
          </a:xfrm>
          <a:custGeom>
            <a:avLst/>
            <a:gdLst>
              <a:gd name="textAreaLeft" fmla="*/ 0 w 1466280"/>
              <a:gd name="textAreaRight" fmla="*/ 1466640 w 1466280"/>
              <a:gd name="textAreaTop" fmla="*/ 0 h 2160000"/>
              <a:gd name="textAreaBottom" fmla="*/ 2160360 h 2160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TextBox 41"/>
          <p:cNvSpPr/>
          <p:nvPr/>
        </p:nvSpPr>
        <p:spPr>
          <a:xfrm rot="2103000">
            <a:off x="1263240" y="4461480"/>
            <a:ext cx="28792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Add association to customer who is being advised by the use case.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Straight Arrow Connector 25"/>
          <p:cNvSpPr/>
          <p:nvPr/>
        </p:nvSpPr>
        <p:spPr>
          <a:xfrm rot="5400000">
            <a:off x="5298840" y="3067920"/>
            <a:ext cx="2290320" cy="1733040"/>
          </a:xfrm>
          <a:custGeom>
            <a:avLst/>
            <a:gdLst>
              <a:gd name="textAreaLeft" fmla="*/ 0 w 2290320"/>
              <a:gd name="textAreaRight" fmla="*/ 2290680 w 2290320"/>
              <a:gd name="textAreaTop" fmla="*/ 0 h 1733040"/>
              <a:gd name="textAreaBottom" fmla="*/ 1733400 h 1733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Straight Connector 26"/>
          <p:cNvSpPr/>
          <p:nvPr/>
        </p:nvSpPr>
        <p:spPr>
          <a:xfrm>
            <a:off x="968040" y="2717640"/>
            <a:ext cx="3316320" cy="2703600"/>
          </a:xfrm>
          <a:prstGeom prst="line">
            <a:avLst/>
          </a:prstGeom>
          <a:ln w="15875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8227440" cy="690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Solution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/>
          </p:nvPr>
        </p:nvSpPr>
        <p:spPr>
          <a:xfrm>
            <a:off x="179280" y="836640"/>
            <a:ext cx="8782920" cy="100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window installer uses the system to calculate the quotation at the customer’s house.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59" name="Group 17"/>
          <p:cNvGrpSpPr/>
          <p:nvPr/>
        </p:nvGrpSpPr>
        <p:grpSpPr>
          <a:xfrm>
            <a:off x="323640" y="2349360"/>
            <a:ext cx="719280" cy="1511280"/>
            <a:chOff x="323640" y="2349360"/>
            <a:chExt cx="719280" cy="1511280"/>
          </a:xfrm>
        </p:grpSpPr>
        <p:sp>
          <p:nvSpPr>
            <p:cNvPr id="760" name="Oval 4"/>
            <p:cNvSpPr/>
            <p:nvPr/>
          </p:nvSpPr>
          <p:spPr>
            <a:xfrm>
              <a:off x="539640" y="234936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1" name="Straight Connector 5"/>
            <p:cNvSpPr/>
            <p:nvPr/>
          </p:nvSpPr>
          <p:spPr>
            <a:xfrm flipH="1">
              <a:off x="755640" y="278100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2" name="Straight Connector 6"/>
            <p:cNvSpPr/>
            <p:nvPr/>
          </p:nvSpPr>
          <p:spPr>
            <a:xfrm flipH="1">
              <a:off x="395280" y="299700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3" name="Straight Connector 7"/>
            <p:cNvSpPr/>
            <p:nvPr/>
          </p:nvSpPr>
          <p:spPr>
            <a:xfrm flipH="1">
              <a:off x="323640" y="3429000"/>
              <a:ext cx="43200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4" name="Straight Connector 8"/>
            <p:cNvSpPr/>
            <p:nvPr/>
          </p:nvSpPr>
          <p:spPr>
            <a:xfrm>
              <a:off x="755640" y="3429000"/>
              <a:ext cx="215640" cy="431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65" name="TextBox 30"/>
          <p:cNvSpPr/>
          <p:nvPr/>
        </p:nvSpPr>
        <p:spPr>
          <a:xfrm>
            <a:off x="144360" y="385128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66" name="Group 17"/>
          <p:cNvGrpSpPr/>
          <p:nvPr/>
        </p:nvGrpSpPr>
        <p:grpSpPr>
          <a:xfrm>
            <a:off x="7021440" y="2421000"/>
            <a:ext cx="718920" cy="1510920"/>
            <a:chOff x="7021440" y="2421000"/>
            <a:chExt cx="718920" cy="1510920"/>
          </a:xfrm>
        </p:grpSpPr>
        <p:sp>
          <p:nvSpPr>
            <p:cNvPr id="767" name="Oval 11"/>
            <p:cNvSpPr/>
            <p:nvPr/>
          </p:nvSpPr>
          <p:spPr>
            <a:xfrm>
              <a:off x="7237440" y="242100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8" name="Straight Connector 12"/>
            <p:cNvSpPr/>
            <p:nvPr/>
          </p:nvSpPr>
          <p:spPr>
            <a:xfrm flipH="1">
              <a:off x="7453080" y="285264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9" name="Straight Connector 13"/>
            <p:cNvSpPr/>
            <p:nvPr/>
          </p:nvSpPr>
          <p:spPr>
            <a:xfrm flipH="1">
              <a:off x="7092720" y="306828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0" name="Straight Connector 14"/>
            <p:cNvSpPr/>
            <p:nvPr/>
          </p:nvSpPr>
          <p:spPr>
            <a:xfrm flipH="1">
              <a:off x="7021440" y="350028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1" name="Straight Connector 15"/>
            <p:cNvSpPr/>
            <p:nvPr/>
          </p:nvSpPr>
          <p:spPr>
            <a:xfrm>
              <a:off x="7453080" y="3500280"/>
              <a:ext cx="216000" cy="431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72" name="TextBox 30"/>
          <p:cNvSpPr/>
          <p:nvPr/>
        </p:nvSpPr>
        <p:spPr>
          <a:xfrm>
            <a:off x="6912000" y="392256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secretary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Oval 17"/>
          <p:cNvSpPr/>
          <p:nvPr/>
        </p:nvSpPr>
        <p:spPr>
          <a:xfrm>
            <a:off x="3203640" y="2276640"/>
            <a:ext cx="1366200" cy="101700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Request quote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Straight Arrow Connector 18"/>
          <p:cNvSpPr/>
          <p:nvPr/>
        </p:nvSpPr>
        <p:spPr>
          <a:xfrm>
            <a:off x="1042920" y="2565360"/>
            <a:ext cx="2158560" cy="218520"/>
          </a:xfrm>
          <a:custGeom>
            <a:avLst/>
            <a:gdLst>
              <a:gd name="textAreaLeft" fmla="*/ 0 w 2158560"/>
              <a:gd name="textAreaRight" fmla="*/ 2158920 w 2158560"/>
              <a:gd name="textAreaTop" fmla="*/ 0 h 218520"/>
              <a:gd name="textAreaBottom" fmla="*/ 218880 h 218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Straight Connector 20"/>
          <p:cNvSpPr/>
          <p:nvPr/>
        </p:nvSpPr>
        <p:spPr>
          <a:xfrm>
            <a:off x="4572000" y="2786040"/>
            <a:ext cx="2738160" cy="2880"/>
          </a:xfrm>
          <a:prstGeom prst="line">
            <a:avLst/>
          </a:prstGeom>
          <a:ln w="15875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2120" bIns="-4212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Oval 21"/>
          <p:cNvSpPr/>
          <p:nvPr/>
        </p:nvSpPr>
        <p:spPr>
          <a:xfrm>
            <a:off x="4211640" y="3068640"/>
            <a:ext cx="1221840" cy="107892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Book quote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Oval 22"/>
          <p:cNvSpPr/>
          <p:nvPr/>
        </p:nvSpPr>
        <p:spPr>
          <a:xfrm>
            <a:off x="3564000" y="4221000"/>
            <a:ext cx="1510560" cy="95652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Advise 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Straight Arrow Connector 34"/>
          <p:cNvSpPr/>
          <p:nvPr/>
        </p:nvSpPr>
        <p:spPr>
          <a:xfrm rot="5400000">
            <a:off x="5965560" y="2261160"/>
            <a:ext cx="816840" cy="1872720"/>
          </a:xfrm>
          <a:custGeom>
            <a:avLst/>
            <a:gdLst>
              <a:gd name="textAreaLeft" fmla="*/ 0 w 816840"/>
              <a:gd name="textAreaRight" fmla="*/ 817200 w 816840"/>
              <a:gd name="textAreaTop" fmla="*/ 0 h 1872720"/>
              <a:gd name="textAreaBottom" fmla="*/ 1873080 h 1872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Straight Arrow Connector 25"/>
          <p:cNvSpPr/>
          <p:nvPr/>
        </p:nvSpPr>
        <p:spPr>
          <a:xfrm rot="5400000">
            <a:off x="5298840" y="2345040"/>
            <a:ext cx="1569600" cy="2453760"/>
          </a:xfrm>
          <a:custGeom>
            <a:avLst/>
            <a:gdLst>
              <a:gd name="textAreaLeft" fmla="*/ 0 w 1569600"/>
              <a:gd name="textAreaRight" fmla="*/ 1569960 w 1569600"/>
              <a:gd name="textAreaTop" fmla="*/ 0 h 2453760"/>
              <a:gd name="textAreaBottom" fmla="*/ 2454120 h 2453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Straight Connector 26"/>
          <p:cNvSpPr/>
          <p:nvPr/>
        </p:nvSpPr>
        <p:spPr>
          <a:xfrm>
            <a:off x="968040" y="2717640"/>
            <a:ext cx="2595600" cy="1982880"/>
          </a:xfrm>
          <a:prstGeom prst="line">
            <a:avLst/>
          </a:prstGeom>
          <a:ln w="15875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81" name="Group 17"/>
          <p:cNvGrpSpPr/>
          <p:nvPr/>
        </p:nvGrpSpPr>
        <p:grpSpPr>
          <a:xfrm>
            <a:off x="7092720" y="4437000"/>
            <a:ext cx="719280" cy="1511280"/>
            <a:chOff x="7092720" y="4437000"/>
            <a:chExt cx="719280" cy="1511280"/>
          </a:xfrm>
        </p:grpSpPr>
        <p:sp>
          <p:nvSpPr>
            <p:cNvPr id="782" name="Oval 28"/>
            <p:cNvSpPr/>
            <p:nvPr/>
          </p:nvSpPr>
          <p:spPr>
            <a:xfrm>
              <a:off x="7308720" y="443700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3" name="Straight Connector 29"/>
            <p:cNvSpPr/>
            <p:nvPr/>
          </p:nvSpPr>
          <p:spPr>
            <a:xfrm flipH="1">
              <a:off x="7524720" y="486864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4" name="Straight Connector 30"/>
            <p:cNvSpPr/>
            <p:nvPr/>
          </p:nvSpPr>
          <p:spPr>
            <a:xfrm flipH="1">
              <a:off x="7164360" y="508464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5" name="Straight Connector 31"/>
            <p:cNvSpPr/>
            <p:nvPr/>
          </p:nvSpPr>
          <p:spPr>
            <a:xfrm flipH="1">
              <a:off x="7092720" y="5516280"/>
              <a:ext cx="43200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6" name="Straight Connector 32"/>
            <p:cNvSpPr/>
            <p:nvPr/>
          </p:nvSpPr>
          <p:spPr>
            <a:xfrm>
              <a:off x="7524720" y="5516280"/>
              <a:ext cx="2156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87" name="TextBox 30"/>
          <p:cNvSpPr/>
          <p:nvPr/>
        </p:nvSpPr>
        <p:spPr>
          <a:xfrm>
            <a:off x="7056360" y="587700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installer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Straight Arrow Connector 40"/>
          <p:cNvSpPr/>
          <p:nvPr/>
        </p:nvSpPr>
        <p:spPr>
          <a:xfrm flipV="1" rot="10800000">
            <a:off x="5221800" y="4653000"/>
            <a:ext cx="2086920" cy="1126440"/>
          </a:xfrm>
          <a:custGeom>
            <a:avLst/>
            <a:gdLst>
              <a:gd name="textAreaLeft" fmla="*/ 0 w 2086920"/>
              <a:gd name="textAreaRight" fmla="*/ 2087280 w 2086920"/>
              <a:gd name="textAreaTop" fmla="*/ -360 h 1126440"/>
              <a:gd name="textAreaBottom" fmla="*/ 1126440 h 1126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Oval 51"/>
          <p:cNvSpPr/>
          <p:nvPr/>
        </p:nvSpPr>
        <p:spPr>
          <a:xfrm>
            <a:off x="3708360" y="5300640"/>
            <a:ext cx="1509120" cy="95832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Calculate quote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8227440" cy="690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Solution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179280" y="836640"/>
            <a:ext cx="8782920" cy="1005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window installer uses the system to calculate the quotation at the customer’s house.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92" name="Group 17"/>
          <p:cNvGrpSpPr/>
          <p:nvPr/>
        </p:nvGrpSpPr>
        <p:grpSpPr>
          <a:xfrm>
            <a:off x="323640" y="2349360"/>
            <a:ext cx="719280" cy="1511280"/>
            <a:chOff x="323640" y="2349360"/>
            <a:chExt cx="719280" cy="1511280"/>
          </a:xfrm>
        </p:grpSpPr>
        <p:sp>
          <p:nvSpPr>
            <p:cNvPr id="793" name="Oval 4"/>
            <p:cNvSpPr/>
            <p:nvPr/>
          </p:nvSpPr>
          <p:spPr>
            <a:xfrm>
              <a:off x="539640" y="234936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4" name="Straight Connector 5"/>
            <p:cNvSpPr/>
            <p:nvPr/>
          </p:nvSpPr>
          <p:spPr>
            <a:xfrm flipH="1">
              <a:off x="755640" y="278100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5" name="Straight Connector 6"/>
            <p:cNvSpPr/>
            <p:nvPr/>
          </p:nvSpPr>
          <p:spPr>
            <a:xfrm flipH="1">
              <a:off x="395280" y="299700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6" name="Straight Connector 7"/>
            <p:cNvSpPr/>
            <p:nvPr/>
          </p:nvSpPr>
          <p:spPr>
            <a:xfrm flipH="1">
              <a:off x="323640" y="3429000"/>
              <a:ext cx="43200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7" name="Straight Connector 8"/>
            <p:cNvSpPr/>
            <p:nvPr/>
          </p:nvSpPr>
          <p:spPr>
            <a:xfrm>
              <a:off x="755640" y="3429000"/>
              <a:ext cx="215640" cy="431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98" name="TextBox 30"/>
          <p:cNvSpPr/>
          <p:nvPr/>
        </p:nvSpPr>
        <p:spPr>
          <a:xfrm>
            <a:off x="144360" y="385128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99" name="Group 17"/>
          <p:cNvGrpSpPr/>
          <p:nvPr/>
        </p:nvGrpSpPr>
        <p:grpSpPr>
          <a:xfrm>
            <a:off x="7021440" y="2421000"/>
            <a:ext cx="718920" cy="1510920"/>
            <a:chOff x="7021440" y="2421000"/>
            <a:chExt cx="718920" cy="1510920"/>
          </a:xfrm>
        </p:grpSpPr>
        <p:sp>
          <p:nvSpPr>
            <p:cNvPr id="800" name="Oval 11"/>
            <p:cNvSpPr/>
            <p:nvPr/>
          </p:nvSpPr>
          <p:spPr>
            <a:xfrm>
              <a:off x="7237440" y="242100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1" name="Straight Connector 12"/>
            <p:cNvSpPr/>
            <p:nvPr/>
          </p:nvSpPr>
          <p:spPr>
            <a:xfrm flipH="1">
              <a:off x="7453080" y="285264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2" name="Straight Connector 13"/>
            <p:cNvSpPr/>
            <p:nvPr/>
          </p:nvSpPr>
          <p:spPr>
            <a:xfrm flipH="1">
              <a:off x="7092720" y="306828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3" name="Straight Connector 14"/>
            <p:cNvSpPr/>
            <p:nvPr/>
          </p:nvSpPr>
          <p:spPr>
            <a:xfrm flipH="1">
              <a:off x="7021440" y="350028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4" name="Straight Connector 15"/>
            <p:cNvSpPr/>
            <p:nvPr/>
          </p:nvSpPr>
          <p:spPr>
            <a:xfrm>
              <a:off x="7453080" y="3500280"/>
              <a:ext cx="216000" cy="431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05" name="TextBox 30"/>
          <p:cNvSpPr/>
          <p:nvPr/>
        </p:nvSpPr>
        <p:spPr>
          <a:xfrm>
            <a:off x="6912000" y="392256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secretary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Oval 17"/>
          <p:cNvSpPr/>
          <p:nvPr/>
        </p:nvSpPr>
        <p:spPr>
          <a:xfrm>
            <a:off x="3203640" y="2276640"/>
            <a:ext cx="1366200" cy="101700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Request quote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Straight Arrow Connector 18"/>
          <p:cNvSpPr/>
          <p:nvPr/>
        </p:nvSpPr>
        <p:spPr>
          <a:xfrm>
            <a:off x="1042920" y="2565360"/>
            <a:ext cx="2158560" cy="218520"/>
          </a:xfrm>
          <a:custGeom>
            <a:avLst/>
            <a:gdLst>
              <a:gd name="textAreaLeft" fmla="*/ 0 w 2158560"/>
              <a:gd name="textAreaRight" fmla="*/ 2158920 w 2158560"/>
              <a:gd name="textAreaTop" fmla="*/ 0 h 218520"/>
              <a:gd name="textAreaBottom" fmla="*/ 218880 h 218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Straight Connector 20"/>
          <p:cNvSpPr/>
          <p:nvPr/>
        </p:nvSpPr>
        <p:spPr>
          <a:xfrm>
            <a:off x="4572000" y="2786040"/>
            <a:ext cx="2738160" cy="2880"/>
          </a:xfrm>
          <a:prstGeom prst="line">
            <a:avLst/>
          </a:prstGeom>
          <a:ln w="15875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2120" bIns="-4212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Oval 21"/>
          <p:cNvSpPr/>
          <p:nvPr/>
        </p:nvSpPr>
        <p:spPr>
          <a:xfrm>
            <a:off x="4211640" y="3068640"/>
            <a:ext cx="1221840" cy="107892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Book quote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Oval 22"/>
          <p:cNvSpPr/>
          <p:nvPr/>
        </p:nvSpPr>
        <p:spPr>
          <a:xfrm>
            <a:off x="3564000" y="4221000"/>
            <a:ext cx="1510560" cy="95652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Advise 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Straight Arrow Connector 34"/>
          <p:cNvSpPr/>
          <p:nvPr/>
        </p:nvSpPr>
        <p:spPr>
          <a:xfrm rot="5400000">
            <a:off x="5965560" y="2261160"/>
            <a:ext cx="816840" cy="1872720"/>
          </a:xfrm>
          <a:custGeom>
            <a:avLst/>
            <a:gdLst>
              <a:gd name="textAreaLeft" fmla="*/ 0 w 816840"/>
              <a:gd name="textAreaRight" fmla="*/ 817200 w 816840"/>
              <a:gd name="textAreaTop" fmla="*/ 0 h 1872720"/>
              <a:gd name="textAreaBottom" fmla="*/ 1873080 h 1872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TextBox 41"/>
          <p:cNvSpPr/>
          <p:nvPr/>
        </p:nvSpPr>
        <p:spPr>
          <a:xfrm>
            <a:off x="611280" y="4724280"/>
            <a:ext cx="28792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Add association to customer who receives the quote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Straight Arrow Connector 25"/>
          <p:cNvSpPr/>
          <p:nvPr/>
        </p:nvSpPr>
        <p:spPr>
          <a:xfrm rot="5400000">
            <a:off x="5298840" y="2345040"/>
            <a:ext cx="1569600" cy="2453760"/>
          </a:xfrm>
          <a:custGeom>
            <a:avLst/>
            <a:gdLst>
              <a:gd name="textAreaLeft" fmla="*/ 0 w 1569600"/>
              <a:gd name="textAreaRight" fmla="*/ 1569960 w 1569600"/>
              <a:gd name="textAreaTop" fmla="*/ 0 h 2453760"/>
              <a:gd name="textAreaBottom" fmla="*/ 2454120 h 2453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Straight Connector 26"/>
          <p:cNvSpPr/>
          <p:nvPr/>
        </p:nvSpPr>
        <p:spPr>
          <a:xfrm>
            <a:off x="968040" y="2717640"/>
            <a:ext cx="2595600" cy="1982880"/>
          </a:xfrm>
          <a:prstGeom prst="line">
            <a:avLst/>
          </a:prstGeom>
          <a:ln w="15875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5" name="Group 17"/>
          <p:cNvGrpSpPr/>
          <p:nvPr/>
        </p:nvGrpSpPr>
        <p:grpSpPr>
          <a:xfrm>
            <a:off x="7092720" y="4437000"/>
            <a:ext cx="719280" cy="1511280"/>
            <a:chOff x="7092720" y="4437000"/>
            <a:chExt cx="719280" cy="1511280"/>
          </a:xfrm>
        </p:grpSpPr>
        <p:sp>
          <p:nvSpPr>
            <p:cNvPr id="816" name="Oval 28"/>
            <p:cNvSpPr/>
            <p:nvPr/>
          </p:nvSpPr>
          <p:spPr>
            <a:xfrm>
              <a:off x="7308720" y="443700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7" name="Straight Connector 29"/>
            <p:cNvSpPr/>
            <p:nvPr/>
          </p:nvSpPr>
          <p:spPr>
            <a:xfrm flipH="1">
              <a:off x="7524720" y="486864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8" name="Straight Connector 30"/>
            <p:cNvSpPr/>
            <p:nvPr/>
          </p:nvSpPr>
          <p:spPr>
            <a:xfrm flipH="1">
              <a:off x="7164360" y="508464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9" name="Straight Connector 31"/>
            <p:cNvSpPr/>
            <p:nvPr/>
          </p:nvSpPr>
          <p:spPr>
            <a:xfrm flipH="1">
              <a:off x="7092720" y="5516280"/>
              <a:ext cx="43200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0" name="Straight Connector 32"/>
            <p:cNvSpPr/>
            <p:nvPr/>
          </p:nvSpPr>
          <p:spPr>
            <a:xfrm>
              <a:off x="7524720" y="5516280"/>
              <a:ext cx="215640" cy="432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21" name="TextBox 30"/>
          <p:cNvSpPr/>
          <p:nvPr/>
        </p:nvSpPr>
        <p:spPr>
          <a:xfrm>
            <a:off x="7056360" y="587700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installer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Straight Arrow Connector 40"/>
          <p:cNvSpPr/>
          <p:nvPr/>
        </p:nvSpPr>
        <p:spPr>
          <a:xfrm flipV="1" rot="10800000">
            <a:off x="5221800" y="4653000"/>
            <a:ext cx="2086920" cy="1126440"/>
          </a:xfrm>
          <a:custGeom>
            <a:avLst/>
            <a:gdLst>
              <a:gd name="textAreaLeft" fmla="*/ 0 w 2086920"/>
              <a:gd name="textAreaRight" fmla="*/ 2087280 w 2086920"/>
              <a:gd name="textAreaTop" fmla="*/ -360 h 1126440"/>
              <a:gd name="textAreaBottom" fmla="*/ 1126440 h 1126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Oval 51"/>
          <p:cNvSpPr/>
          <p:nvPr/>
        </p:nvSpPr>
        <p:spPr>
          <a:xfrm>
            <a:off x="3708360" y="5300640"/>
            <a:ext cx="1509120" cy="95832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Calculate quote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Straight Connector 53"/>
          <p:cNvSpPr/>
          <p:nvPr/>
        </p:nvSpPr>
        <p:spPr>
          <a:xfrm>
            <a:off x="790560" y="2781000"/>
            <a:ext cx="2917800" cy="3000600"/>
          </a:xfrm>
          <a:prstGeom prst="line">
            <a:avLst/>
          </a:prstGeom>
          <a:ln w="15875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7440" cy="71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WHAT’S IN A UCD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0" y="2061000"/>
            <a:ext cx="2734200" cy="2806560"/>
          </a:xfrm>
          <a:prstGeom prst="rect">
            <a:avLst/>
          </a:prstGeom>
          <a:gradFill rotWithShape="0">
            <a:gsLst>
              <a:gs pos="0">
                <a:srgbClr val="ffff00">
                  <a:alpha val="28000"/>
                </a:srgbClr>
              </a:gs>
              <a:gs pos="100000">
                <a:srgbClr val="c1d1ec"/>
              </a:gs>
            </a:gsLst>
            <a:lin ang="5400000"/>
          </a:gradFill>
          <a:ln w="0">
            <a:solidFill>
              <a:srgbClr val="d9d9d9">
                <a:alpha val="83000"/>
              </a:srgbClr>
            </a:solidFill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Actors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Use Cases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Associations (communications)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&lt;&lt;Includes&gt;&gt;, &lt;&lt;extends&gt;&gt;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System boundaries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2674800" y="1341360"/>
            <a:ext cx="6432120" cy="514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8227440" cy="690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Solution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PlaceHolder 2"/>
          <p:cNvSpPr>
            <a:spLocks noGrp="1"/>
          </p:cNvSpPr>
          <p:nvPr>
            <p:ph/>
          </p:nvPr>
        </p:nvSpPr>
        <p:spPr>
          <a:xfrm>
            <a:off x="179280" y="836640"/>
            <a:ext cx="8782920" cy="57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bursar processes the customer’s payment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27" name="Group 17"/>
          <p:cNvGrpSpPr/>
          <p:nvPr/>
        </p:nvGrpSpPr>
        <p:grpSpPr>
          <a:xfrm>
            <a:off x="323640" y="2349360"/>
            <a:ext cx="719280" cy="1511280"/>
            <a:chOff x="323640" y="2349360"/>
            <a:chExt cx="719280" cy="1511280"/>
          </a:xfrm>
        </p:grpSpPr>
        <p:sp>
          <p:nvSpPr>
            <p:cNvPr id="828" name="Oval 4"/>
            <p:cNvSpPr/>
            <p:nvPr/>
          </p:nvSpPr>
          <p:spPr>
            <a:xfrm>
              <a:off x="539640" y="234936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9" name="Straight Connector 5"/>
            <p:cNvSpPr/>
            <p:nvPr/>
          </p:nvSpPr>
          <p:spPr>
            <a:xfrm flipH="1">
              <a:off x="755640" y="278100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0" name="Straight Connector 6"/>
            <p:cNvSpPr/>
            <p:nvPr/>
          </p:nvSpPr>
          <p:spPr>
            <a:xfrm flipH="1">
              <a:off x="395280" y="299700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1" name="Straight Connector 7"/>
            <p:cNvSpPr/>
            <p:nvPr/>
          </p:nvSpPr>
          <p:spPr>
            <a:xfrm flipH="1">
              <a:off x="323640" y="3429000"/>
              <a:ext cx="43200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2" name="Straight Connector 8"/>
            <p:cNvSpPr/>
            <p:nvPr/>
          </p:nvSpPr>
          <p:spPr>
            <a:xfrm>
              <a:off x="755640" y="3429000"/>
              <a:ext cx="215640" cy="431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33" name="TextBox 30"/>
          <p:cNvSpPr/>
          <p:nvPr/>
        </p:nvSpPr>
        <p:spPr>
          <a:xfrm>
            <a:off x="144360" y="385128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34" name="Group 17"/>
          <p:cNvGrpSpPr/>
          <p:nvPr/>
        </p:nvGrpSpPr>
        <p:grpSpPr>
          <a:xfrm>
            <a:off x="7021440" y="2421000"/>
            <a:ext cx="718920" cy="1510920"/>
            <a:chOff x="7021440" y="2421000"/>
            <a:chExt cx="718920" cy="1510920"/>
          </a:xfrm>
        </p:grpSpPr>
        <p:sp>
          <p:nvSpPr>
            <p:cNvPr id="835" name="Oval 11"/>
            <p:cNvSpPr/>
            <p:nvPr/>
          </p:nvSpPr>
          <p:spPr>
            <a:xfrm>
              <a:off x="7237440" y="242100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6" name="Straight Connector 12"/>
            <p:cNvSpPr/>
            <p:nvPr/>
          </p:nvSpPr>
          <p:spPr>
            <a:xfrm flipH="1">
              <a:off x="7453080" y="285264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7" name="Straight Connector 13"/>
            <p:cNvSpPr/>
            <p:nvPr/>
          </p:nvSpPr>
          <p:spPr>
            <a:xfrm flipH="1">
              <a:off x="7092720" y="306828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8" name="Straight Connector 14"/>
            <p:cNvSpPr/>
            <p:nvPr/>
          </p:nvSpPr>
          <p:spPr>
            <a:xfrm flipH="1">
              <a:off x="7021440" y="350028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9" name="Straight Connector 15"/>
            <p:cNvSpPr/>
            <p:nvPr/>
          </p:nvSpPr>
          <p:spPr>
            <a:xfrm>
              <a:off x="7453080" y="3500280"/>
              <a:ext cx="216000" cy="431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40" name="TextBox 30"/>
          <p:cNvSpPr/>
          <p:nvPr/>
        </p:nvSpPr>
        <p:spPr>
          <a:xfrm>
            <a:off x="6912000" y="392256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secretary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Oval 17"/>
          <p:cNvSpPr/>
          <p:nvPr/>
        </p:nvSpPr>
        <p:spPr>
          <a:xfrm>
            <a:off x="3276720" y="1484280"/>
            <a:ext cx="2229840" cy="50256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Request quote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Straight Arrow Connector 18"/>
          <p:cNvSpPr/>
          <p:nvPr/>
        </p:nvSpPr>
        <p:spPr>
          <a:xfrm flipV="1">
            <a:off x="1042920" y="1732680"/>
            <a:ext cx="2231280" cy="826560"/>
          </a:xfrm>
          <a:custGeom>
            <a:avLst/>
            <a:gdLst>
              <a:gd name="textAreaLeft" fmla="*/ 0 w 2231280"/>
              <a:gd name="textAreaRight" fmla="*/ 2231640 w 2231280"/>
              <a:gd name="textAreaTop" fmla="*/ 360 h 826560"/>
              <a:gd name="textAreaBottom" fmla="*/ 827280 h 826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Straight Connector 20"/>
          <p:cNvSpPr/>
          <p:nvPr/>
        </p:nvSpPr>
        <p:spPr>
          <a:xfrm>
            <a:off x="5508360" y="1736640"/>
            <a:ext cx="1801800" cy="1052280"/>
          </a:xfrm>
          <a:prstGeom prst="line">
            <a:avLst/>
          </a:prstGeom>
          <a:ln w="15875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Oval 21"/>
          <p:cNvSpPr/>
          <p:nvPr/>
        </p:nvSpPr>
        <p:spPr>
          <a:xfrm>
            <a:off x="3348000" y="2060640"/>
            <a:ext cx="1869480" cy="57420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Book quote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Oval 22"/>
          <p:cNvSpPr/>
          <p:nvPr/>
        </p:nvSpPr>
        <p:spPr>
          <a:xfrm>
            <a:off x="2771640" y="2708280"/>
            <a:ext cx="3093480" cy="50256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Advise 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Straight Arrow Connector 34"/>
          <p:cNvSpPr/>
          <p:nvPr/>
        </p:nvSpPr>
        <p:spPr>
          <a:xfrm flipH="1" rot="5400000">
            <a:off x="6042960" y="1526040"/>
            <a:ext cx="437400" cy="2088720"/>
          </a:xfrm>
          <a:custGeom>
            <a:avLst/>
            <a:gdLst>
              <a:gd name="textAreaLeft" fmla="*/ -360 w 437400"/>
              <a:gd name="textAreaRight" fmla="*/ 437400 w 437400"/>
              <a:gd name="textAreaTop" fmla="*/ 0 h 2088720"/>
              <a:gd name="textAreaBottom" fmla="*/ 2089080 h 2088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TextBox 41"/>
          <p:cNvSpPr/>
          <p:nvPr/>
        </p:nvSpPr>
        <p:spPr>
          <a:xfrm>
            <a:off x="2556000" y="5157720"/>
            <a:ext cx="38854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Note the rearrangement to fit everything in – this is why using UCD software is much easier than pen and paper!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Straight Arrow Connector 25"/>
          <p:cNvSpPr/>
          <p:nvPr/>
        </p:nvSpPr>
        <p:spPr>
          <a:xfrm rot="5400000">
            <a:off x="6505560" y="2153520"/>
            <a:ext cx="169200" cy="1440720"/>
          </a:xfrm>
          <a:custGeom>
            <a:avLst/>
            <a:gdLst>
              <a:gd name="textAreaLeft" fmla="*/ 0 w 169200"/>
              <a:gd name="textAreaRight" fmla="*/ 169560 w 169200"/>
              <a:gd name="textAreaTop" fmla="*/ 0 h 1440720"/>
              <a:gd name="textAreaBottom" fmla="*/ 1441080 h 1440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Straight Connector 26"/>
          <p:cNvSpPr/>
          <p:nvPr/>
        </p:nvSpPr>
        <p:spPr>
          <a:xfrm>
            <a:off x="968040" y="2717640"/>
            <a:ext cx="1803600" cy="243000"/>
          </a:xfrm>
          <a:prstGeom prst="line">
            <a:avLst/>
          </a:prstGeom>
          <a:ln w="15875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50" name="Group 17"/>
          <p:cNvGrpSpPr/>
          <p:nvPr/>
        </p:nvGrpSpPr>
        <p:grpSpPr>
          <a:xfrm>
            <a:off x="250560" y="4581360"/>
            <a:ext cx="719280" cy="1511280"/>
            <a:chOff x="250560" y="4581360"/>
            <a:chExt cx="719280" cy="1511280"/>
          </a:xfrm>
        </p:grpSpPr>
        <p:sp>
          <p:nvSpPr>
            <p:cNvPr id="851" name="Oval 28"/>
            <p:cNvSpPr/>
            <p:nvPr/>
          </p:nvSpPr>
          <p:spPr>
            <a:xfrm>
              <a:off x="466560" y="458136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2" name="Straight Connector 29"/>
            <p:cNvSpPr/>
            <p:nvPr/>
          </p:nvSpPr>
          <p:spPr>
            <a:xfrm flipH="1">
              <a:off x="682560" y="5013000"/>
              <a:ext cx="34920" cy="648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3" name="Straight Connector 30"/>
            <p:cNvSpPr/>
            <p:nvPr/>
          </p:nvSpPr>
          <p:spPr>
            <a:xfrm flipH="1">
              <a:off x="322200" y="522900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4" name="Straight Connector 31"/>
            <p:cNvSpPr/>
            <p:nvPr/>
          </p:nvSpPr>
          <p:spPr>
            <a:xfrm flipH="1">
              <a:off x="250560" y="5661000"/>
              <a:ext cx="43200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5" name="Straight Connector 32"/>
            <p:cNvSpPr/>
            <p:nvPr/>
          </p:nvSpPr>
          <p:spPr>
            <a:xfrm>
              <a:off x="682560" y="5661000"/>
              <a:ext cx="215640" cy="431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56" name="TextBox 30"/>
          <p:cNvSpPr/>
          <p:nvPr/>
        </p:nvSpPr>
        <p:spPr>
          <a:xfrm>
            <a:off x="7056360" y="587700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installer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Straight Arrow Connector 40"/>
          <p:cNvSpPr/>
          <p:nvPr/>
        </p:nvSpPr>
        <p:spPr>
          <a:xfrm flipH="1" flipV="1" rot="5400000">
            <a:off x="1560240" y="4023360"/>
            <a:ext cx="258120" cy="1585440"/>
          </a:xfrm>
          <a:custGeom>
            <a:avLst/>
            <a:gdLst>
              <a:gd name="textAreaLeft" fmla="*/ -360 w 258120"/>
              <a:gd name="textAreaRight" fmla="*/ 258120 w 258120"/>
              <a:gd name="textAreaTop" fmla="*/ 360 h 1585440"/>
              <a:gd name="textAreaBottom" fmla="*/ 1586160 h 1585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8" name="Oval 51"/>
          <p:cNvSpPr/>
          <p:nvPr/>
        </p:nvSpPr>
        <p:spPr>
          <a:xfrm>
            <a:off x="2987640" y="3357720"/>
            <a:ext cx="2734560" cy="50112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Calculate quote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Straight Connector 53"/>
          <p:cNvSpPr/>
          <p:nvPr/>
        </p:nvSpPr>
        <p:spPr>
          <a:xfrm>
            <a:off x="790560" y="2781000"/>
            <a:ext cx="2197080" cy="827280"/>
          </a:xfrm>
          <a:prstGeom prst="line">
            <a:avLst/>
          </a:prstGeom>
          <a:ln w="15875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60" name="Group 17"/>
          <p:cNvGrpSpPr/>
          <p:nvPr/>
        </p:nvGrpSpPr>
        <p:grpSpPr>
          <a:xfrm>
            <a:off x="7245000" y="4589640"/>
            <a:ext cx="719280" cy="1510920"/>
            <a:chOff x="7245000" y="4589640"/>
            <a:chExt cx="719280" cy="1510920"/>
          </a:xfrm>
        </p:grpSpPr>
        <p:sp>
          <p:nvSpPr>
            <p:cNvPr id="861" name="Oval 38"/>
            <p:cNvSpPr/>
            <p:nvPr/>
          </p:nvSpPr>
          <p:spPr>
            <a:xfrm>
              <a:off x="7461360" y="458964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2" name="Straight Connector 41"/>
            <p:cNvSpPr/>
            <p:nvPr/>
          </p:nvSpPr>
          <p:spPr>
            <a:xfrm flipH="1">
              <a:off x="7677000" y="5020920"/>
              <a:ext cx="34920" cy="648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3" name="Straight Connector 42"/>
            <p:cNvSpPr/>
            <p:nvPr/>
          </p:nvSpPr>
          <p:spPr>
            <a:xfrm flipH="1">
              <a:off x="7316640" y="523692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4" name="Straight Connector 43"/>
            <p:cNvSpPr/>
            <p:nvPr/>
          </p:nvSpPr>
          <p:spPr>
            <a:xfrm flipH="1">
              <a:off x="7245000" y="5668920"/>
              <a:ext cx="43200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5" name="Straight Connector 44"/>
            <p:cNvSpPr/>
            <p:nvPr/>
          </p:nvSpPr>
          <p:spPr>
            <a:xfrm>
              <a:off x="7677000" y="5668920"/>
              <a:ext cx="216000" cy="431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66" name="TextBox 30"/>
          <p:cNvSpPr/>
          <p:nvPr/>
        </p:nvSpPr>
        <p:spPr>
          <a:xfrm>
            <a:off x="108000" y="623736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bursar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Oval 82"/>
          <p:cNvSpPr/>
          <p:nvPr/>
        </p:nvSpPr>
        <p:spPr>
          <a:xfrm>
            <a:off x="2484360" y="4437000"/>
            <a:ext cx="2733120" cy="50256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 payment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Straight Arrow Connector 84"/>
          <p:cNvSpPr/>
          <p:nvPr/>
        </p:nvSpPr>
        <p:spPr>
          <a:xfrm flipV="1" rot="16200000">
            <a:off x="6109200" y="3223440"/>
            <a:ext cx="1042560" cy="1807560"/>
          </a:xfrm>
          <a:custGeom>
            <a:avLst/>
            <a:gdLst>
              <a:gd name="textAreaLeft" fmla="*/ 0 w 1042560"/>
              <a:gd name="textAreaRight" fmla="*/ 1042920 w 1042560"/>
              <a:gd name="textAreaTop" fmla="*/ -360 h 1807560"/>
              <a:gd name="textAreaBottom" fmla="*/ 1807560 h 180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8227440" cy="690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Solution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/>
          </p:nvPr>
        </p:nvSpPr>
        <p:spPr>
          <a:xfrm>
            <a:off x="179280" y="620640"/>
            <a:ext cx="8782920" cy="57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If the customer paid by credit card, the card needs to be processed first.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71" name="Group 17"/>
          <p:cNvGrpSpPr/>
          <p:nvPr/>
        </p:nvGrpSpPr>
        <p:grpSpPr>
          <a:xfrm>
            <a:off x="323640" y="2349360"/>
            <a:ext cx="719280" cy="1511280"/>
            <a:chOff x="323640" y="2349360"/>
            <a:chExt cx="719280" cy="1511280"/>
          </a:xfrm>
        </p:grpSpPr>
        <p:sp>
          <p:nvSpPr>
            <p:cNvPr id="872" name="Oval 4"/>
            <p:cNvSpPr/>
            <p:nvPr/>
          </p:nvSpPr>
          <p:spPr>
            <a:xfrm>
              <a:off x="539640" y="234936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3" name="Straight Connector 5"/>
            <p:cNvSpPr/>
            <p:nvPr/>
          </p:nvSpPr>
          <p:spPr>
            <a:xfrm flipH="1">
              <a:off x="755640" y="278100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4" name="Straight Connector 6"/>
            <p:cNvSpPr/>
            <p:nvPr/>
          </p:nvSpPr>
          <p:spPr>
            <a:xfrm flipH="1">
              <a:off x="395280" y="299700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5" name="Straight Connector 7"/>
            <p:cNvSpPr/>
            <p:nvPr/>
          </p:nvSpPr>
          <p:spPr>
            <a:xfrm flipH="1">
              <a:off x="323640" y="3429000"/>
              <a:ext cx="43200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6" name="Straight Connector 8"/>
            <p:cNvSpPr/>
            <p:nvPr/>
          </p:nvSpPr>
          <p:spPr>
            <a:xfrm>
              <a:off x="755640" y="3429000"/>
              <a:ext cx="215640" cy="431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77" name="TextBox 30"/>
          <p:cNvSpPr/>
          <p:nvPr/>
        </p:nvSpPr>
        <p:spPr>
          <a:xfrm>
            <a:off x="144360" y="385128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78" name="Group 17"/>
          <p:cNvGrpSpPr/>
          <p:nvPr/>
        </p:nvGrpSpPr>
        <p:grpSpPr>
          <a:xfrm>
            <a:off x="7021440" y="2421000"/>
            <a:ext cx="718920" cy="1510920"/>
            <a:chOff x="7021440" y="2421000"/>
            <a:chExt cx="718920" cy="1510920"/>
          </a:xfrm>
        </p:grpSpPr>
        <p:sp>
          <p:nvSpPr>
            <p:cNvPr id="879" name="Oval 11"/>
            <p:cNvSpPr/>
            <p:nvPr/>
          </p:nvSpPr>
          <p:spPr>
            <a:xfrm>
              <a:off x="7237440" y="242100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0" name="Straight Connector 12"/>
            <p:cNvSpPr/>
            <p:nvPr/>
          </p:nvSpPr>
          <p:spPr>
            <a:xfrm flipH="1">
              <a:off x="7453080" y="2852640"/>
              <a:ext cx="34920" cy="647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1" name="Straight Connector 13"/>
            <p:cNvSpPr/>
            <p:nvPr/>
          </p:nvSpPr>
          <p:spPr>
            <a:xfrm flipH="1">
              <a:off x="7092720" y="306828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2" name="Straight Connector 14"/>
            <p:cNvSpPr/>
            <p:nvPr/>
          </p:nvSpPr>
          <p:spPr>
            <a:xfrm flipH="1">
              <a:off x="7021440" y="3500280"/>
              <a:ext cx="43164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3" name="Straight Connector 15"/>
            <p:cNvSpPr/>
            <p:nvPr/>
          </p:nvSpPr>
          <p:spPr>
            <a:xfrm>
              <a:off x="7453080" y="3500280"/>
              <a:ext cx="216000" cy="431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84" name="TextBox 30"/>
          <p:cNvSpPr/>
          <p:nvPr/>
        </p:nvSpPr>
        <p:spPr>
          <a:xfrm>
            <a:off x="4284720" y="5013360"/>
            <a:ext cx="1437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&lt;&lt;extend&gt;&gt;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Oval 17"/>
          <p:cNvSpPr/>
          <p:nvPr/>
        </p:nvSpPr>
        <p:spPr>
          <a:xfrm>
            <a:off x="3276720" y="1484280"/>
            <a:ext cx="2229840" cy="50256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Request quote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6" name="Straight Arrow Connector 18"/>
          <p:cNvSpPr/>
          <p:nvPr/>
        </p:nvSpPr>
        <p:spPr>
          <a:xfrm flipV="1">
            <a:off x="1042920" y="1732680"/>
            <a:ext cx="2231280" cy="826560"/>
          </a:xfrm>
          <a:custGeom>
            <a:avLst/>
            <a:gdLst>
              <a:gd name="textAreaLeft" fmla="*/ 0 w 2231280"/>
              <a:gd name="textAreaRight" fmla="*/ 2231640 w 2231280"/>
              <a:gd name="textAreaTop" fmla="*/ 360 h 826560"/>
              <a:gd name="textAreaBottom" fmla="*/ 827280 h 826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7" name="Straight Connector 20"/>
          <p:cNvSpPr/>
          <p:nvPr/>
        </p:nvSpPr>
        <p:spPr>
          <a:xfrm>
            <a:off x="5508360" y="1736640"/>
            <a:ext cx="1801800" cy="1052280"/>
          </a:xfrm>
          <a:prstGeom prst="line">
            <a:avLst/>
          </a:prstGeom>
          <a:ln w="15875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8" name="Oval 21"/>
          <p:cNvSpPr/>
          <p:nvPr/>
        </p:nvSpPr>
        <p:spPr>
          <a:xfrm>
            <a:off x="3348000" y="2060640"/>
            <a:ext cx="1869480" cy="57420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Book quote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Oval 22"/>
          <p:cNvSpPr/>
          <p:nvPr/>
        </p:nvSpPr>
        <p:spPr>
          <a:xfrm>
            <a:off x="2771640" y="2708280"/>
            <a:ext cx="3093480" cy="50256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Advise customer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0" name="Straight Arrow Connector 34"/>
          <p:cNvSpPr/>
          <p:nvPr/>
        </p:nvSpPr>
        <p:spPr>
          <a:xfrm flipH="1" rot="5400000">
            <a:off x="6042960" y="1526040"/>
            <a:ext cx="437400" cy="2088720"/>
          </a:xfrm>
          <a:custGeom>
            <a:avLst/>
            <a:gdLst>
              <a:gd name="textAreaLeft" fmla="*/ -360 w 437400"/>
              <a:gd name="textAreaRight" fmla="*/ 437400 w 437400"/>
              <a:gd name="textAreaTop" fmla="*/ 0 h 2088720"/>
              <a:gd name="textAreaBottom" fmla="*/ 2089080 h 2088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TextBox 41"/>
          <p:cNvSpPr/>
          <p:nvPr/>
        </p:nvSpPr>
        <p:spPr>
          <a:xfrm>
            <a:off x="1116000" y="6093000"/>
            <a:ext cx="3093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AU" sz="1800" spc="-1" strike="noStrike">
                <a:solidFill>
                  <a:srgbClr val="ff0000"/>
                </a:solidFill>
                <a:latin typeface="Arial"/>
                <a:ea typeface="DejaVu Sans"/>
              </a:rPr>
              <a:t>Extend is needed for conditional extra behaviour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Straight Arrow Connector 25"/>
          <p:cNvSpPr/>
          <p:nvPr/>
        </p:nvSpPr>
        <p:spPr>
          <a:xfrm rot="5400000">
            <a:off x="6505560" y="2153520"/>
            <a:ext cx="169200" cy="1440720"/>
          </a:xfrm>
          <a:custGeom>
            <a:avLst/>
            <a:gdLst>
              <a:gd name="textAreaLeft" fmla="*/ 0 w 169200"/>
              <a:gd name="textAreaRight" fmla="*/ 169560 w 169200"/>
              <a:gd name="textAreaTop" fmla="*/ 0 h 1440720"/>
              <a:gd name="textAreaBottom" fmla="*/ 1441080 h 1440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Straight Connector 26"/>
          <p:cNvSpPr/>
          <p:nvPr/>
        </p:nvSpPr>
        <p:spPr>
          <a:xfrm>
            <a:off x="968040" y="2717640"/>
            <a:ext cx="1803600" cy="243000"/>
          </a:xfrm>
          <a:prstGeom prst="line">
            <a:avLst/>
          </a:prstGeom>
          <a:ln w="15875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94" name="Group 17"/>
          <p:cNvGrpSpPr/>
          <p:nvPr/>
        </p:nvGrpSpPr>
        <p:grpSpPr>
          <a:xfrm>
            <a:off x="250560" y="4581360"/>
            <a:ext cx="719280" cy="1511280"/>
            <a:chOff x="250560" y="4581360"/>
            <a:chExt cx="719280" cy="1511280"/>
          </a:xfrm>
        </p:grpSpPr>
        <p:sp>
          <p:nvSpPr>
            <p:cNvPr id="895" name="Oval 28"/>
            <p:cNvSpPr/>
            <p:nvPr/>
          </p:nvSpPr>
          <p:spPr>
            <a:xfrm>
              <a:off x="466560" y="458136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6" name="Straight Connector 29"/>
            <p:cNvSpPr/>
            <p:nvPr/>
          </p:nvSpPr>
          <p:spPr>
            <a:xfrm flipH="1">
              <a:off x="682560" y="5013000"/>
              <a:ext cx="34920" cy="648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7" name="Straight Connector 30"/>
            <p:cNvSpPr/>
            <p:nvPr/>
          </p:nvSpPr>
          <p:spPr>
            <a:xfrm flipH="1">
              <a:off x="322200" y="522900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8" name="Straight Connector 31"/>
            <p:cNvSpPr/>
            <p:nvPr/>
          </p:nvSpPr>
          <p:spPr>
            <a:xfrm flipH="1">
              <a:off x="250560" y="5661000"/>
              <a:ext cx="43200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9" name="Straight Connector 32"/>
            <p:cNvSpPr/>
            <p:nvPr/>
          </p:nvSpPr>
          <p:spPr>
            <a:xfrm>
              <a:off x="682560" y="5661000"/>
              <a:ext cx="215640" cy="431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00" name="TextBox 30"/>
          <p:cNvSpPr/>
          <p:nvPr/>
        </p:nvSpPr>
        <p:spPr>
          <a:xfrm>
            <a:off x="7056360" y="587700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installer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Straight Arrow Connector 40"/>
          <p:cNvSpPr/>
          <p:nvPr/>
        </p:nvSpPr>
        <p:spPr>
          <a:xfrm flipH="1" flipV="1" rot="5400000">
            <a:off x="1560240" y="4023360"/>
            <a:ext cx="258120" cy="1585440"/>
          </a:xfrm>
          <a:custGeom>
            <a:avLst/>
            <a:gdLst>
              <a:gd name="textAreaLeft" fmla="*/ -360 w 258120"/>
              <a:gd name="textAreaRight" fmla="*/ 258120 w 258120"/>
              <a:gd name="textAreaTop" fmla="*/ 360 h 1585440"/>
              <a:gd name="textAreaBottom" fmla="*/ 1586160 h 1585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Oval 51"/>
          <p:cNvSpPr/>
          <p:nvPr/>
        </p:nvSpPr>
        <p:spPr>
          <a:xfrm>
            <a:off x="2987640" y="3357720"/>
            <a:ext cx="2734560" cy="50112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Calculate quote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Straight Connector 53"/>
          <p:cNvSpPr/>
          <p:nvPr/>
        </p:nvSpPr>
        <p:spPr>
          <a:xfrm>
            <a:off x="790560" y="2781000"/>
            <a:ext cx="2197080" cy="827280"/>
          </a:xfrm>
          <a:prstGeom prst="line">
            <a:avLst/>
          </a:prstGeom>
          <a:ln w="15875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04" name="Group 17"/>
          <p:cNvGrpSpPr/>
          <p:nvPr/>
        </p:nvGrpSpPr>
        <p:grpSpPr>
          <a:xfrm>
            <a:off x="7245000" y="4589640"/>
            <a:ext cx="719280" cy="1510920"/>
            <a:chOff x="7245000" y="4589640"/>
            <a:chExt cx="719280" cy="1510920"/>
          </a:xfrm>
        </p:grpSpPr>
        <p:sp>
          <p:nvSpPr>
            <p:cNvPr id="905" name="Oval 38"/>
            <p:cNvSpPr/>
            <p:nvPr/>
          </p:nvSpPr>
          <p:spPr>
            <a:xfrm>
              <a:off x="7461360" y="4589640"/>
              <a:ext cx="501120" cy="429480"/>
            </a:xfrm>
            <a:prstGeom prst="ellipse">
              <a:avLst/>
            </a:prstGeom>
            <a:noFill/>
            <a:ln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6" name="Straight Connector 41"/>
            <p:cNvSpPr/>
            <p:nvPr/>
          </p:nvSpPr>
          <p:spPr>
            <a:xfrm flipH="1">
              <a:off x="7677000" y="5020920"/>
              <a:ext cx="34920" cy="64800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7" name="Straight Connector 42"/>
            <p:cNvSpPr/>
            <p:nvPr/>
          </p:nvSpPr>
          <p:spPr>
            <a:xfrm flipH="1">
              <a:off x="7316640" y="5236920"/>
              <a:ext cx="647640" cy="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8" name="Straight Connector 43"/>
            <p:cNvSpPr/>
            <p:nvPr/>
          </p:nvSpPr>
          <p:spPr>
            <a:xfrm flipH="1">
              <a:off x="7245000" y="5668920"/>
              <a:ext cx="432000" cy="36036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9" name="Straight Connector 44"/>
            <p:cNvSpPr/>
            <p:nvPr/>
          </p:nvSpPr>
          <p:spPr>
            <a:xfrm>
              <a:off x="7677000" y="5668920"/>
              <a:ext cx="216000" cy="431640"/>
            </a:xfrm>
            <a:prstGeom prst="line">
              <a:avLst/>
            </a:prstGeom>
            <a:ln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A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10" name="TextBox 30"/>
          <p:cNvSpPr/>
          <p:nvPr/>
        </p:nvSpPr>
        <p:spPr>
          <a:xfrm>
            <a:off x="108000" y="6237360"/>
            <a:ext cx="132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bursar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Oval 82"/>
          <p:cNvSpPr/>
          <p:nvPr/>
        </p:nvSpPr>
        <p:spPr>
          <a:xfrm>
            <a:off x="2484360" y="4437000"/>
            <a:ext cx="2733120" cy="50256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 payment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2" name="Straight Arrow Connector 46"/>
          <p:cNvSpPr/>
          <p:nvPr/>
        </p:nvSpPr>
        <p:spPr>
          <a:xfrm flipV="1" rot="16200000">
            <a:off x="6109200" y="3260160"/>
            <a:ext cx="1042560" cy="1807560"/>
          </a:xfrm>
          <a:custGeom>
            <a:avLst/>
            <a:gdLst>
              <a:gd name="textAreaLeft" fmla="*/ 0 w 1042560"/>
              <a:gd name="textAreaRight" fmla="*/ 1042920 w 1042560"/>
              <a:gd name="textAreaTop" fmla="*/ -360 h 1807560"/>
              <a:gd name="textAreaBottom" fmla="*/ 1807560 h 180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Oval 47"/>
          <p:cNvSpPr/>
          <p:nvPr/>
        </p:nvSpPr>
        <p:spPr>
          <a:xfrm>
            <a:off x="3635280" y="5877000"/>
            <a:ext cx="2734560" cy="50256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 card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Straight Arrow Connector 48"/>
          <p:cNvSpPr/>
          <p:nvPr/>
        </p:nvSpPr>
        <p:spPr>
          <a:xfrm flipV="1" rot="16200000">
            <a:off x="4034160" y="4902840"/>
            <a:ext cx="932760" cy="1005840"/>
          </a:xfrm>
          <a:custGeom>
            <a:avLst/>
            <a:gdLst>
              <a:gd name="textAreaLeft" fmla="*/ 0 w 932760"/>
              <a:gd name="textAreaRight" fmla="*/ 933120 w 932760"/>
              <a:gd name="textAreaTop" fmla="*/ 360 h 1005840"/>
              <a:gd name="textAreaBottom" fmla="*/ 1006560 h 10058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prstDash val="dash"/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TextBox 30"/>
          <p:cNvSpPr/>
          <p:nvPr/>
        </p:nvSpPr>
        <p:spPr>
          <a:xfrm>
            <a:off x="2268360" y="5364000"/>
            <a:ext cx="2588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{if paid by credit card}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8227440" cy="690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Finished!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/>
          </p:nvPr>
        </p:nvSpPr>
        <p:spPr>
          <a:xfrm>
            <a:off x="684360" y="620640"/>
            <a:ext cx="3741120" cy="3814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Final reminder – note the the &lt;&lt;extend&gt;&gt; arrow...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1. It always has an arrowhead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2. The arrow points FROM the extended use case TO the “base use case” (the one being extended). Think “THIS extends THAT”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Compare that with an &lt;&lt;include&gt;&gt; arrow which points TO the additional use case.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TextBox 30"/>
          <p:cNvSpPr/>
          <p:nvPr/>
        </p:nvSpPr>
        <p:spPr>
          <a:xfrm>
            <a:off x="6659640" y="1474920"/>
            <a:ext cx="143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&lt;&lt;extend&gt;&gt;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Oval 82"/>
          <p:cNvSpPr/>
          <p:nvPr/>
        </p:nvSpPr>
        <p:spPr>
          <a:xfrm>
            <a:off x="4788000" y="836640"/>
            <a:ext cx="2734560" cy="50256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 payment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" name="Oval 47"/>
          <p:cNvSpPr/>
          <p:nvPr/>
        </p:nvSpPr>
        <p:spPr>
          <a:xfrm>
            <a:off x="5940360" y="2276640"/>
            <a:ext cx="2733120" cy="50256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 card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Straight Arrow Connector 48"/>
          <p:cNvSpPr/>
          <p:nvPr/>
        </p:nvSpPr>
        <p:spPr>
          <a:xfrm flipV="1" rot="16200000">
            <a:off x="6339240" y="1302480"/>
            <a:ext cx="932760" cy="1005840"/>
          </a:xfrm>
          <a:custGeom>
            <a:avLst/>
            <a:gdLst>
              <a:gd name="textAreaLeft" fmla="*/ 0 w 932760"/>
              <a:gd name="textAreaRight" fmla="*/ 933120 w 932760"/>
              <a:gd name="textAreaTop" fmla="*/ 360 h 1005840"/>
              <a:gd name="textAreaBottom" fmla="*/ 1006560 h 10058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prstDash val="dash"/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TextBox 30"/>
          <p:cNvSpPr/>
          <p:nvPr/>
        </p:nvSpPr>
        <p:spPr>
          <a:xfrm>
            <a:off x="4500720" y="1763640"/>
            <a:ext cx="2590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{if paid by credit card}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TextBox 30"/>
          <p:cNvSpPr/>
          <p:nvPr/>
        </p:nvSpPr>
        <p:spPr>
          <a:xfrm>
            <a:off x="6372360" y="4797360"/>
            <a:ext cx="1653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&lt;&lt;include&gt;&gt;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4" name="Oval 54"/>
          <p:cNvSpPr/>
          <p:nvPr/>
        </p:nvSpPr>
        <p:spPr>
          <a:xfrm>
            <a:off x="4716360" y="4005360"/>
            <a:ext cx="2733120" cy="50112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Base use case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Oval 55"/>
          <p:cNvSpPr/>
          <p:nvPr/>
        </p:nvSpPr>
        <p:spPr>
          <a:xfrm>
            <a:off x="5867280" y="5445000"/>
            <a:ext cx="2734560" cy="502560"/>
          </a:xfrm>
          <a:prstGeom prst="ellipse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Included use case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Straight Arrow Connector 56"/>
          <p:cNvSpPr/>
          <p:nvPr/>
        </p:nvSpPr>
        <p:spPr>
          <a:xfrm flipH="1" rot="16200000">
            <a:off x="5904000" y="4689720"/>
            <a:ext cx="934560" cy="572400"/>
          </a:xfrm>
          <a:custGeom>
            <a:avLst/>
            <a:gdLst>
              <a:gd name="textAreaLeft" fmla="*/ 360 w 934560"/>
              <a:gd name="textAreaRight" fmla="*/ 935280 w 934560"/>
              <a:gd name="textAreaTop" fmla="*/ 0 h 572400"/>
              <a:gd name="textAreaBottom" fmla="*/ 572760 h 572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prstDash val="dash"/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/>
          </p:nvPr>
        </p:nvSpPr>
        <p:spPr>
          <a:xfrm>
            <a:off x="468360" y="0"/>
            <a:ext cx="8227440" cy="53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600" spc="-1" strike="noStrike">
                <a:solidFill>
                  <a:srgbClr val="000000"/>
                </a:solidFill>
                <a:latin typeface="Calibri"/>
              </a:rPr>
              <a:t>And in their free time, ninja UCD actors go </a:t>
            </a:r>
            <a:r>
              <a:rPr b="1" lang="en-AU" sz="2600" spc="-1" strike="noStrike">
                <a:solidFill>
                  <a:srgbClr val="000000"/>
                </a:solidFill>
                <a:latin typeface="Calibri"/>
              </a:rPr>
              <a:t>wild</a:t>
            </a:r>
            <a:r>
              <a:rPr b="0" lang="en-AU" sz="26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0" lang="en-AU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8" name="Picture 3" descr="ninja-actor.gif"/>
          <p:cNvPicPr/>
          <p:nvPr/>
        </p:nvPicPr>
        <p:blipFill>
          <a:blip r:embed="rId1"/>
          <a:stretch/>
        </p:blipFill>
        <p:spPr>
          <a:xfrm>
            <a:off x="971640" y="1052640"/>
            <a:ext cx="7575120" cy="546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TextBox 3"/>
          <p:cNvSpPr/>
          <p:nvPr/>
        </p:nvSpPr>
        <p:spPr>
          <a:xfrm>
            <a:off x="463680" y="2700000"/>
            <a:ext cx="83559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88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en-AU" sz="28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>
              <a:rPr sz="4400"/>
            </a:br>
            <a:r>
              <a:rPr b="0" lang="en-AU" sz="28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>
              <a:rPr sz="4400"/>
            </a:br>
            <a:r>
              <a:rPr b="0" lang="en-AU" sz="2800" spc="-1" strike="noStrike">
                <a:solidFill>
                  <a:srgbClr val="558ed5"/>
                </a:solidFill>
                <a:latin typeface="Calibri"/>
              </a:rPr>
              <a:t>vcedata.com</a:t>
            </a:r>
            <a:br>
              <a:rPr sz="4400"/>
            </a:br>
            <a:r>
              <a:rPr b="0" lang="en-AU" sz="28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Because you’ve been so good…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2" name="Picture 3" descr=""/>
          <p:cNvPicPr/>
          <p:nvPr/>
        </p:nvPicPr>
        <p:blipFill>
          <a:blip r:embed="rId1"/>
          <a:stretch/>
        </p:blipFill>
        <p:spPr>
          <a:xfrm>
            <a:off x="1691640" y="1196640"/>
            <a:ext cx="5414040" cy="546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</TotalTime>
  <Application>LibreOffice/24.2.5.2$Windows_X86_64 LibreOffice_project/bffef4ea93e59bebbeaf7f431bb02b1a39ee8a59</Application>
  <AppVersion>15.0000</AppVersion>
  <Words>3223</Words>
  <Paragraphs>503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/>
  <dcterms:modified xsi:type="dcterms:W3CDTF">2024-08-14T13:25:45Z</dcterms:modified>
  <cp:revision>77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94</vt:i4>
  </property>
</Properties>
</file>