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7" descr="http://cdn2.hubspot.net/hub/208738/file-302636775-jpg/images/user_acceptance_testing-resized-600.jpg"/>
          <p:cNvPicPr/>
          <p:nvPr/>
        </p:nvPicPr>
        <p:blipFill>
          <a:blip r:embed="rId1"/>
          <a:stretch/>
        </p:blipFill>
        <p:spPr>
          <a:xfrm>
            <a:off x="2124000" y="3423960"/>
            <a:ext cx="4761000" cy="287496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67960" y="1086120"/>
            <a:ext cx="7770960" cy="712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3200" strike="noStrike" u="none">
                <a:solidFill>
                  <a:srgbClr val="0000ff"/>
                </a:solidFill>
                <a:uFillTx/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3200" strike="noStrike" u="none">
                <a:solidFill>
                  <a:srgbClr val="0000ff"/>
                </a:solidFill>
                <a:uFillTx/>
                <a:latin typeface="Calibri"/>
              </a:rPr>
              <a:t>by Mark Kelly</a:t>
            </a:r>
            <a:br>
              <a:rPr sz="4400"/>
            </a:br>
            <a:r>
              <a:rPr b="0" i="1" lang="en-AU" sz="3200" strike="noStrike" u="none">
                <a:solidFill>
                  <a:srgbClr val="0000ff"/>
                </a:solidFill>
                <a:uFillTx/>
                <a:latin typeface="Calibri"/>
              </a:rPr>
              <a:t>vcedata.com</a:t>
            </a:r>
            <a:br>
              <a:rPr sz="4400"/>
            </a:br>
            <a:r>
              <a:rPr b="0" i="1" lang="en-AU" sz="3200" strike="noStrike" u="none">
                <a:solidFill>
                  <a:srgbClr val="0000ff"/>
                </a:solidFill>
                <a:uFillTx/>
                <a:latin typeface="Calibri"/>
              </a:rPr>
              <a:t>mark@vcedata.com</a:t>
            </a:r>
            <a:br>
              <a:rPr sz="4400"/>
            </a:br>
            <a:r>
              <a:rPr b="0" i="1" lang="en-AU" sz="1500" strike="noStrike" u="none">
                <a:solidFill>
                  <a:srgbClr val="0000ff"/>
                </a:solidFill>
                <a:uFillTx/>
                <a:latin typeface="Calibri"/>
              </a:rPr>
              <a:t>v1.1 – 2022-02-18</a:t>
            </a:r>
            <a:br>
              <a:rPr sz="1500"/>
            </a:br>
            <a:r>
              <a:rPr b="0" i="1" lang="en-AU" sz="1500" strike="noStrike" u="none">
                <a:solidFill>
                  <a:srgbClr val="0000ff"/>
                </a:solidFill>
                <a:uFillTx/>
                <a:latin typeface="Calibri"/>
              </a:rPr>
              <a:t>V2 - 2024-09-04</a:t>
            </a:r>
            <a:endParaRPr b="0" lang="en-A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Title 1"/>
          <p:cNvSpPr/>
          <p:nvPr/>
        </p:nvSpPr>
        <p:spPr>
          <a:xfrm>
            <a:off x="-180000" y="4968000"/>
            <a:ext cx="7770960" cy="6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3200" strike="noStrike" u="none">
                <a:solidFill>
                  <a:srgbClr val="c9211e"/>
                </a:solidFill>
                <a:uFillTx/>
                <a:latin typeface="Arial"/>
                <a:ea typeface="DejaVu Sans"/>
              </a:rPr>
              <a:t>User Acceptance Testing</a:t>
            </a:r>
            <a:endParaRPr b="0" lang="en-AU" sz="3200" strike="noStrike" u="none">
              <a:solidFill>
                <a:srgbClr val="c9211e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160" cy="168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TextBox 3"/>
          <p:cNvSpPr/>
          <p:nvPr/>
        </p:nvSpPr>
        <p:spPr>
          <a:xfrm>
            <a:off x="428760" y="3500280"/>
            <a:ext cx="83566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may NOT be sold.  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They must NOT be redistributed if you modify them.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260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AU" sz="4000" strike="noStrike" u="none">
                <a:solidFill>
                  <a:srgbClr val="558ed5"/>
                </a:solidFill>
                <a:uFillTx/>
                <a:latin typeface="Calibri"/>
              </a:rPr>
              <a:t>Applied Computing Slideshows</a:t>
            </a:r>
            <a:br>
              <a:rPr sz="4400"/>
            </a:br>
            <a:r>
              <a:rPr b="0" lang="en-AU" sz="4000" strike="noStrike" u="none">
                <a:solidFill>
                  <a:srgbClr val="558ed5"/>
                </a:solidFill>
                <a:uFillTx/>
                <a:latin typeface="Calibri"/>
              </a:rPr>
              <a:t>by Mark Kelly</a:t>
            </a:r>
            <a:br>
              <a:rPr sz="4400"/>
            </a:br>
            <a:r>
              <a:rPr b="0" lang="en-AU" sz="4000" strike="noStrike" u="none">
                <a:solidFill>
                  <a:srgbClr val="558ed5"/>
                </a:solidFill>
                <a:uFillTx/>
                <a:latin typeface="Calibri"/>
              </a:rPr>
              <a:t>vcedata.com</a:t>
            </a:r>
            <a:br>
              <a:rPr sz="4400"/>
            </a:br>
            <a:r>
              <a:rPr b="0" lang="en-AU" sz="4000" strike="noStrike" u="none">
                <a:solidFill>
                  <a:srgbClr val="558ed5"/>
                </a:solidFill>
                <a:uFillTx/>
                <a:latin typeface="Calibri"/>
              </a:rPr>
              <a:t>mark@vcedata.com</a:t>
            </a:r>
            <a:endParaRPr b="0" lang="en-A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User Acceptance Testing (UAT)</a:t>
            </a:r>
            <a:endParaRPr b="0" lang="en-AU" sz="44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Formal testing of whether the intended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end-user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 of a system or product is happy with the way it carries out its functional and non-functional requirements.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i.e. do average users think it works right?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3" name="Picture 5" descr="http://2.bp.blogspot.com/-eAyY_k2VXG0/T2EHlJ1-IZI/AAAAAAAAAEg/bF3pyPQK87Y/s1600/DilbertUAT.gif"/>
          <p:cNvPicPr/>
          <p:nvPr/>
        </p:nvPicPr>
        <p:blipFill>
          <a:blip r:embed="rId1"/>
          <a:stretch/>
        </p:blipFill>
        <p:spPr>
          <a:xfrm>
            <a:off x="1523880" y="4581360"/>
            <a:ext cx="6094440" cy="184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77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UAT happens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197000"/>
            <a:ext cx="8228160" cy="4927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When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Informal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b="0" i="1" lang="en-AU" sz="3200" strike="noStrike" u="none">
                <a:solidFill>
                  <a:srgbClr val="000000"/>
                </a:solidFill>
                <a:uFillTx/>
                <a:latin typeface="Calibri"/>
              </a:rPr>
              <a:t>alpha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)testing by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 developers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 is complete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i.e. the programmers have tested and (hopefully) fixed all the bugs.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The </a:t>
            </a:r>
            <a:r>
              <a:rPr b="1" lang="en-AU" sz="3200" strike="noStrike" u="none">
                <a:solidFill>
                  <a:srgbClr val="000000"/>
                </a:solidFill>
                <a:uFillTx/>
                <a:latin typeface="Calibri"/>
              </a:rPr>
              <a:t>client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 (the one who is paying for the solution) is happy that the solution satisfies all functional and non-functional requirements.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c9211e"/>
                </a:solidFill>
                <a:uFillTx/>
                <a:latin typeface="Calibri"/>
              </a:rPr>
              <a:t>But is the solution suitable for </a:t>
            </a:r>
            <a:r>
              <a:rPr b="1" lang="en-AU" sz="3200" strike="noStrike" u="none">
                <a:solidFill>
                  <a:srgbClr val="c9211e"/>
                </a:solidFill>
                <a:uFillTx/>
                <a:latin typeface="Calibri"/>
              </a:rPr>
              <a:t>real users</a:t>
            </a:r>
            <a:r>
              <a:rPr b="0" lang="en-AU" sz="3200" strike="noStrike" u="none">
                <a:solidFill>
                  <a:srgbClr val="c9211e"/>
                </a:solidFill>
                <a:uFillTx/>
                <a:latin typeface="Calibri"/>
              </a:rPr>
              <a:t>?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119480" y="5760000"/>
            <a:ext cx="380520" cy="39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solidFill>
                  <a:srgbClr val="c9211e"/>
                </a:solidFill>
                <a:uFillTx/>
                <a:latin typeface="Calibri"/>
              </a:rPr>
              <a:t>UAT</a:t>
            </a:r>
            <a:endParaRPr b="0" lang="en-AU" sz="4400" strike="noStrike" u="none">
              <a:solidFill>
                <a:srgbClr val="c9211e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393920"/>
            <a:ext cx="8228160" cy="512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600" strike="noStrike" u="none">
                <a:solidFill>
                  <a:srgbClr val="000000"/>
                </a:solidFill>
                <a:uFillTx/>
                <a:latin typeface="Calibri"/>
              </a:rPr>
              <a:t>Typical end-users</a:t>
            </a: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</a:rPr>
              <a:t> are used for UAT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</a:rPr>
              <a:t>not </a:t>
            </a:r>
            <a:r>
              <a:rPr b="0" i="1" lang="en-AU" sz="3600" strike="noStrike" u="none">
                <a:solidFill>
                  <a:srgbClr val="000000"/>
                </a:solidFill>
                <a:uFillTx/>
                <a:latin typeface="Calibri"/>
              </a:rPr>
              <a:t>managers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</a:rPr>
              <a:t>not </a:t>
            </a:r>
            <a:r>
              <a:rPr b="0" i="1" lang="en-AU" sz="3600" strike="noStrike" u="none">
                <a:solidFill>
                  <a:srgbClr val="000000"/>
                </a:solidFill>
                <a:uFillTx/>
                <a:latin typeface="Calibri"/>
              </a:rPr>
              <a:t>programmers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</a:rPr>
              <a:t>not </a:t>
            </a:r>
            <a:r>
              <a:rPr b="0" i="1" lang="en-AU" sz="3600" strike="noStrike" u="none">
                <a:solidFill>
                  <a:srgbClr val="000000"/>
                </a:solidFill>
                <a:uFillTx/>
                <a:latin typeface="Calibri"/>
              </a:rPr>
              <a:t>clients who paid for the solution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</a:rPr>
              <a:t>Only actual real-life </a:t>
            </a:r>
            <a:r>
              <a:rPr b="1" lang="en-AU" sz="3600" strike="noStrike" u="none">
                <a:solidFill>
                  <a:srgbClr val="000000"/>
                </a:solidFill>
                <a:uFillTx/>
                <a:latin typeface="Calibri"/>
              </a:rPr>
              <a:t>users</a:t>
            </a:r>
            <a:r>
              <a:rPr b="0" lang="en-AU" sz="3600" strike="noStrike" u="none">
                <a:solidFill>
                  <a:srgbClr val="000000"/>
                </a:solidFill>
                <a:uFillTx/>
                <a:latin typeface="Calibri"/>
              </a:rPr>
              <a:t> can tell if a product has problems that an expert or  non-user would never notice</a:t>
            </a:r>
            <a:endParaRPr b="0" lang="en-A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16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UAT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853920"/>
            <a:ext cx="8228160" cy="3645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e.g., a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supermarket manager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would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not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know the pain of using an awkward checkout register 8 hours a day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an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IT expert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would assume that certain dumb acts could never be committed - </a:t>
            </a:r>
            <a:r>
              <a:rPr b="0" lang="en-AU" sz="2200" strike="noStrike" u="none">
                <a:solidFill>
                  <a:srgbClr val="000000"/>
                </a:solidFill>
                <a:uFillTx/>
                <a:latin typeface="Calibri"/>
              </a:rPr>
              <a:t>but an average user </a:t>
            </a:r>
            <a:r>
              <a:rPr b="0" i="1" lang="en-AU" sz="2200" strike="noStrike" u="none">
                <a:solidFill>
                  <a:srgbClr val="000000"/>
                </a:solidFill>
                <a:uFillTx/>
                <a:latin typeface="Calibri"/>
              </a:rPr>
              <a:t>might</a:t>
            </a:r>
            <a:r>
              <a:rPr b="0" lang="en-AU" sz="2200" strike="noStrike" u="none">
                <a:solidFill>
                  <a:srgbClr val="000000"/>
                </a:solidFill>
                <a:uFillTx/>
                <a:latin typeface="Calibri"/>
              </a:rPr>
              <a:t> be so ‘dumb’ – especially with no training or documentation</a:t>
            </a:r>
            <a:endParaRPr b="0" lang="en-A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Real checkout operators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would know what usually goes wrong and can point out those failings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6132600" y="3960000"/>
            <a:ext cx="3047400" cy="29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What is the purpose of UAT?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271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To demonstrate that the system is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fit for real use by real people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in the business.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Is different to 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system testing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which proves</a:t>
            </a:r>
            <a:r>
              <a:rPr b="1" lang="en-AU" sz="2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that the system behaves as promised in the original design.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A product </a:t>
            </a:r>
            <a:r>
              <a:rPr b="0" i="1" lang="en-AU" sz="2800" strike="noStrike" u="none">
                <a:solidFill>
                  <a:srgbClr val="000000"/>
                </a:solidFill>
                <a:uFillTx/>
                <a:latin typeface="Calibri"/>
              </a:rPr>
              <a:t>could</a:t>
            </a:r>
            <a:r>
              <a:rPr b="0" lang="en-AU" sz="2800" strike="noStrike" u="none">
                <a:solidFill>
                  <a:srgbClr val="000000"/>
                </a:solidFill>
                <a:uFillTx/>
                <a:latin typeface="Calibri"/>
              </a:rPr>
              <a:t> satisfy the design but still be a never-ending pain for its users.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260000" y="4548960"/>
            <a:ext cx="1750680" cy="17506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928960" y="4548960"/>
            <a:ext cx="1750680" cy="17506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4548960" y="4548960"/>
            <a:ext cx="1750680" cy="175068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6660000" y="4607280"/>
            <a:ext cx="1512360" cy="151236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1440000" y="6300000"/>
            <a:ext cx="12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Developer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240000" y="6300000"/>
            <a:ext cx="12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Manager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4680000" y="6300000"/>
            <a:ext cx="125964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Solution purchaser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6804000" y="6300000"/>
            <a:ext cx="125964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Daily user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118080"/>
            <a:ext cx="8228160" cy="601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What UAT sounds like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900000"/>
            <a:ext cx="8228160" cy="52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Developer: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  The product  should respond briskly. Proof: I click here, and we get instant response. 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User: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OK.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Developer: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The product should be easy to read. See the font size and colours we used?  OK? Proof!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User: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They’re fine.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Developer: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Help needs to be contextual.  See, I open this and press F1 – relevant help appears. Voila!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AU" sz="2400" strike="noStrike" u="none">
                <a:solidFill>
                  <a:srgbClr val="000000"/>
                </a:solidFill>
                <a:uFillTx/>
                <a:latin typeface="Calibri"/>
              </a:rPr>
              <a:t>User: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Yep.  OK. But that help makes no sense. If I click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here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I’d expect it to expand, but it doesn’t. I have to go up to a menu and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that’s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a pain, and why does it takes </a:t>
            </a:r>
            <a:r>
              <a:rPr b="0" i="1" lang="en-AU" sz="2400" strike="noStrike" u="none">
                <a:solidFill>
                  <a:srgbClr val="000000"/>
                </a:solidFill>
                <a:uFillTx/>
                <a:latin typeface="Calibri"/>
              </a:rPr>
              <a:t>two</a:t>
            </a:r>
            <a:r>
              <a:rPr b="0" lang="en-AU" sz="2400" strike="noStrike" u="none">
                <a:solidFill>
                  <a:srgbClr val="000000"/>
                </a:solidFill>
                <a:uFillTx/>
                <a:latin typeface="Calibri"/>
              </a:rPr>
              <a:t> clicks to…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80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Calibri"/>
              </a:rPr>
              <a:t>After successful UAT</a:t>
            </a:r>
            <a:endParaRPr b="0" lang="en-AU" sz="44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33440" y="1116000"/>
            <a:ext cx="8228160" cy="2023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The product is known to be suitable for use by real-world average users.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Calibri"/>
              </a:rPr>
              <a:t>Even if they’re not the brightest people – good products often have to cater for them</a:t>
            </a:r>
            <a:r>
              <a:rPr b="0" lang="en-AU" sz="3200" strike="noStrike" u="none">
                <a:solidFill>
                  <a:srgbClr val="000000"/>
                </a:solidFill>
                <a:uFillTx/>
                <a:latin typeface="Calibri"/>
              </a:rPr>
              <a:t>.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6" name="Picture 5" descr="http://s2.quickmeme.com/img/df/dfff86447aac2fe476e75922407c0cc514c5c4799ec14e6d21759a24f8c29b4b.jpg"/>
          <p:cNvPicPr/>
          <p:nvPr/>
        </p:nvPicPr>
        <p:blipFill>
          <a:blip r:embed="rId1"/>
          <a:stretch/>
        </p:blipFill>
        <p:spPr>
          <a:xfrm>
            <a:off x="567000" y="3240000"/>
            <a:ext cx="3500640" cy="265932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165560" y="3229560"/>
            <a:ext cx="4761720" cy="26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77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trike="noStrike" u="none">
                <a:solidFill>
                  <a:srgbClr val="000000"/>
                </a:solidFill>
                <a:uFillTx/>
                <a:latin typeface="Calibri"/>
              </a:rPr>
              <a:t>Because you’ve been good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2120760" y="1197000"/>
            <a:ext cx="4900680" cy="522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Application>LibreOffice/24.8.0.3$Windows_X86_64 LibreOffice_project/0bdf1299c94fe897b119f97f3c613e9dca6be583</Application>
  <AppVersion>15.0000</AppVersion>
  <Words>276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/>
  <dcterms:modified xsi:type="dcterms:W3CDTF">2024-09-04T12:25:55Z</dcterms:modified>
  <cp:revision>23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