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6.gif" ContentType="image/gif"/>
  <Override PartName="/ppt/media/image2.png" ContentType="image/png"/>
  <Override PartName="/ppt/media/image5.gif" ContentType="image/gif"/>
  <Override PartName="/ppt/media/image4.png" ContentType="image/png"/>
  <Override PartName="/ppt/media/image7.gif" ContentType="image/gif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slide" Target="slides/slide20.xml"/><Relationship Id="rId58" Type="http://schemas.openxmlformats.org/officeDocument/2006/relationships/slide" Target="slides/slide21.xml"/><Relationship Id="rId59" Type="http://schemas.openxmlformats.org/officeDocument/2006/relationships/slide" Target="slides/slide22.xml"/><Relationship Id="rId60" Type="http://schemas.openxmlformats.org/officeDocument/2006/relationships/slide" Target="slides/slide23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8.gif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-576000" y="5131080"/>
            <a:ext cx="9070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000" strike="noStrike" u="none">
                <a:solidFill>
                  <a:srgbClr val="000099"/>
                </a:solidFill>
                <a:uFillTx/>
                <a:latin typeface="Gentium Book Basic"/>
              </a:rPr>
              <a:t>v2 – 2024-08-26 @ 12;20;14 </a:t>
            </a:r>
            <a:endParaRPr b="0" lang="en-A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000" strike="noStrike" u="none">
                <a:solidFill>
                  <a:srgbClr val="000099"/>
                </a:solidFill>
                <a:uFillTx/>
                <a:latin typeface="Gentium Book Basic"/>
              </a:rPr>
              <a:t>v1 – 2022-02-09 @ 10:45</a:t>
            </a:r>
            <a:endParaRPr b="0" lang="en-A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-684000" y="2622960"/>
            <a:ext cx="907092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trike="noStrike" u="none">
                <a:solidFill>
                  <a:srgbClr val="000099"/>
                </a:solidFill>
                <a:uFillTx/>
                <a:latin typeface="Gentium Book Basic"/>
                <a:ea typeface="DejaVu Sans"/>
              </a:rPr>
              <a:t>Affordance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1800" strike="noStrike" u="none">
                <a:solidFill>
                  <a:srgbClr val="c9211e"/>
                </a:solidFill>
                <a:uFillTx/>
                <a:latin typeface="Gentium Book Basic"/>
                <a:ea typeface="DejaVu Sans"/>
              </a:rPr>
              <a:t>(not “affordability”)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2" name=""/>
          <p:cNvGrpSpPr/>
          <p:nvPr/>
        </p:nvGrpSpPr>
        <p:grpSpPr>
          <a:xfrm>
            <a:off x="2718360" y="180000"/>
            <a:ext cx="2284920" cy="896040"/>
            <a:chOff x="2718360" y="180000"/>
            <a:chExt cx="2284920" cy="896040"/>
          </a:xfrm>
        </p:grpSpPr>
        <p:pic>
          <p:nvPicPr>
            <p:cNvPr id="193" name="" descr=""/>
            <p:cNvPicPr/>
            <p:nvPr/>
          </p:nvPicPr>
          <p:blipFill>
            <a:blip r:embed="rId2"/>
            <a:stretch/>
          </p:blipFill>
          <p:spPr>
            <a:xfrm>
              <a:off x="2718360" y="180000"/>
              <a:ext cx="228492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" descr=""/>
            <p:cNvPicPr/>
            <p:nvPr/>
          </p:nvPicPr>
          <p:blipFill>
            <a:blip r:embed="rId3"/>
            <a:stretch/>
          </p:blipFill>
          <p:spPr>
            <a:xfrm>
              <a:off x="3024000" y="829440"/>
              <a:ext cx="1694520" cy="2466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5" name="" descr=""/>
          <p:cNvPicPr/>
          <p:nvPr/>
        </p:nvPicPr>
        <p:blipFill>
          <a:blip r:embed="rId4"/>
          <a:stretch/>
        </p:blipFill>
        <p:spPr>
          <a:xfrm>
            <a:off x="6725880" y="1319760"/>
            <a:ext cx="3173760" cy="37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9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0064DC-FE5B-4BA0-B3D3-934CC9ABB73C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Rectangle 7"/>
          <p:cNvSpPr/>
          <p:nvPr/>
        </p:nvSpPr>
        <p:spPr>
          <a:xfrm>
            <a:off x="356400" y="870120"/>
            <a:ext cx="6190560" cy="30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AU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Negative affordance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</a:t>
            </a:r>
            <a:r>
              <a:rPr b="0" lang="en-US" sz="1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(not examinable)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Stopping users doing dumb or impossible things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Greying out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impossible options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143480" y="1679760"/>
            <a:ext cx="2266560" cy="367704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/>
          <p:nvPr/>
        </p:nvSpPr>
        <p:spPr>
          <a:xfrm>
            <a:off x="2858400" y="4167360"/>
            <a:ext cx="4166280" cy="1040760"/>
          </a:xfrm>
          <a:custGeom>
            <a:avLst/>
            <a:gdLst>
              <a:gd name="textAreaLeft" fmla="*/ 0 w 4166280"/>
              <a:gd name="textAreaRight" fmla="*/ 4166640 w 4166280"/>
              <a:gd name="textAreaTop" fmla="*/ 0 h 1040760"/>
              <a:gd name="textAreaBottom" fmla="*/ 1041120 h 1040760"/>
            </a:gdLst>
            <a:ahLst/>
            <a:rect l="textAreaLeft" t="textAreaTop" r="textAreaRight" b="textAreaBottom"/>
            <a:pathLst>
              <a:path w="10502" h="3502">
                <a:moveTo>
                  <a:pt x="0" y="875"/>
                </a:moveTo>
                <a:lnTo>
                  <a:pt x="7875" y="875"/>
                </a:lnTo>
                <a:lnTo>
                  <a:pt x="7875" y="0"/>
                </a:lnTo>
                <a:lnTo>
                  <a:pt x="10501" y="1750"/>
                </a:lnTo>
                <a:lnTo>
                  <a:pt x="7875" y="3501"/>
                </a:lnTo>
                <a:lnTo>
                  <a:pt x="7875" y="2625"/>
                </a:lnTo>
                <a:lnTo>
                  <a:pt x="0" y="2625"/>
                </a:lnTo>
                <a:lnTo>
                  <a:pt x="0" y="875"/>
                </a:lnTo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No relevant item is active, so these options are greyed out to mark their unavailability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 idx="10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B2185D-DA64-49DC-8A8E-0C6953811538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Rectangle 9"/>
          <p:cNvSpPr/>
          <p:nvPr/>
        </p:nvSpPr>
        <p:spPr>
          <a:xfrm>
            <a:off x="396720" y="1166040"/>
            <a:ext cx="4206240" cy="37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AU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Negative affordance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</a:t>
            </a:r>
            <a:r>
              <a:rPr b="0" lang="en-US" sz="1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(not examinable)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Preventing progress until desired conditions are met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4762440" y="2121480"/>
            <a:ext cx="5238720" cy="308664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/>
          <p:nvPr/>
        </p:nvSpPr>
        <p:spPr>
          <a:xfrm>
            <a:off x="4524120" y="4673520"/>
            <a:ext cx="3769200" cy="743040"/>
          </a:xfrm>
          <a:custGeom>
            <a:avLst/>
            <a:gdLst>
              <a:gd name="textAreaLeft" fmla="*/ 0 w 3769200"/>
              <a:gd name="textAreaRight" fmla="*/ 3769560 w 3769200"/>
              <a:gd name="textAreaTop" fmla="*/ 0 h 743040"/>
              <a:gd name="textAreaBottom" fmla="*/ 743400 h 743040"/>
            </a:gdLst>
            <a:ahLst/>
            <a:rect l="textAreaLeft" t="textAreaTop" r="textAreaRight" b="textAreaBottom"/>
            <a:pathLst>
              <a:path w="9502" h="2502">
                <a:moveTo>
                  <a:pt x="0" y="625"/>
                </a:moveTo>
                <a:lnTo>
                  <a:pt x="7125" y="625"/>
                </a:lnTo>
                <a:lnTo>
                  <a:pt x="7125" y="0"/>
                </a:lnTo>
                <a:lnTo>
                  <a:pt x="9501" y="1250"/>
                </a:lnTo>
                <a:lnTo>
                  <a:pt x="7125" y="2501"/>
                </a:lnTo>
                <a:lnTo>
                  <a:pt x="7125" y="1875"/>
                </a:lnTo>
                <a:lnTo>
                  <a:pt x="0" y="1875"/>
                </a:lnTo>
                <a:lnTo>
                  <a:pt x="0" y="625"/>
                </a:lnTo>
              </a:path>
            </a:pathLst>
          </a:custGeom>
          <a:solidFill>
            <a:srgbClr val="99ff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Can’t proceed until agreement is accepted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11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905D8D-C815-40EE-8BCE-95992EBB7FE6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766440" y="1339200"/>
            <a:ext cx="8757720" cy="30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How to create or improve 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Num" idx="12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4E5260-1ED2-4C7E-BF56-47802E3D66AC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Rectangle 10"/>
          <p:cNvSpPr/>
          <p:nvPr/>
        </p:nvSpPr>
        <p:spPr>
          <a:xfrm>
            <a:off x="753480" y="869400"/>
            <a:ext cx="8968680" cy="28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AU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Test the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UX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(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user experience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)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Watch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real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target users use your solution.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Don’t use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developers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to test affordance because they know how things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should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work and will not make rookie mistakes.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What mistakes do users make? Why? Ask them.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2520000" y="3960000"/>
            <a:ext cx="4114440" cy="12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How to create or improve 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Num" idx="13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D83B4E-E166-4C99-9CEC-2EDEE8EDA344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Rectangle 11"/>
          <p:cNvSpPr/>
          <p:nvPr/>
        </p:nvSpPr>
        <p:spPr>
          <a:xfrm>
            <a:off x="753480" y="869400"/>
            <a:ext cx="896868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AU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Do they fail to notice intended functionality? </a:t>
            </a:r>
            <a:r>
              <a:rPr b="0" lang="en-US" sz="1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Offer pop-up tips or better documentation.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Do they become frustrated? </a:t>
            </a:r>
            <a:r>
              <a:rPr b="0" lang="en-US" sz="1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Ask why. Get feedback.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Record their typing, clicks etc to analyse their performance. </a:t>
            </a:r>
            <a:r>
              <a:rPr b="0" lang="en-US" sz="1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Warning – there will be privacy issues even if you tell users they are being monitored!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Improve the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user documentation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when affordance can’t easily be improved. </a:t>
            </a:r>
            <a:r>
              <a:rPr b="0" lang="en-US" sz="13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e.g. provide video tutorials.</a:t>
            </a:r>
            <a:endParaRPr b="0" lang="en-A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Ask for confirmation before doing anything destructive </a:t>
            </a:r>
            <a:r>
              <a:rPr b="0" lang="en-US" sz="13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- e.g. not saving data before closing an app.</a:t>
            </a:r>
            <a:endParaRPr b="0" lang="en-A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endParaRPr b="0" lang="en-A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5220000" y="4500000"/>
            <a:ext cx="355932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Getting affordance wrong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C92F9E-D822-431F-9476-EF183D6CD71D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793440" y="1330560"/>
            <a:ext cx="4588200" cy="2984400"/>
          </a:xfrm>
          <a:prstGeom prst="rect">
            <a:avLst/>
          </a:prstGeom>
          <a:ln w="0">
            <a:noFill/>
          </a:ln>
        </p:spPr>
      </p:pic>
      <p:sp>
        <p:nvSpPr>
          <p:cNvPr id="247" name=""/>
          <p:cNvSpPr/>
          <p:nvPr/>
        </p:nvSpPr>
        <p:spPr>
          <a:xfrm>
            <a:off x="5754600" y="1339200"/>
            <a:ext cx="2777040" cy="29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inventor of USB (Ajay Bhatt) has long regretted his failure to make it clear which way up to insert a USB device.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To do it right was beyond the budget of his team.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1587240" y="4911480"/>
            <a:ext cx="67773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https://mashable.com/article/usb-inventor-explains-difficulty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Getting affordance wrong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5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F2A164-E54B-450C-8079-A501C6A18A26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556240" y="1041840"/>
            <a:ext cx="2777040" cy="29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 you tap your card on the 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back edge</a:t>
            </a: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</a:t>
            </a:r>
            <a:r>
              <a:rPr b="1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glass face</a:t>
            </a: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between </a:t>
            </a:r>
            <a:r>
              <a:rPr b="1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your knees</a:t>
            </a: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?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It seems every EFTPOS card reader is different.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406080" y="1041840"/>
            <a:ext cx="4950360" cy="31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Getting affordance wrong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16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BB3DFA-6BE4-4073-AF4D-C7020DBB5ECC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4960800" y="1190520"/>
            <a:ext cx="3570840" cy="35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PUSH doors usually have flat panels that you... </a:t>
            </a:r>
            <a:r>
              <a:rPr b="1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push</a:t>
            </a:r>
            <a:r>
              <a:rPr b="0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PULL doors have handles that you </a:t>
            </a:r>
            <a:r>
              <a:rPr b="1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pull</a:t>
            </a:r>
            <a:r>
              <a:rPr b="0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Except for these...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992160" y="1116720"/>
            <a:ext cx="3173760" cy="394272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4219200" y="3960000"/>
            <a:ext cx="640800" cy="540000"/>
          </a:xfrm>
          <a:prstGeom prst="leftArrow">
            <a:avLst>
              <a:gd name="adj1" fmla="val 50000"/>
              <a:gd name="adj2" fmla="val 29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Sometimes you can’t do it right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7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9F8BF67-9CBB-4802-A141-74AEBD3DA93E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388880" y="4330080"/>
            <a:ext cx="694440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3217680" y="1086120"/>
            <a:ext cx="3802320" cy="397332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 txBox="1"/>
          <p:nvPr/>
        </p:nvSpPr>
        <p:spPr>
          <a:xfrm>
            <a:off x="4320000" y="5040000"/>
            <a:ext cx="45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100" strike="noStrike" u="none">
                <a:solidFill>
                  <a:srgbClr val="000000"/>
                </a:solidFill>
                <a:uFillTx/>
                <a:latin typeface="Arial"/>
              </a:rPr>
              <a:t>Dog bless Gary Larson</a:t>
            </a:r>
            <a:endParaRPr b="0" lang="en-A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Getting affordance wrong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18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34BAE5-23DB-4EF6-A1E8-2F58B06E6669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4762440" y="1934640"/>
            <a:ext cx="4364640" cy="17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4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Contradictory documentation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190520" y="1190520"/>
            <a:ext cx="3173760" cy="37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1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9F57BA-86DE-4340-A8AE-6AAB76791F32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Rectangle 2"/>
          <p:cNvSpPr/>
          <p:nvPr/>
        </p:nvSpPr>
        <p:spPr>
          <a:xfrm>
            <a:off x="360000" y="1044360"/>
            <a:ext cx="8412480" cy="45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i="1" lang="en-US" sz="2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Has nothing to do with </a:t>
            </a:r>
            <a:r>
              <a:rPr b="1" i="1" lang="en-US" sz="2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cost</a:t>
            </a:r>
            <a:r>
              <a:rPr b="0" i="1" lang="en-US" sz="2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 or </a:t>
            </a:r>
            <a:r>
              <a:rPr b="1" i="1" lang="en-US" sz="2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affordability</a:t>
            </a:r>
            <a:r>
              <a:rPr b="0" i="1" lang="en-US" sz="2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!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i="1" lang="en-US" sz="15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(The 2016 study design got the two confused)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Affordance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= the quality or property of an object that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defines its possible uses </a:t>
            </a:r>
            <a:r>
              <a:rPr b="0" lang="en-US" sz="21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or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makes clear how it can or should be used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e.g. a 3 dimensional button image on a webpage is crying out to be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clicked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...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Getting affordance wrong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19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BF453F-D38F-4D28-A80E-0CA29688920C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388880" y="4330080"/>
            <a:ext cx="6944400" cy="7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Developers said, “Well, it made perfect sense to </a:t>
            </a:r>
            <a:r>
              <a:rPr b="0" i="1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”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388880" y="1041840"/>
            <a:ext cx="7349040" cy="31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Other examples of bad affordance?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20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B926E6-1343-4E44-8C37-BF3EBAD03BB2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620000" y="1610640"/>
            <a:ext cx="6944400" cy="21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Go on a hunt for examples of 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bad affordance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winner gets 10 points.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Submit them to mark@vcedata.com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864000" y="1260000"/>
            <a:ext cx="8279280" cy="13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These slideshows may be freely used, modified or distributed by teachers and students anywhere.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They may </a:t>
            </a:r>
            <a:r>
              <a:rPr b="1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not</a:t>
            </a: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 be sold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You must </a:t>
            </a:r>
            <a:r>
              <a:rPr b="1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not</a:t>
            </a: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 change or remove their authorship information or copyright notices.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You must </a:t>
            </a:r>
            <a:r>
              <a:rPr b="1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not</a:t>
            </a: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 redistribute them if you modify them.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This is not a VCAA publication and does not speak for VCAA.</a:t>
            </a:r>
            <a:r>
              <a:rPr b="0" lang="en-US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 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Portions (e.g. exam questions, study design extracts, glossary terms) may be copyright </a:t>
            </a:r>
            <a:r>
              <a:rPr b="0" lang="en-AU" sz="1200" strike="noStrike" u="none">
                <a:solidFill>
                  <a:srgbClr val="0000cc"/>
                </a:solidFill>
                <a:uFillTx/>
                <a:latin typeface="Calibri Light"/>
                <a:ea typeface="DejaVu Sans"/>
              </a:rPr>
              <a:t>Victorian Curriculum and Assessment Authority and are used with permission for educational purposes.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3942720" y="180000"/>
            <a:ext cx="2284920" cy="68472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4248360" y="865440"/>
            <a:ext cx="1694520" cy="24660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4707000" y="3420000"/>
            <a:ext cx="332640" cy="3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2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D2BA29-087C-49E6-A2B0-99873B43D7E3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Rectangle 1"/>
          <p:cNvSpPr/>
          <p:nvPr/>
        </p:nvSpPr>
        <p:spPr>
          <a:xfrm>
            <a:off x="991800" y="892800"/>
            <a:ext cx="84124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Users perceive actions to be possible based on the design of an interface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Good design = users easily when actions are possible and productive... and when to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wait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666720" y="3240000"/>
            <a:ext cx="2308680" cy="216468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3240000" y="3488040"/>
            <a:ext cx="6225480" cy="17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3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AABEA2-4D13-416B-A24B-934B3AF2AACF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8280" y="924840"/>
            <a:ext cx="10079280" cy="42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4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5CA6D1-C3F2-4201-BAEC-AC70BD298C1F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Rectangle 4"/>
          <p:cNvSpPr/>
          <p:nvPr/>
        </p:nvSpPr>
        <p:spPr>
          <a:xfrm>
            <a:off x="516240" y="892800"/>
            <a:ext cx="8610840" cy="41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AU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A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large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,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very visible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,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impossible-to-ignore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, in your face clue to what a user should do may be called an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explicit affordance </a:t>
            </a:r>
            <a:r>
              <a:rPr b="0" i="1" lang="en-US" sz="1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(not examinable)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These often are seen after updating an operating system – constant popups saying things like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This is new. Have you noticed this? Click here &gt;&gt;&gt;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”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Affordance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5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527756-A09E-4AAF-B1DD-F8DF222C578D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Rectangle 3"/>
          <p:cNvSpPr/>
          <p:nvPr/>
        </p:nvSpPr>
        <p:spPr>
          <a:xfrm>
            <a:off x="356400" y="870120"/>
            <a:ext cx="8412480" cy="35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AU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Sensory affordance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</a:t>
            </a:r>
            <a:r>
              <a:rPr b="0" lang="en-US" sz="1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(not examinable)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Beeps, vibration when email arrives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Colour / size / formatting changes to show  changes in an object’s state (e.g. an icon of a document that has been edited might turn from green to red to show it needs to be saved; a shopping cart icon may become bold when any item is in it)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Anti-Affordance ?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Num" idx="6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174FB1-1C5C-466C-8B6C-323A7196D0F8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5" name="Rectangle 6"/>
          <p:cNvSpPr/>
          <p:nvPr/>
        </p:nvSpPr>
        <p:spPr>
          <a:xfrm>
            <a:off x="356400" y="726120"/>
            <a:ext cx="8412480" cy="46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ctr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(No such term – I just made it up.)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Consider interface design where a desired or possible human action is impossible to discover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intuitively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?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e.g. to see the definition of a word, users must hold down the CTRL key and click a word.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How could the average user ever have discovered this without memorising the user manual?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That is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not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affordance!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Anti-Affordance ?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 idx="7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05783A-555D-4421-BE52-0792D23FBE45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Rectangle 5"/>
          <p:cNvSpPr/>
          <p:nvPr/>
        </p:nvSpPr>
        <p:spPr>
          <a:xfrm>
            <a:off x="900000" y="826200"/>
            <a:ext cx="8412480" cy="36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(No such term – I just made it up.)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We get used to poor affordance with experience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pressing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CTRL+V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to paste text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right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-clicking on an item to get a menu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pressing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CTRL+ALT+DEL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to raise a task manager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These are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not intuitive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and offer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no affordance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8000" y="226800"/>
            <a:ext cx="9762120" cy="64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trike="noStrike" u="none">
                <a:solidFill>
                  <a:srgbClr val="c9211e"/>
                </a:solidFill>
                <a:uFillTx/>
                <a:latin typeface="Calibri"/>
              </a:rPr>
              <a:t>Anti-Affordance ?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8"/>
          </p:nvPr>
        </p:nvSpPr>
        <p:spPr>
          <a:xfrm>
            <a:off x="9247320" y="5335920"/>
            <a:ext cx="473760" cy="2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08A2B6-652F-4714-AEC0-19946D0D1FB1}" type="slidenum">
              <a:rPr b="0" lang="en-AU" sz="1200" strike="noStrike" u="none">
                <a:solidFill>
                  <a:srgbClr val="8b8b8b"/>
                </a:solidFill>
                <a:uFillTx/>
                <a:latin typeface="Calibri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Rectangle 8"/>
          <p:cNvSpPr/>
          <p:nvPr/>
        </p:nvSpPr>
        <p:spPr>
          <a:xfrm>
            <a:off x="1080000" y="868320"/>
            <a:ext cx="841248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c9211e"/>
                </a:solidFill>
                <a:uFillTx/>
                <a:latin typeface="Source Sans Pro"/>
                <a:ea typeface="DejaVu Sans"/>
              </a:rPr>
              <a:t>(No such term – I just made it up.)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When affordance goes wrong...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false affordance*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– when an action </a:t>
            </a: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looks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like it will do a task, but it does something else.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hidden affordance*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– when a function </a:t>
            </a:r>
            <a:r>
              <a:rPr b="0" i="1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is</a:t>
            </a:r>
            <a:r>
              <a:rPr b="0" lang="en-US" sz="2800" strike="noStrike" u="none">
                <a:solidFill>
                  <a:srgbClr val="141412"/>
                </a:solidFill>
                <a:uFillTx/>
                <a:latin typeface="Source Sans Pro"/>
                <a:ea typeface="DejaVu Sans"/>
              </a:rPr>
              <a:t> available, but is not easily detectable by the user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1785600" y="5060160"/>
            <a:ext cx="55551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* not examinable, but nice to know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2022-01-19T13:21:46Z</dcterms:created>
  <dc:creator>Mark Kelly</dc:creator>
  <dc:description/>
  <dc:language>en-AU</dc:language>
  <cp:lastModifiedBy/>
  <dcterms:modified xsi:type="dcterms:W3CDTF">2024-08-26T12:56:58Z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