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720000" y="1362960"/>
            <a:ext cx="9070200" cy="90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99"/>
                </a:solidFill>
                <a:latin typeface="Gentium Book Basic"/>
                <a:ea typeface="DejaVu Sans"/>
              </a:rPr>
              <a:t>Data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1300" spc="-1" strike="noStrike">
                <a:solidFill>
                  <a:srgbClr val="000099"/>
                </a:solidFill>
                <a:latin typeface="Gentium Book Basic"/>
                <a:ea typeface="DejaVu Sans"/>
              </a:rPr>
              <a:t>Extracted and enhanced from the </a:t>
            </a:r>
            <a:r>
              <a:rPr b="1" i="1" lang="en-AU" sz="1300" spc="-1" strike="noStrike">
                <a:solidFill>
                  <a:srgbClr val="000099"/>
                </a:solidFill>
                <a:latin typeface="Gentium Book Basic"/>
                <a:ea typeface="DejaVu Sans"/>
              </a:rPr>
              <a:t>Security-Data</a:t>
            </a:r>
            <a:r>
              <a:rPr b="1" lang="en-AU" sz="1300" spc="-1" strike="noStrike">
                <a:solidFill>
                  <a:srgbClr val="000099"/>
                </a:solidFill>
                <a:latin typeface="Gentium Book Basic"/>
                <a:ea typeface="DejaVu Sans"/>
              </a:rPr>
              <a:t> slideshow</a:t>
            </a:r>
            <a:endParaRPr b="0" lang="en-AU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AU" sz="1300" spc="-1" strike="noStrike">
                <a:solidFill>
                  <a:srgbClr val="000099"/>
                </a:solidFill>
                <a:latin typeface="Gentium Book Basic"/>
                <a:ea typeface="DejaVu Sans"/>
              </a:rPr>
              <a:t>v1.1 2023-09-07</a:t>
            </a:r>
            <a:endParaRPr b="0" lang="en-AU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014360" y="180000"/>
            <a:ext cx="2284200" cy="6840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284000" y="865440"/>
            <a:ext cx="1693800" cy="24588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900000" y="2880000"/>
            <a:ext cx="3380400" cy="25992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5760000" y="2880000"/>
            <a:ext cx="345816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70560" cy="405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Regular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40000" y="900000"/>
            <a:ext cx="9070560" cy="342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Backing up data “When I get around to it” is a recipe for disaster.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71"/>
              </a:spcBef>
              <a:buNone/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70560" cy="405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Regular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40000" y="720000"/>
            <a:ext cx="9070560" cy="557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Backups can be done manually or automatically.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Manual backups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may be prone to user error or forgetfulness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give conscious control of the process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7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7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70560" cy="405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Regular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40000" y="720000"/>
            <a:ext cx="9070560" cy="557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Backups can be done manually or automatically.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Automatic backups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don’t need human time or effort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will be done properly (if set up properly)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can be scheduled to occur during quiet times (e.g. at night when new data is not being created and active files are not locked)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7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7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82800"/>
            <a:ext cx="9070560" cy="85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Storing backups 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offsite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008000"/>
            <a:ext cx="9070560" cy="439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3600" spc="-1" strike="noStrike">
                <a:solidFill>
                  <a:srgbClr val="000000"/>
                </a:solidFill>
                <a:latin typeface="Arial"/>
              </a:rPr>
              <a:t>Rule #1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</a:rPr>
              <a:t>NEVER store backups on the same device that stores the original data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</a:rPr>
              <a:t>If the device fails, is stolen, gets damaged – you will lose your original data and your only backups</a:t>
            </a:r>
            <a:r>
              <a:rPr b="1" lang="en-AU" sz="3600" spc="-1" strike="noStrike">
                <a:solidFill>
                  <a:srgbClr val="000000"/>
                </a:solidFill>
                <a:latin typeface="Arial"/>
              </a:rPr>
              <a:t> together</a:t>
            </a:r>
            <a:r>
              <a:rPr b="0" lang="en-AU" sz="3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82800"/>
            <a:ext cx="9070560" cy="85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Storing backups 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offsite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008000"/>
            <a:ext cx="9070560" cy="439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If your only backups are stored in the manager’s desk drawer, they can be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destroyed by fire, storm etc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stolen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lost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</a:rPr>
              <a:t>At </a:t>
            </a:r>
            <a:r>
              <a:rPr b="0" i="1" lang="en-AU" sz="3600" spc="-1" strike="noStrike">
                <a:solidFill>
                  <a:srgbClr val="000000"/>
                </a:solidFill>
                <a:latin typeface="Arial"/>
              </a:rPr>
              <a:t>least</a:t>
            </a:r>
            <a:r>
              <a:rPr b="0" lang="en-AU" sz="3600" spc="-1" strike="noStrike">
                <a:solidFill>
                  <a:srgbClr val="000000"/>
                </a:solidFill>
                <a:latin typeface="Arial"/>
              </a:rPr>
              <a:t> take them home with you.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82800"/>
            <a:ext cx="9070560" cy="85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Storing backups 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offsite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008000"/>
            <a:ext cx="9070560" cy="439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Cloud storage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is safely offsite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i="1" lang="en-AU" sz="4000" spc="-1" strike="noStrike">
                <a:solidFill>
                  <a:srgbClr val="000000"/>
                </a:solidFill>
                <a:latin typeface="Calibri"/>
              </a:rPr>
              <a:t>should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be reliable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82800"/>
            <a:ext cx="9070560" cy="85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Storing backups 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offsite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008000"/>
            <a:ext cx="9070560" cy="4391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Cloud storage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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cost, storage limits, speed of uploads/downloads may be an issue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Wingdings" charset="2"/>
              <a:buChar char="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can you trust your cloud provider with valuable data? What if they sell it, go out of business, expose it to hackers?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82800"/>
            <a:ext cx="9070560" cy="85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Testing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0560" cy="3740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After setting up any backup procedure, check that it </a:t>
            </a:r>
            <a:r>
              <a:rPr b="0" lang="en-AU" sz="4000" spc="-1" strike="noStrike">
                <a:solidFill>
                  <a:srgbClr val="c9211e"/>
                </a:solidFill>
                <a:latin typeface="Calibri"/>
              </a:rPr>
              <a:t>actually works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is all the data </a:t>
            </a:r>
            <a:r>
              <a:rPr b="0" i="1" lang="en-AU" sz="4000" spc="-1" strike="noStrike">
                <a:solidFill>
                  <a:srgbClr val="000000"/>
                </a:solidFill>
                <a:latin typeface="Calibri"/>
              </a:rPr>
              <a:t>actually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backed up?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can it be </a:t>
            </a:r>
            <a:r>
              <a:rPr b="0" i="1" lang="en-AU" sz="4000" spc="-1" strike="noStrike">
                <a:solidFill>
                  <a:srgbClr val="000000"/>
                </a:solidFill>
                <a:latin typeface="Calibri"/>
              </a:rPr>
              <a:t>restored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on demand?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if compressed, can the data be decompressed accurately?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70560" cy="49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Testing Backups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576000"/>
            <a:ext cx="9070560" cy="482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using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backup software or online service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is it up-to-date?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have bugs been patched?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have security holes been found and patched?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can the current version still read its old data files created by older versions?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can you still get good support from the manufacturer?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82800"/>
            <a:ext cx="9070560" cy="85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Testing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0560" cy="3740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Create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fake test data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for testing. Do not experiment with real data!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Create some data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Delete it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Restore it.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Verify that it is complete and accurate.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936080" cy="617832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540000" y="144000"/>
            <a:ext cx="954000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00"/>
                </a:solidFill>
                <a:latin typeface="Lucida Bright"/>
                <a:ea typeface="DejaVu Sans"/>
              </a:rPr>
              <a:t>Why back up? One day you press the power switch and you see this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82800"/>
            <a:ext cx="9070560" cy="85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Testing Backups – True Story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936000"/>
            <a:ext cx="9070560" cy="428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Scene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– a large secondary college in Melbourne.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– college financial records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Backup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– performed daily by college bursar.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82800"/>
            <a:ext cx="9070560" cy="85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Testing Backups – True Story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936000"/>
            <a:ext cx="9070560" cy="428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Stored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– offsite - the bursar took the backup disks home each night.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One day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– new accounting software was to be installed, and a new backup schedule was needed.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System manager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– examined existing backup settings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82800"/>
            <a:ext cx="9070560" cy="85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Testing Backups – True Story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0560" cy="428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Discovered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– for the past nine or so years, the diligent daily backups had been saving data from the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wrong network directory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No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data had ever been backed up.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Luckily, no data disaster had occurred.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Documenting Backup Procedures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3000"/>
            <a:ext cx="9070560" cy="407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Staff come and go, roles change.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New staff taking over data backups need to know precisely how the procedure is done, to avoid errors or damaging data.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A documented explanation of the backup procedures ensures it’s done properly.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70560" cy="67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tips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783000"/>
            <a:ext cx="9070560" cy="407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Data files in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active use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(currently being edited) may be locked and cannot be backed up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Backups are often best scheduled to be done at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night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files will be closed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file-intensive backup process will not slow down the network during business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tips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927000"/>
            <a:ext cx="9070560" cy="407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allow workers to save data to their local computer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PCs fail, 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users do dumb things and delete data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data stored on a single PC cannot be accessed by other workers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tips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991080"/>
            <a:ext cx="9070560" cy="407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Do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allow workers to save data to their local computer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4000" spc="-1" strike="noStrike">
                <a:solidFill>
                  <a:srgbClr val="000000"/>
                </a:solidFill>
                <a:latin typeface="Calibri"/>
              </a:rPr>
              <a:t>Set up and enforce an organisational rule: </a:t>
            </a:r>
            <a:r>
              <a:rPr b="0" i="1" lang="en-AU" sz="4000" spc="-1" strike="noStrike">
                <a:solidFill>
                  <a:srgbClr val="ff3333"/>
                </a:solidFill>
                <a:latin typeface="Calibri"/>
              </a:rPr>
              <a:t>All</a:t>
            </a:r>
            <a:r>
              <a:rPr b="0" lang="en-AU" sz="4000" spc="-1" strike="noStrike">
                <a:solidFill>
                  <a:srgbClr val="ff3333"/>
                </a:solidFill>
                <a:latin typeface="Calibri"/>
              </a:rPr>
              <a:t> data must be saved to the LAN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(local area network)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tips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991080"/>
            <a:ext cx="6156000" cy="188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If backing up to physical media (e.g. SSD, USB key),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label the backup’s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date, time and contents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4000" spc="-1" strike="noStrike">
                <a:solidFill>
                  <a:srgbClr val="000000"/>
                </a:solidFill>
                <a:latin typeface="Calibri"/>
              </a:rPr>
              <a:t>Just do it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You can thank me later.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799"/>
              </a:spcBef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7026120" y="1260000"/>
            <a:ext cx="2513880" cy="38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4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tips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991080"/>
            <a:ext cx="9070560" cy="407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Multilayer backups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(for the paranoid)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PC’s HDD/SSD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(manual save)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NAS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(manually or using folder sync)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Cloud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(automatic, using folder sync)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Monthly copy to spare HDD 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manually)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67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6000" spc="-1" strike="noStrike">
                <a:solidFill>
                  <a:srgbClr val="000000"/>
                </a:solidFill>
                <a:latin typeface="Calibri"/>
              </a:rPr>
              <a:t>Backup types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260000"/>
            <a:ext cx="9070560" cy="413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Full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Partial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incremental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differential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careless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526760" y="528480"/>
            <a:ext cx="7292520" cy="514152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1800000" y="108000"/>
            <a:ext cx="683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a74040"/>
                </a:solidFill>
                <a:latin typeface="Arial"/>
                <a:ea typeface="DejaVu Sans"/>
              </a:rPr>
              <a:t>Or you see this cheerful message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67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Full backup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0560" cy="395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Full backup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data is copied, regardless of its age, importance, last-save-date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This is the foundation of a complete system restore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PRO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allows the restoration of a completely trashed system. Gets you back to how you were.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lots of storage needed, takes time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67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Partial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0560" cy="413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3200" spc="-1" strike="noStrike">
                <a:solidFill>
                  <a:srgbClr val="ff3333"/>
                </a:solidFill>
                <a:latin typeface="Calibri"/>
              </a:rPr>
              <a:t>Incremental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Saves files that are NEW or CHANGED since the last FULL backup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67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Partial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0560" cy="305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3200" spc="-1" strike="noStrike">
                <a:solidFill>
                  <a:srgbClr val="ff3333"/>
                </a:solidFill>
                <a:latin typeface="Calibri"/>
              </a:rPr>
              <a:t>Differential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Similar to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</a:rPr>
              <a:t>incremental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, but all files created since the last FULL backup will always be copied again – even if they have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</a:rPr>
              <a:t>already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 been saved during a previous incremental backup.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Like incremental with a little more added insurance.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67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Careless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070560" cy="432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Files are copied whenever you happen to remember it.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Not all files are backed up, because you didn’t care.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You can’t find them when disaster strikes.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You find a backup, but it’s too old to be useful, or can’t be read by your newfangled technology. </a:t>
            </a:r>
            <a:r>
              <a:rPr b="0" i="1" lang="en-AU" sz="1300" spc="-1" strike="noStrike">
                <a:solidFill>
                  <a:srgbClr val="000000"/>
                </a:solidFill>
                <a:latin typeface="Arial"/>
              </a:rPr>
              <a:t>But these floppy disks worked just fine in 1983!</a:t>
            </a:r>
            <a:endParaRPr b="0" lang="en-AU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You swear you will never let this happen again if some helpful God points you to a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good, recent backup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. </a:t>
            </a:r>
            <a:r>
              <a:rPr b="0" i="1" lang="en-AU" sz="1400" spc="-1" strike="noStrike">
                <a:solidFill>
                  <a:srgbClr val="000000"/>
                </a:solidFill>
                <a:latin typeface="Arial"/>
                <a:ea typeface="Microsoft YaHei"/>
              </a:rPr>
              <a:t>But G</a:t>
            </a:r>
            <a:r>
              <a:rPr b="0" i="1" lang="en-AU" sz="1300" spc="-1" strike="noStrike">
                <a:solidFill>
                  <a:srgbClr val="000000"/>
                </a:solidFill>
                <a:latin typeface="Arial"/>
              </a:rPr>
              <a:t>ods don’t work like that. Your opinion about the efficacy of IT Gods may vary.</a:t>
            </a:r>
            <a:endParaRPr b="0" lang="en-AU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Backup Scheme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3000"/>
            <a:ext cx="9070560" cy="3740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Weekly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full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backups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Daily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incremental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backups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restore data,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reload the latest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full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backup and then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add on all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incremental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daily backups made since then.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Continuous Data Protection (CDP)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168200"/>
            <a:ext cx="9070560" cy="389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New and changed files are automatically and immediately saved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Different historical versions of a file can be restored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e.g. the spreadsheet you work on and save every day can be restored to its pristine version from last Thursday when you totally </a:t>
            </a: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wrecked</a:t>
            </a: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 it.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save to NAS, cloud, local network, removeable disk, remote computer, network of another branch of your organisation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" descr=""/>
          <p:cNvPicPr/>
          <p:nvPr/>
        </p:nvPicPr>
        <p:blipFill>
          <a:blip r:embed="rId1"/>
          <a:stretch/>
        </p:blipFill>
        <p:spPr>
          <a:xfrm>
            <a:off x="6934680" y="-5760"/>
            <a:ext cx="3148560" cy="236124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Media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8480" y="1171080"/>
            <a:ext cx="9070560" cy="408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Media” = what the data is saved to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Tape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large capacity, slow, wears out, expensive.  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Still common in some businesses.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Removable hard disk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fast, large capacity, cheap.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CD/DVD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now obsolete.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file servers are robust, reliable, high-capacity, fast, centralised, accessible remotely.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NAS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Network Attached Storage. </a:t>
            </a:r>
            <a:r>
              <a:rPr b="0" lang="en-AU" sz="2100" spc="-1" strike="noStrike">
                <a:solidFill>
                  <a:srgbClr val="000000"/>
                </a:solidFill>
                <a:latin typeface="Calibri"/>
              </a:rPr>
              <a:t>Adorable.</a:t>
            </a:r>
            <a:endParaRPr b="0" lang="en-A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5760000" y="2880000"/>
            <a:ext cx="5104440" cy="287532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Media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8480" y="1171080"/>
            <a:ext cx="8740800" cy="408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NAS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= network attached storage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Attached to LAN – accessible to all users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Can be high capacity (e.g. 32 TB = 32,000 GB)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Excellent data protection: can use RAID* (usually RAID5) to protect against disk failure.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Fast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*Redundant array of independent disks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Media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3000"/>
            <a:ext cx="9576000" cy="3740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c9211e"/>
                </a:solidFill>
                <a:latin typeface="Calibri"/>
              </a:rPr>
              <a:t>Selection criteria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Read/write speed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Storage Capacity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Lifetime of recorded data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Robustness (e.g. against scratching, magnetic fields, disk rot)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i="1" lang="en-AU" sz="4400" spc="-1" strike="noStrike">
                <a:solidFill>
                  <a:srgbClr val="000000"/>
                </a:solidFill>
                <a:latin typeface="Calibri"/>
              </a:rPr>
              <a:t>Backing Up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 vs </a:t>
            </a:r>
            <a:r>
              <a:rPr b="1" i="1" lang="en-AU" sz="4400" spc="-1" strike="noStrike">
                <a:solidFill>
                  <a:srgbClr val="000000"/>
                </a:solidFill>
                <a:latin typeface="Calibri"/>
              </a:rPr>
              <a:t>Archiving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323000"/>
            <a:ext cx="9070560" cy="2820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ff3333"/>
                </a:solidFill>
                <a:latin typeface="Calibri"/>
              </a:rPr>
              <a:t>Archiving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copying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obsolete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data to secondary storage (e.g. a loose hard disk)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deleting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original data.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ff3333"/>
                </a:solidFill>
                <a:latin typeface="Calibri"/>
              </a:rPr>
              <a:t>Backing up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copying data,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keeping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original.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900000" y="346680"/>
            <a:ext cx="7919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cc00"/>
                </a:solidFill>
                <a:latin typeface="Arial"/>
                <a:ea typeface="DejaVu Sans"/>
              </a:rPr>
              <a:t>The VCEDATA Golden Rule</a:t>
            </a:r>
            <a:endParaRPr b="0" lang="en-AU" sz="4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900000" y="1661760"/>
            <a:ext cx="7919280" cy="23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ffcc00"/>
                </a:solidFill>
                <a:latin typeface="Arial"/>
                <a:ea typeface="DejaVu Sans"/>
              </a:rPr>
              <a:t>No matter how much you value your data, it will suddenly be 1000 times more valuable </a:t>
            </a:r>
            <a:r>
              <a:rPr b="0" i="1" lang="en-AU" sz="4000" spc="-1" strike="noStrike">
                <a:solidFill>
                  <a:srgbClr val="ffcc00"/>
                </a:solidFill>
                <a:latin typeface="Arial"/>
                <a:ea typeface="DejaVu Sans"/>
              </a:rPr>
              <a:t>after</a:t>
            </a:r>
            <a:r>
              <a:rPr b="0" lang="en-AU" sz="4000" spc="-1" strike="noStrike">
                <a:solidFill>
                  <a:srgbClr val="ffcc00"/>
                </a:solidFill>
                <a:latin typeface="Arial"/>
                <a:ea typeface="DejaVu Sans"/>
              </a:rPr>
              <a:t> it has been permanently lost.</a:t>
            </a:r>
            <a:endParaRPr b="0" lang="en-AU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Other backup issues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783000"/>
            <a:ext cx="9070560" cy="461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Never have just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one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copy of a data file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software offers automatic saving of backups –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turn it 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Any time to are about to make a significant change to a vital file, save it with a new name, e.g. mypasswords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-v3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.doc! That lets you recover old versions.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Other backup issues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927000"/>
            <a:ext cx="9070560" cy="429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document </a:t>
            </a:r>
            <a:r>
              <a:rPr b="0" i="1" lang="en-AU" sz="3200" spc="-1" strike="noStrike">
                <a:solidFill>
                  <a:srgbClr val="c9211e"/>
                </a:solidFill>
                <a:latin typeface="Calibri"/>
              </a:rPr>
              <a:t>version numbering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so you can roll-back to earlier versions when past stupidities go wrong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- 1st save = </a:t>
            </a:r>
            <a:r>
              <a:rPr b="0" lang="en-AU" sz="2600" spc="-1" strike="noStrike">
                <a:solidFill>
                  <a:srgbClr val="000000"/>
                </a:solidFill>
                <a:latin typeface="Courier New"/>
              </a:rPr>
              <a:t>budget2020-</a:t>
            </a:r>
            <a:r>
              <a:rPr b="0" lang="en-AU" sz="2600" spc="-1" strike="noStrike">
                <a:solidFill>
                  <a:srgbClr val="ff3333"/>
                </a:solidFill>
                <a:latin typeface="Courier New"/>
              </a:rPr>
              <a:t>v1</a:t>
            </a:r>
            <a:r>
              <a:rPr b="0" lang="en-AU" sz="2600" spc="-1" strike="noStrike">
                <a:solidFill>
                  <a:srgbClr val="000000"/>
                </a:solidFill>
                <a:latin typeface="Courier New"/>
              </a:rPr>
              <a:t>.xls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- 2</a:t>
            </a:r>
            <a:r>
              <a:rPr b="0" lang="en-AU" sz="2600" spc="-1" strike="noStrike" baseline="33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 save = </a:t>
            </a:r>
            <a:r>
              <a:rPr b="0" lang="en-AU" sz="2600" spc="-1" strike="noStrike">
                <a:solidFill>
                  <a:srgbClr val="000000"/>
                </a:solidFill>
                <a:latin typeface="Courier New"/>
              </a:rPr>
              <a:t>budget2020-</a:t>
            </a:r>
            <a:r>
              <a:rPr b="0" lang="en-AU" sz="2600" spc="-1" strike="noStrike">
                <a:solidFill>
                  <a:srgbClr val="ff3333"/>
                </a:solidFill>
                <a:latin typeface="Courier New"/>
              </a:rPr>
              <a:t>v2</a:t>
            </a:r>
            <a:r>
              <a:rPr b="0" lang="en-AU" sz="2600" spc="-1" strike="noStrike">
                <a:solidFill>
                  <a:srgbClr val="000000"/>
                </a:solidFill>
                <a:latin typeface="Courier New"/>
              </a:rPr>
              <a:t>.xls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- 3</a:t>
            </a:r>
            <a:r>
              <a:rPr b="0" lang="en-AU" sz="2600" spc="-1" strike="noStrike" baseline="33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 save = </a:t>
            </a:r>
            <a:r>
              <a:rPr b="0" lang="en-AU" sz="2600" spc="-1" strike="noStrike">
                <a:solidFill>
                  <a:srgbClr val="000000"/>
                </a:solidFill>
                <a:latin typeface="Courier New"/>
              </a:rPr>
              <a:t>budget2020-</a:t>
            </a:r>
            <a:r>
              <a:rPr b="0" lang="en-AU" sz="2600" spc="-1" strike="noStrike">
                <a:solidFill>
                  <a:srgbClr val="ff3333"/>
                </a:solidFill>
                <a:latin typeface="Courier New"/>
              </a:rPr>
              <a:t>v3a-before new sheet</a:t>
            </a:r>
            <a:r>
              <a:rPr b="0" lang="en-AU" sz="2600" spc="-1" strike="noStrike">
                <a:solidFill>
                  <a:srgbClr val="000000"/>
                </a:solidFill>
                <a:latin typeface="Courier New"/>
              </a:rPr>
              <a:t>.xls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Microsoft YaHei"/>
              </a:rPr>
              <a:t>- 4</a:t>
            </a:r>
            <a:r>
              <a:rPr b="0" lang="en-AU" sz="2600" spc="-1" strike="noStrike" baseline="33000">
                <a:solidFill>
                  <a:srgbClr val="000000"/>
                </a:solidFill>
                <a:latin typeface="Calibri"/>
                <a:ea typeface="Microsoft YaHei"/>
              </a:rPr>
              <a:t>th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  <a:ea typeface="Microsoft YaHei"/>
              </a:rPr>
              <a:t> save =  </a:t>
            </a:r>
            <a:r>
              <a:rPr b="0" lang="en-AU" sz="26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budget2020-</a:t>
            </a:r>
            <a:r>
              <a:rPr b="0" lang="en-AU" sz="2600" spc="-1" strike="noStrike">
                <a:solidFill>
                  <a:srgbClr val="ff3333"/>
                </a:solidFill>
                <a:latin typeface="Courier New"/>
                <a:ea typeface="Microsoft YaHei"/>
              </a:rPr>
              <a:t>v3b-after new sheet</a:t>
            </a:r>
            <a:r>
              <a:rPr b="0" lang="en-AU" sz="26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.xls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600" spc="-1" strike="noStrike">
                <a:solidFill>
                  <a:srgbClr val="000000"/>
                </a:solidFill>
                <a:latin typeface="Lucida Console"/>
                <a:ea typeface="Microsoft YaHei"/>
              </a:rPr>
              <a:t>etc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1500" spc="-1" strike="noStrike">
                <a:solidFill>
                  <a:srgbClr val="000000"/>
                </a:solidFill>
                <a:latin typeface="Lucida Console"/>
                <a:ea typeface="Microsoft YaHei"/>
              </a:rPr>
              <a:t>It may be a bit of a pain, but one day you will shower me with champagne for this tip.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"/>
          <p:cNvSpPr/>
          <p:nvPr/>
        </p:nvSpPr>
        <p:spPr>
          <a:xfrm>
            <a:off x="864000" y="1260000"/>
            <a:ext cx="8278560" cy="13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These slideshows may be freely used, modified or distributed by teachers and students anywhere.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They may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be sold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You must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change or remove their authorship information or copyright notices.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You must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redistribute them if you modify them.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This is not a VCAA publication and does not speak for VCAA.</a:t>
            </a:r>
            <a:r>
              <a:rPr b="0" lang="en-US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Portions (e.g. exam questions, study design extracts, glossary terms) may be copyright 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Victorian Curriculum and Assessment Authority and are used with permission for educational purposes.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942720" y="180000"/>
            <a:ext cx="2284200" cy="68400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4248360" y="865440"/>
            <a:ext cx="1693800" cy="245880"/>
          </a:xfrm>
          <a:prstGeom prst="rect">
            <a:avLst/>
          </a:prstGeom>
          <a:ln w="0">
            <a:noFill/>
          </a:ln>
        </p:spPr>
      </p:pic>
      <p:sp>
        <p:nvSpPr>
          <p:cNvPr id="206" name=""/>
          <p:cNvSpPr/>
          <p:nvPr/>
        </p:nvSpPr>
        <p:spPr>
          <a:xfrm>
            <a:off x="901440" y="4320000"/>
            <a:ext cx="827856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If you liked this slideshow, please name your next hamster after me.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480000" y="3240000"/>
            <a:ext cx="3312360" cy="224676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504000" y="360000"/>
            <a:ext cx="9070560" cy="485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You calmly consider your situation: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You have no system backup.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You have lost a year of irreplaceable work.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Losing that work will get you fired.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You will also probably get sued by your clients for breach of contract.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You scream, like a little girl.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49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Or... not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68720" y="1080000"/>
            <a:ext cx="9070560" cy="407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Major data loss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be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catastrophic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unrecoverable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even by experts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prevented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some of the time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overcome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most of the time if you have backups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943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Basics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3000"/>
            <a:ext cx="9070560" cy="407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Backup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copying data so it can be restored if the original is lost or damaged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Good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backups are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regular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stored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offsite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tested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documented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6405480" y="3008520"/>
            <a:ext cx="3673080" cy="266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0560" cy="49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Regular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900000"/>
            <a:ext cx="9070560" cy="416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Backups are too vital to be done monthly or “Yeah, tomorrow maybe for sure”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Ask yourself, 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“Exactly how much of my data am I willing to lose forever?”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who owes you money, and whom do you owe? See you in court.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your tax records? The ATO will be at your door at tax time.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lists of items in stock, unfulfilled and past orders, suppliers, customers, staff?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details of your insurance policies, bank accounts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family photos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70560" cy="405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Regular backups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40000" y="709920"/>
            <a:ext cx="9070560" cy="342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AU" sz="2800" spc="-1" strike="noStrike">
                <a:solidFill>
                  <a:srgbClr val="a74040"/>
                </a:solidFill>
                <a:latin typeface="Calibri"/>
              </a:rPr>
              <a:t>Data should be backed up whenever it is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a74040"/>
                </a:solidFill>
                <a:latin typeface="Calibri"/>
              </a:rPr>
              <a:t>created or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solidFill>
                  <a:srgbClr val="a74040"/>
                </a:solidFill>
                <a:latin typeface="Calibri"/>
              </a:rPr>
              <a:t>changed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71"/>
              </a:spcBef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At a minimum: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daily.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7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But even losing one day’s data could be a nightmare for a business.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71"/>
              </a:spcBef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Preferably: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continuously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7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7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2022-01-19T13:21:46Z</dcterms:created>
  <dc:creator>Mark Kelly</dc:creator>
  <dc:description/>
  <dc:language>en-AU</dc:language>
  <cp:lastModifiedBy/>
  <dcterms:modified xsi:type="dcterms:W3CDTF">2023-09-07T13:49:28Z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