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117360"/>
            <a:ext cx="7771320" cy="153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540000" y="165636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5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XML data files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v1.1 - 2022-02-18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78" name="Picture 7" descr=""/>
          <p:cNvPicPr/>
          <p:nvPr/>
        </p:nvPicPr>
        <p:blipFill>
          <a:blip r:embed="rId1"/>
          <a:stretch/>
        </p:blipFill>
        <p:spPr>
          <a:xfrm>
            <a:off x="36720" y="2706480"/>
            <a:ext cx="4751280" cy="33408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552920" y="2642400"/>
            <a:ext cx="3727080" cy="29376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 txBox="1"/>
          <p:nvPr/>
        </p:nvSpPr>
        <p:spPr>
          <a:xfrm>
            <a:off x="7200000" y="5477760"/>
            <a:ext cx="180000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050" spc="-1" strike="noStrike">
                <a:latin typeface="Arial"/>
              </a:rPr>
              <a:t>This message is brought to you by the XML Marketing Board</a:t>
            </a:r>
            <a:endParaRPr b="0" lang="en-A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XML looks like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57980F8-7CD4-422D-9940-698BD02AF8B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5" name="Picture 6" descr=""/>
          <p:cNvPicPr/>
          <p:nvPr/>
        </p:nvPicPr>
        <p:blipFill>
          <a:blip r:embed="rId1"/>
          <a:stretch/>
        </p:blipFill>
        <p:spPr>
          <a:xfrm>
            <a:off x="278640" y="1124640"/>
            <a:ext cx="8540640" cy="4609080"/>
          </a:xfrm>
          <a:prstGeom prst="rect">
            <a:avLst/>
          </a:prstGeom>
          <a:ln w="0">
            <a:noFill/>
          </a:ln>
        </p:spPr>
      </p:pic>
      <p:sp>
        <p:nvSpPr>
          <p:cNvPr id="116" name="Left Arrow 2"/>
          <p:cNvSpPr/>
          <p:nvPr/>
        </p:nvSpPr>
        <p:spPr>
          <a:xfrm>
            <a:off x="971640" y="119664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Hierarchical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XML looks like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11FBF7-A2A7-48B9-8CA4-448B8855E16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278640" y="1124640"/>
            <a:ext cx="8540640" cy="4609080"/>
          </a:xfrm>
          <a:prstGeom prst="rect">
            <a:avLst/>
          </a:prstGeom>
          <a:ln w="0">
            <a:noFill/>
          </a:ln>
        </p:spPr>
      </p:pic>
      <p:sp>
        <p:nvSpPr>
          <p:cNvPr id="120" name="Left Arrow 2"/>
          <p:cNvSpPr/>
          <p:nvPr/>
        </p:nvSpPr>
        <p:spPr>
          <a:xfrm rot="2287200">
            <a:off x="2526120" y="229140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Closing tag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21" name="Left Arrow 7"/>
          <p:cNvSpPr/>
          <p:nvPr/>
        </p:nvSpPr>
        <p:spPr>
          <a:xfrm rot="20619600">
            <a:off x="971280" y="110232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Opening tag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XML looks like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EE51C97-873C-4539-BDAA-3870198075E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24" name="Picture 6" descr=""/>
          <p:cNvPicPr/>
          <p:nvPr/>
        </p:nvPicPr>
        <p:blipFill>
          <a:blip r:embed="rId1"/>
          <a:stretch/>
        </p:blipFill>
        <p:spPr>
          <a:xfrm>
            <a:off x="278640" y="1124640"/>
            <a:ext cx="8540640" cy="4609080"/>
          </a:xfrm>
          <a:prstGeom prst="rect">
            <a:avLst/>
          </a:prstGeom>
          <a:ln w="0">
            <a:noFill/>
          </a:ln>
        </p:spPr>
      </p:pic>
      <p:sp>
        <p:nvSpPr>
          <p:cNvPr id="125" name="Left Arrow 2"/>
          <p:cNvSpPr/>
          <p:nvPr/>
        </p:nvSpPr>
        <p:spPr>
          <a:xfrm>
            <a:off x="2988000" y="1412640"/>
            <a:ext cx="4823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Opening + closing tags with content = an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element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Unlike HTML tags, which use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pre-defined standards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XML tags are created by the author of the data.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Price” could have been called “Cost” – it’s up to the XML creator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 is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extensible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new data fields can be later added, and existing software could still read and understand it.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Its format is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universal and open-source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</a:t>
            </a:r>
            <a:endParaRPr b="0" lang="en-AU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competing or incompatible file formats that can go out of date.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B00F2F-F54C-428E-9D3E-00786BA6ED3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2449800" y="3157920"/>
            <a:ext cx="5038200" cy="37000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6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236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 data contains no information about how the data should be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presented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The same XML data can be displayed in many different ways.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Large data stores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(e.g. weather bureau) often export data in XML format so it can be read by nearly any software.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8B9AE41-91EB-45CF-9470-DF5A32B5F9D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EXPORT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0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E.g. a newsfeed may be exported like this: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FF5B862-5CFD-45D4-A20F-69A0D266C29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1331640" y="1628640"/>
            <a:ext cx="6245640" cy="439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6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Trees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900000"/>
            <a:ext cx="8460000" cy="56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 documents can have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hierarchical tree-like structure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6F765A-15F3-4392-BE29-2FCEA070428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0" name="Picture 6" descr=""/>
          <p:cNvPicPr/>
          <p:nvPr/>
        </p:nvPicPr>
        <p:blipFill>
          <a:blip r:embed="rId1"/>
          <a:stretch/>
        </p:blipFill>
        <p:spPr>
          <a:xfrm>
            <a:off x="179640" y="2313000"/>
            <a:ext cx="4695480" cy="251388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7" descr=""/>
          <p:cNvPicPr/>
          <p:nvPr/>
        </p:nvPicPr>
        <p:blipFill>
          <a:blip r:embed="rId2"/>
          <a:stretch/>
        </p:blipFill>
        <p:spPr>
          <a:xfrm>
            <a:off x="5072760" y="1830960"/>
            <a:ext cx="3866760" cy="443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6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Components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BE668A2-D670-434F-89E4-CF4931927BA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44" name="Picture 7" descr=""/>
          <p:cNvPicPr/>
          <p:nvPr/>
        </p:nvPicPr>
        <p:blipFill>
          <a:blip r:embed="rId1"/>
          <a:stretch/>
        </p:blipFill>
        <p:spPr>
          <a:xfrm>
            <a:off x="5072760" y="1830960"/>
            <a:ext cx="3866760" cy="4438080"/>
          </a:xfrm>
          <a:prstGeom prst="rect">
            <a:avLst/>
          </a:prstGeom>
          <a:ln w="0">
            <a:noFill/>
          </a:ln>
        </p:spPr>
      </p:pic>
      <p:sp>
        <p:nvSpPr>
          <p:cNvPr id="145" name="Straight Arrow Connector 8"/>
          <p:cNvSpPr/>
          <p:nvPr/>
        </p:nvSpPr>
        <p:spPr>
          <a:xfrm>
            <a:off x="3646080" y="1929960"/>
            <a:ext cx="147204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10"/>
          <p:cNvSpPr/>
          <p:nvPr/>
        </p:nvSpPr>
        <p:spPr>
          <a:xfrm>
            <a:off x="477720" y="1191240"/>
            <a:ext cx="3167280" cy="146124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optional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declaration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(or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prologue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‘prolog’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announces the XML version (1.0) and character encoding scheme (UTF-8)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7" name="Straight Arrow Connector 11"/>
          <p:cNvSpPr/>
          <p:nvPr/>
        </p:nvSpPr>
        <p:spPr>
          <a:xfrm flipV="1">
            <a:off x="3636000" y="2193120"/>
            <a:ext cx="1436040" cy="88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13"/>
          <p:cNvSpPr/>
          <p:nvPr/>
        </p:nvSpPr>
        <p:spPr>
          <a:xfrm>
            <a:off x="467640" y="2891880"/>
            <a:ext cx="3167280" cy="36396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 element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exist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49" name="Straight Arrow Connector 14"/>
          <p:cNvSpPr/>
          <p:nvPr/>
        </p:nvSpPr>
        <p:spPr>
          <a:xfrm flipV="1">
            <a:off x="3600000" y="2641680"/>
            <a:ext cx="2552040" cy="150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Box 16"/>
          <p:cNvSpPr/>
          <p:nvPr/>
        </p:nvSpPr>
        <p:spPr>
          <a:xfrm>
            <a:off x="503640" y="3686040"/>
            <a:ext cx="3095280" cy="912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attribute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(‘lang’)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 provide further information about the element (‘title’)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1" name="TextBox 23"/>
          <p:cNvSpPr/>
          <p:nvPr/>
        </p:nvSpPr>
        <p:spPr>
          <a:xfrm>
            <a:off x="503640" y="4713480"/>
            <a:ext cx="3095280" cy="63828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Every element must have 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closing tag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2" name="Straight Arrow Connector 24"/>
          <p:cNvSpPr/>
          <p:nvPr/>
        </p:nvSpPr>
        <p:spPr>
          <a:xfrm flipV="1">
            <a:off x="3600000" y="4710960"/>
            <a:ext cx="1691280" cy="3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TextBox 27"/>
          <p:cNvSpPr/>
          <p:nvPr/>
        </p:nvSpPr>
        <p:spPr>
          <a:xfrm>
            <a:off x="503640" y="5553720"/>
            <a:ext cx="3095280" cy="912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XML tags are case-sensitive: “year” is a different tag to “Year”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4" name="Straight Arrow Connector 28"/>
          <p:cNvSpPr/>
          <p:nvPr/>
        </p:nvSpPr>
        <p:spPr>
          <a:xfrm flipV="1">
            <a:off x="3636000" y="5524200"/>
            <a:ext cx="1727280" cy="32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Components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D236BA-A8F3-4344-A789-AF9FE7C7201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57" name="TextBox 10"/>
          <p:cNvSpPr/>
          <p:nvPr/>
        </p:nvSpPr>
        <p:spPr>
          <a:xfrm>
            <a:off x="1115640" y="1486080"/>
            <a:ext cx="7261560" cy="91260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XML elements must be properly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nested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child element must be closed before its parent is closed.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is illegal…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58" name="Picture 2" descr=""/>
          <p:cNvPicPr/>
          <p:nvPr/>
        </p:nvPicPr>
        <p:blipFill>
          <a:blip r:embed="rId1"/>
          <a:stretch/>
        </p:blipFill>
        <p:spPr>
          <a:xfrm>
            <a:off x="2339640" y="2637000"/>
            <a:ext cx="3904560" cy="1913760"/>
          </a:xfrm>
          <a:prstGeom prst="rect">
            <a:avLst/>
          </a:prstGeom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4457520" y="3670200"/>
            <a:ext cx="3240000" cy="1045800"/>
          </a:xfrm>
          <a:custGeom>
            <a:avLst/>
            <a:gdLst/>
            <a:ahLst/>
            <a:rect l="0" t="0" r="r" b="b"/>
            <a:pathLst>
              <a:path w="9002" h="2907">
                <a:moveTo>
                  <a:pt x="9001" y="726"/>
                </a:moveTo>
                <a:lnTo>
                  <a:pt x="2250" y="726"/>
                </a:lnTo>
                <a:lnTo>
                  <a:pt x="2250" y="0"/>
                </a:lnTo>
                <a:lnTo>
                  <a:pt x="0" y="1453"/>
                </a:lnTo>
                <a:lnTo>
                  <a:pt x="2250" y="2906"/>
                </a:lnTo>
                <a:lnTo>
                  <a:pt x="2250" y="2179"/>
                </a:lnTo>
                <a:lnTo>
                  <a:pt x="9001" y="2179"/>
                </a:lnTo>
                <a:lnTo>
                  <a:pt x="9001" y="726"/>
                </a:lnTo>
              </a:path>
            </a:pathLst>
          </a:custGeom>
          <a:solidFill>
            <a:srgbClr val="ffd32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300" spc="-1" strike="noStrike">
                <a:latin typeface="Arial"/>
                <a:ea typeface="Microsoft YaHei"/>
              </a:rPr>
              <a:t>PRICE tag is a child of BOOK tag, and should appear within its parent</a:t>
            </a:r>
            <a:endParaRPr b="0" lang="en-AU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Internal Documentation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37C983-770B-40B3-95BD-4C0F450CC8D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40000" y="1231560"/>
            <a:ext cx="8208360" cy="1828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Insert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comments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in XML use the same syntax as in HTML like this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&lt;!-- This is a comment --&gt;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The problem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110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are writing a program that processes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large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quantities of stored data.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like this…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05398A4-9B6C-419F-B77C-D42FAF7030C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79200" y="2988360"/>
            <a:ext cx="9064800" cy="13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Internal Documentation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C7832BC-436B-4AB5-8F49-19CE9AC989D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40000" y="1231560"/>
            <a:ext cx="8208360" cy="6148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&lt;?xml version="1.0" encoding="utf-8"?&gt;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&lt;!-- This Xml file has comments including html or xml tags --&gt;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ff"/>
                </a:solidFill>
                <a:latin typeface="Calibri"/>
              </a:rPr>
              <a:t>&lt;!--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Each restaurant is created using the following highlights difference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&lt;Restaurant&gt;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&lt;title&gt;This is the page where the top restaurant appears on the top&lt;/title&gt;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&lt;Resname&gt;This is the name of the Restaurant who have undertaken&lt;/Resname&gt;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&lt;Serving&gt;This is provided for food serving for the customers&lt;/Serving&gt;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&lt;Hall&gt;The area could be alloted for party function&lt;/Hall&gt;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&lt;rating&gt;This is the user review rating&lt;/rating&gt;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ff6600"/>
                </a:solidFill>
                <a:latin typeface="Calibri"/>
              </a:rPr>
              <a:t>&lt;/Restaurant&gt;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ff"/>
                </a:solidFill>
                <a:latin typeface="Calibri"/>
              </a:rPr>
              <a:t>--&gt;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&lt;Restaurant&gt;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&lt;Nonveg&gt;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&lt;Resname&gt;Dhaba Special&lt;/Resname&gt;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&lt;Location&gt;ECR- II&lt;/Location&gt;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&lt;Serving&gt;Buffet 100&lt;/Serving&gt;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&lt;Hall&gt;Birthday&lt;/Hall&gt;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&lt;rating&gt; A &lt;/rating&gt;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&lt;/Nonveg&gt;</a:t>
            </a:r>
            <a:endParaRPr b="1" lang="en-AU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...</a:t>
            </a:r>
            <a:endParaRPr b="1" lang="en-AU" sz="12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rot="1048200">
            <a:off x="872640" y="1958760"/>
            <a:ext cx="2340000" cy="540000"/>
          </a:xfrm>
          <a:custGeom>
            <a:avLst/>
            <a:gdLst/>
            <a:ahLst/>
            <a:rect l="0" t="0" r="r" b="b"/>
            <a:pathLst>
              <a:path w="6502" h="1502">
                <a:moveTo>
                  <a:pt x="6500" y="372"/>
                </a:moveTo>
                <a:lnTo>
                  <a:pt x="1625" y="374"/>
                </a:lnTo>
                <a:lnTo>
                  <a:pt x="1625" y="0"/>
                </a:lnTo>
                <a:lnTo>
                  <a:pt x="0" y="750"/>
                </a:lnTo>
                <a:lnTo>
                  <a:pt x="1625" y="1501"/>
                </a:lnTo>
                <a:lnTo>
                  <a:pt x="1625" y="1125"/>
                </a:lnTo>
                <a:lnTo>
                  <a:pt x="6501" y="1122"/>
                </a:lnTo>
                <a:lnTo>
                  <a:pt x="6500" y="372"/>
                </a:lnTo>
              </a:path>
            </a:pathLst>
          </a:custGeom>
          <a:solidFill>
            <a:srgbClr val="66cc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Start</a:t>
            </a:r>
            <a:r>
              <a:rPr b="0" lang="en-AU" sz="1400" spc="-1" strike="noStrike">
                <a:latin typeface="Arial"/>
              </a:rPr>
              <a:t> of comment</a:t>
            </a:r>
            <a:endParaRPr b="0" lang="en-AU" sz="14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rot="1048200">
            <a:off x="872640" y="3938760"/>
            <a:ext cx="2340000" cy="540000"/>
          </a:xfrm>
          <a:custGeom>
            <a:avLst/>
            <a:gdLst/>
            <a:ahLst/>
            <a:rect l="0" t="0" r="r" b="b"/>
            <a:pathLst>
              <a:path w="6501" h="1502">
                <a:moveTo>
                  <a:pt x="6500" y="372"/>
                </a:moveTo>
                <a:lnTo>
                  <a:pt x="1625" y="374"/>
                </a:lnTo>
                <a:lnTo>
                  <a:pt x="1624" y="0"/>
                </a:lnTo>
                <a:lnTo>
                  <a:pt x="0" y="750"/>
                </a:lnTo>
                <a:lnTo>
                  <a:pt x="1625" y="1501"/>
                </a:lnTo>
                <a:lnTo>
                  <a:pt x="1625" y="1124"/>
                </a:lnTo>
                <a:lnTo>
                  <a:pt x="6500" y="1121"/>
                </a:lnTo>
                <a:lnTo>
                  <a:pt x="6500" y="372"/>
                </a:lnTo>
              </a:path>
            </a:pathLst>
          </a:custGeom>
          <a:solidFill>
            <a:srgbClr val="66cc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AU" sz="1400" spc="-1" strike="noStrike">
                <a:latin typeface="Arial"/>
              </a:rPr>
              <a:t>End</a:t>
            </a:r>
            <a:r>
              <a:rPr b="0" lang="en-AU" sz="1400" spc="-1" strike="noStrike">
                <a:latin typeface="Arial"/>
              </a:rPr>
              <a:t> of comment</a:t>
            </a:r>
            <a:endParaRPr b="0" lang="en-A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6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XML Element Names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7B8CE86-CFE8-4B76-904E-0FEBF55828A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11640" y="1274040"/>
            <a:ext cx="6891840" cy="5385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Are invented by the data’s author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are case-sensitive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must start with a letter or _under_score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cannot contain spaces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XML element names should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preferably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 short but meaningful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contain hyphens, colons or full stops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use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CamelCase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if they use multiple words</a:t>
            </a:r>
            <a:endParaRPr b="0" lang="en-AU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See the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Naming Conventions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slideshow for more info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XML Elements vs Attributes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AD94A1B-5F9E-44C5-8C39-C6A3A31E129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1043640" y="1077840"/>
            <a:ext cx="6891840" cy="230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example 1, gender is an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attribute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example 2, gender is an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element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both provide exactly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same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use attributes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elements.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(Attribute data must be in single or double quotes.)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1043640" y="3917880"/>
            <a:ext cx="2790000" cy="103716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5" descr=""/>
          <p:cNvPicPr/>
          <p:nvPr/>
        </p:nvPicPr>
        <p:blipFill>
          <a:blip r:embed="rId2"/>
          <a:stretch/>
        </p:blipFill>
        <p:spPr>
          <a:xfrm>
            <a:off x="5004000" y="3917880"/>
            <a:ext cx="2770920" cy="1237320"/>
          </a:xfrm>
          <a:prstGeom prst="rect">
            <a:avLst/>
          </a:prstGeom>
          <a:ln w="0">
            <a:noFill/>
          </a:ln>
        </p:spPr>
      </p:pic>
      <p:sp>
        <p:nvSpPr>
          <p:cNvPr id="176" name="Content Placeholder 2"/>
          <p:cNvSpPr/>
          <p:nvPr/>
        </p:nvSpPr>
        <p:spPr>
          <a:xfrm>
            <a:off x="1043640" y="3382920"/>
            <a:ext cx="1933200" cy="53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1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77" name="Content Placeholder 2"/>
          <p:cNvSpPr/>
          <p:nvPr/>
        </p:nvSpPr>
        <p:spPr>
          <a:xfrm>
            <a:off x="5004000" y="3382920"/>
            <a:ext cx="1933200" cy="53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2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6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XML Field Structure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6BF3439-663D-46F9-AC64-8139C110816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043640" y="1077840"/>
            <a:ext cx="6891840" cy="230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example 1, date is stored as a single value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example 2, date is broken into its components.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both provide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same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accessing year, month and day will be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far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easier using example 2’s field schema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81" name="Content Placeholder 2"/>
          <p:cNvSpPr/>
          <p:nvPr/>
        </p:nvSpPr>
        <p:spPr>
          <a:xfrm>
            <a:off x="1043640" y="3382920"/>
            <a:ext cx="1933200" cy="53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1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82" name="Content Placeholder 2"/>
          <p:cNvSpPr/>
          <p:nvPr/>
        </p:nvSpPr>
        <p:spPr>
          <a:xfrm>
            <a:off x="5004000" y="3382920"/>
            <a:ext cx="1933200" cy="5338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Example 2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83" name="Picture 6" descr=""/>
          <p:cNvPicPr/>
          <p:nvPr/>
        </p:nvPicPr>
        <p:blipFill>
          <a:blip r:embed="rId1"/>
          <a:stretch/>
        </p:blipFill>
        <p:spPr>
          <a:xfrm>
            <a:off x="1043640" y="3937680"/>
            <a:ext cx="2466360" cy="124704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7" descr=""/>
          <p:cNvPicPr/>
          <p:nvPr/>
        </p:nvPicPr>
        <p:blipFill>
          <a:blip r:embed="rId2"/>
          <a:stretch/>
        </p:blipFill>
        <p:spPr>
          <a:xfrm>
            <a:off x="5004000" y="3789360"/>
            <a:ext cx="2075760" cy="217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Displaying XML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F89F53C-17B3-4E4F-9966-5FFC52F405C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11640" y="1274040"/>
            <a:ext cx="6891840" cy="92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Raw XML files can be loaded by lots of programs, but what do the programs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show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1"/>
          <a:stretch/>
        </p:blipFill>
        <p:spPr>
          <a:xfrm>
            <a:off x="655920" y="2831040"/>
            <a:ext cx="3923640" cy="1799280"/>
          </a:xfrm>
          <a:prstGeom prst="rect">
            <a:avLst/>
          </a:prstGeom>
          <a:ln w="0">
            <a:noFill/>
          </a:ln>
        </p:spPr>
      </p:pic>
      <p:pic>
        <p:nvPicPr>
          <p:cNvPr id="189" name="Picture 5" descr=""/>
          <p:cNvPicPr/>
          <p:nvPr/>
        </p:nvPicPr>
        <p:blipFill>
          <a:blip r:embed="rId2"/>
          <a:stretch/>
        </p:blipFill>
        <p:spPr>
          <a:xfrm>
            <a:off x="4716000" y="2831040"/>
            <a:ext cx="3342600" cy="1856520"/>
          </a:xfrm>
          <a:prstGeom prst="rect">
            <a:avLst/>
          </a:prstGeom>
          <a:ln w="0">
            <a:noFill/>
          </a:ln>
        </p:spPr>
      </p:pic>
      <p:sp>
        <p:nvSpPr>
          <p:cNvPr id="190" name="TextBox 6"/>
          <p:cNvSpPr/>
          <p:nvPr/>
        </p:nvSpPr>
        <p:spPr>
          <a:xfrm>
            <a:off x="655920" y="2426040"/>
            <a:ext cx="391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very dumb text editor…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91" name="TextBox 11"/>
          <p:cNvSpPr/>
          <p:nvPr/>
        </p:nvSpPr>
        <p:spPr>
          <a:xfrm>
            <a:off x="4716000" y="2426040"/>
            <a:ext cx="391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clever text editor…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Displaying XML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97B6D8-627B-4594-8CD8-8A0ECB61CF1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11640" y="1274040"/>
            <a:ext cx="6891840" cy="929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Raw XML files can be loaded by lots of programs, but what do the programs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show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95" name="TextBox 6"/>
          <p:cNvSpPr/>
          <p:nvPr/>
        </p:nvSpPr>
        <p:spPr>
          <a:xfrm>
            <a:off x="655920" y="2426040"/>
            <a:ext cx="391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Chrome browser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196" name="Picture 7" descr=""/>
          <p:cNvPicPr/>
          <p:nvPr/>
        </p:nvPicPr>
        <p:blipFill>
          <a:blip r:embed="rId1"/>
          <a:stretch/>
        </p:blipFill>
        <p:spPr>
          <a:xfrm>
            <a:off x="655920" y="2993040"/>
            <a:ext cx="7134120" cy="13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6600"/>
                </a:solidFill>
                <a:latin typeface="Calibri"/>
              </a:rPr>
              <a:t>Why so ugly?</a:t>
            </a:r>
            <a:endParaRPr b="0" lang="en-AU" sz="40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67B385-8102-4FB2-B889-F314C8734FED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215280" y="1289160"/>
            <a:ext cx="4103280" cy="424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Why do raw XML files get displayed so horribly?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 files only contain raw data. 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don’t contain any formatting information (as HTML does)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3333"/>
                </a:solidFill>
                <a:latin typeface="Calibri"/>
              </a:rPr>
              <a:t>So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you could attach 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stylesheet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like a CSS file to provide formatting data to an XML file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4762440" y="1655280"/>
            <a:ext cx="4082400" cy="3887280"/>
          </a:xfrm>
          <a:prstGeom prst="rect">
            <a:avLst/>
          </a:prstGeom>
          <a:ln w="0">
            <a:noFill/>
          </a:ln>
        </p:spPr>
      </p:pic>
      <p:sp>
        <p:nvSpPr>
          <p:cNvPr id="201" name="Straight Arrow Connector 8"/>
          <p:cNvSpPr/>
          <p:nvPr/>
        </p:nvSpPr>
        <p:spPr>
          <a:xfrm flipV="1">
            <a:off x="3780000" y="1959840"/>
            <a:ext cx="1078920" cy="297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Reading XML in your program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C09BFE-A924-48BA-84D4-07E46AC552C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83640" y="1268640"/>
            <a:ext cx="7271640" cy="446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Most languages have pre-built XML support to read and interpret (‘parse’) and write XML files.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Support may include XML object classes and libraries.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Sample Visual Basic code to write XML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B30017D-5778-4C7D-A624-429A6D36910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07" name="Picture 5" descr=""/>
          <p:cNvPicPr/>
          <p:nvPr/>
        </p:nvPicPr>
        <p:blipFill>
          <a:blip r:embed="rId1"/>
          <a:stretch/>
        </p:blipFill>
        <p:spPr>
          <a:xfrm>
            <a:off x="1254600" y="1128960"/>
            <a:ext cx="6705720" cy="519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In short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1643C12-B098-4365-9BA6-FCAE1A9900C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83640" y="1268640"/>
            <a:ext cx="7271640" cy="2331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Handling XML i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 more complex than working with simple CSV data files – but it’s not too complicated considering...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power and opportunities XML open up. XML - Well worth the effort.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12160" y="3780000"/>
            <a:ext cx="7287840" cy="263736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 txBox="1"/>
          <p:nvPr/>
        </p:nvSpPr>
        <p:spPr>
          <a:xfrm>
            <a:off x="7200000" y="3425760"/>
            <a:ext cx="1800000" cy="53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050" spc="-1" strike="noStrike">
                <a:latin typeface="Arial"/>
              </a:rPr>
              <a:t>This message is brought to you by the XML Marketing Board</a:t>
            </a:r>
            <a:endParaRPr b="0" lang="en-AU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60000" y="1872000"/>
            <a:ext cx="2478600" cy="185904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The problem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11480" y="1260000"/>
            <a:ext cx="8228520" cy="41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want to be able to write this data so that many other programs – not just your own software -  can read it and interpret it.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CSV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(comma-separated values) file is too limiting - it cannot store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field names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nor can you easily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add extra fields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later.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Microsoft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Access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database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but not all programs can read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Access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.mdb data files.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B50555E-CA5F-41CB-8AC5-BD62D852ACB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60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F52C906-E062-4B56-B0E4-4F17AEF145C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95640" y="274680"/>
            <a:ext cx="8228520" cy="86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D2CBF7-B4AC-4329-A581-55C6E9B8F2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219" name="Picture 5" descr=""/>
          <p:cNvPicPr/>
          <p:nvPr/>
        </p:nvPicPr>
        <p:blipFill>
          <a:blip r:embed="rId1"/>
          <a:stretch/>
        </p:blipFill>
        <p:spPr>
          <a:xfrm>
            <a:off x="360000" y="1301760"/>
            <a:ext cx="6904800" cy="5178240"/>
          </a:xfrm>
          <a:prstGeom prst="rect">
            <a:avLst/>
          </a:prstGeom>
          <a:ln w="0">
            <a:noFill/>
          </a:ln>
        </p:spPr>
      </p:pic>
      <p:sp>
        <p:nvSpPr>
          <p:cNvPr id="220" name="TextBox 6"/>
          <p:cNvSpPr/>
          <p:nvPr/>
        </p:nvSpPr>
        <p:spPr>
          <a:xfrm>
            <a:off x="7380000" y="2523960"/>
            <a:ext cx="158292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history of hard disks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530800" y="4475880"/>
            <a:ext cx="4381200" cy="240012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c9211e"/>
                </a:solidFill>
                <a:latin typeface="Calibri"/>
              </a:rPr>
              <a:t>What you need is</a:t>
            </a:r>
            <a:endParaRPr b="0" lang="en-AU" sz="40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452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icrosoft YaHei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file format that …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uses only plain-text,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information-rich,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has a table/field structure that explains itself, </a:t>
            </a:r>
            <a:endParaRPr b="0" lang="en-AU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universally-readable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– any half-way competent program can import it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7CAEE4-C48C-440A-8D5C-62069A08AF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Introduction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326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XML = e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tensible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arkup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anguage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metatags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to give data structure and meaning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CSV (comma separated value) data files only contain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raw data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. XML also contains field names and data structure.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Plain text: easy to edit and read by humans and software.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to HTML – plain text + tags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Stores and transports data between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all sorts of software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4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30CE142-F8D6-423A-88C1-A4071ECC106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XML Introduction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4222800" cy="39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XML stores and transports data between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all sorts of software...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Microsoft Office file formats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= doc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, ppt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What does the “x” stand for?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Saved in XML format!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AU" sz="28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9F442B-656A-408B-84F6-15B48E1041AE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500000" y="1861200"/>
            <a:ext cx="4552560" cy="4438800"/>
          </a:xfrm>
          <a:prstGeom prst="rect">
            <a:avLst/>
          </a:prstGeom>
          <a:ln w="0"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6" descr=""/>
          <p:cNvPicPr/>
          <p:nvPr/>
        </p:nvPicPr>
        <p:blipFill>
          <a:blip r:embed="rId1"/>
          <a:stretch/>
        </p:blipFill>
        <p:spPr>
          <a:xfrm>
            <a:off x="604800" y="2088000"/>
            <a:ext cx="7963200" cy="4297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58680"/>
            <a:ext cx="8856000" cy="481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What XML looks like</a:t>
            </a:r>
            <a:endParaRPr b="0" lang="en-AU" sz="4000" spc="-1" strike="noStrike">
              <a:solidFill>
                <a:srgbClr val="ff3333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44751ED-07D7-47F7-9E06-71C9E6DC9DA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03" name="Picture 1" descr=""/>
          <p:cNvPicPr/>
          <p:nvPr/>
        </p:nvPicPr>
        <p:blipFill>
          <a:blip r:embed="rId2"/>
          <a:stretch/>
        </p:blipFill>
        <p:spPr>
          <a:xfrm>
            <a:off x="644400" y="756360"/>
            <a:ext cx="7635600" cy="11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XML looks like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733EBD6-F02E-42D5-A87D-9519892A244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06" name="Picture 6" descr=""/>
          <p:cNvPicPr/>
          <p:nvPr/>
        </p:nvPicPr>
        <p:blipFill>
          <a:blip r:embed="rId1"/>
          <a:stretch/>
        </p:blipFill>
        <p:spPr>
          <a:xfrm>
            <a:off x="278640" y="1124640"/>
            <a:ext cx="8540640" cy="4609080"/>
          </a:xfrm>
          <a:prstGeom prst="rect">
            <a:avLst/>
          </a:prstGeom>
          <a:ln w="0">
            <a:noFill/>
          </a:ln>
        </p:spPr>
      </p:pic>
      <p:sp>
        <p:nvSpPr>
          <p:cNvPr id="107" name="Left Arrow 2"/>
          <p:cNvSpPr/>
          <p:nvPr/>
        </p:nvSpPr>
        <p:spPr>
          <a:xfrm>
            <a:off x="3780000" y="76464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Explains its own format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What XML looks like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A7FFBC6-B198-4B02-A834-90115D9F9EF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10" name="Picture 6" descr=""/>
          <p:cNvPicPr/>
          <p:nvPr/>
        </p:nvPicPr>
        <p:blipFill>
          <a:blip r:embed="rId1"/>
          <a:stretch/>
        </p:blipFill>
        <p:spPr>
          <a:xfrm>
            <a:off x="278640" y="1123200"/>
            <a:ext cx="8540640" cy="4609080"/>
          </a:xfrm>
          <a:prstGeom prst="rect">
            <a:avLst/>
          </a:prstGeom>
          <a:ln w="0">
            <a:noFill/>
          </a:ln>
        </p:spPr>
      </p:pic>
      <p:sp>
        <p:nvSpPr>
          <p:cNvPr id="111" name="Left Arrow 2"/>
          <p:cNvSpPr/>
          <p:nvPr/>
        </p:nvSpPr>
        <p:spPr>
          <a:xfrm>
            <a:off x="1979640" y="98064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Notice the structure?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112" name="Left Arrow 7"/>
          <p:cNvSpPr/>
          <p:nvPr/>
        </p:nvSpPr>
        <p:spPr>
          <a:xfrm>
            <a:off x="1974600" y="5157360"/>
            <a:ext cx="2447280" cy="862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>
              <a:alpha val="12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Closing tag</a:t>
            </a: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Application>LibreOffice/7.2.2.2$Windows_X86_64 LibreOffice_project/02b2acce88a210515b4a5bb2e46cbfb63fe97d56</Application>
  <AppVersion>15.0000</AppVersion>
  <Words>1682</Words>
  <Paragraphs>243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2022-02-18T13:05:30Z</dcterms:modified>
  <cp:revision>40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40</vt:i4>
  </property>
</Properties>
</file>