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23.xml" ContentType="application/vnd.openxmlformats-officedocument.presentationml.slide+xml"/>
  <Override PartName="/ppt/slides/slide7.xml" ContentType="application/vnd.openxmlformats-officedocument.presentationml.slide+xml"/>
  <Override PartName="/ppt/slides/slide24.xml" ContentType="application/vnd.openxmlformats-officedocument.presentationml.slide+xml"/>
  <Override PartName="/ppt/slides/slide8.xml" ContentType="application/vnd.openxmlformats-officedocument.presentationml.slide+xml"/>
  <Override PartName="/ppt/slides/slide25.xml" ContentType="application/vnd.openxmlformats-officedocument.presentationml.slide+xml"/>
  <Override PartName="/ppt/slides/slide9.xml" ContentType="application/vnd.openxmlformats-officedocument.presentationml.slide+xml"/>
  <Override PartName="/ppt/slides/slide26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_rels/slide35.xml.rels" ContentType="application/vnd.openxmlformats-package.relationships+xml"/>
  <Override PartName="/ppt/slides/_rels/slide1.xml.rels" ContentType="application/vnd.openxmlformats-package.relationships+xml"/>
  <Override PartName="/ppt/slides/_rels/slide22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3.xml.rels" ContentType="application/vnd.openxmlformats-package.relationships+xml"/>
  <Override PartName="/ppt/slides/_rels/slide21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23.xml.rels" ContentType="application/vnd.openxmlformats-package.relationships+xml"/>
  <Override PartName="/ppt/slides/_rels/slide6.xml.rels" ContentType="application/vnd.openxmlformats-package.relationships+xml"/>
  <Override PartName="/ppt/slides/_rels/slide24.xml.rels" ContentType="application/vnd.openxmlformats-package.relationships+xml"/>
  <Override PartName="/ppt/slides/_rels/slide7.xml.rels" ContentType="application/vnd.openxmlformats-package.relationships+xml"/>
  <Override PartName="/ppt/slides/_rels/slide25.xml.rels" ContentType="application/vnd.openxmlformats-package.relationships+xml"/>
  <Override PartName="/ppt/slides/_rels/slide8.xml.rels" ContentType="application/vnd.openxmlformats-package.relationships+xml"/>
  <Override PartName="/ppt/slides/_rels/slide26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7.xml.rels" ContentType="application/vnd.openxmlformats-package.relationships+xml"/>
  <Override PartName="/ppt/slides/_rels/slide28.xml.rels" ContentType="application/vnd.openxmlformats-package.relationships+xml"/>
  <Override PartName="/ppt/slides/_rels/slide29.xml.rels" ContentType="application/vnd.openxmlformats-package.relationships+xml"/>
  <Override PartName="/ppt/slides/_rels/slide30.xml.rels" ContentType="application/vnd.openxmlformats-package.relationships+xml"/>
  <Override PartName="/ppt/slides/_rels/slide31.xml.rels" ContentType="application/vnd.openxmlformats-package.relationships+xml"/>
  <Override PartName="/ppt/slides/_rels/slide32.xml.rels" ContentType="application/vnd.openxmlformats-package.relationships+xml"/>
  <Override PartName="/ppt/slides/_rels/slide33.xml.rels" ContentType="application/vnd.openxmlformats-package.relationships+xml"/>
  <Override PartName="/ppt/slides/_rels/slide34.xml.rels" ContentType="application/vnd.openxmlformats-package.relationships+xml"/>
  <Override PartName="/ppt/presProps.xml" ContentType="application/vnd.openxmlformats-officedocument.presentationml.presProps+xml"/>
  <Override PartName="/ppt/media/image1.png" ContentType="image/png"/>
  <Override PartName="/ppt/media/image2.jpeg" ContentType="image/jpeg"/>
  <Override PartName="/ppt/media/image3.png" ContentType="image/png"/>
  <Override PartName="/ppt/media/image4.png" ContentType="image/png"/>
  <Override PartName="/ppt/media/image5.gif" ContentType="image/gif"/>
  <Override PartName="/ppt/media/image6.png" ContentType="image/png"/>
  <Override PartName="/ppt/media/image8.jpeg" ContentType="image/jpeg"/>
  <Override PartName="/ppt/media/image7.png" ContentType="image/png"/>
  <Override PartName="/ppt/media/image9.png" ContentType="image/png"/>
  <Override PartName="/ppt/media/image10.jpeg" ContentType="image/jpeg"/>
  <Override PartName="/ppt/media/image11.jpeg" ContentType="image/jpeg"/>
  <Override PartName="/ppt/media/image12.png" ContentType="image/png"/>
  <Override PartName="/ppt/media/image13.png" ContentType="image/png"/>
  <Override PartName="/ppt/media/image14.jpeg" ContentType="image/jpeg"/>
  <Override PartName="/ppt/media/image15.png" ContentType="image/png"/>
  <Override PartName="/ppt/media/image16.png" ContentType="image/png"/>
  <Override PartName="/ppt/media/image17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</p:sldIdLst>
  <p:sldSz cx="9144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AU" sz="4400" spc="-1" strike="noStrike">
                <a:latin typeface="Arial"/>
              </a:rPr>
              <a:t>Click to edit the title text format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3200" spc="-1" strike="noStrike">
                <a:latin typeface="Arial"/>
              </a:rPr>
              <a:t>Click to edit the outline text format</a:t>
            </a:r>
            <a:endParaRPr b="0" lang="en-A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2800" spc="-1" strike="noStrike">
                <a:latin typeface="Arial"/>
              </a:rPr>
              <a:t>Second Outline Level</a:t>
            </a:r>
            <a:endParaRPr b="0" lang="en-A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400" spc="-1" strike="noStrike">
                <a:latin typeface="Arial"/>
              </a:rPr>
              <a:t>Third Outline Level</a:t>
            </a:r>
            <a:endParaRPr b="0" lang="en-A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2000" spc="-1" strike="noStrike">
                <a:latin typeface="Arial"/>
              </a:rPr>
              <a:t>Fourth Outline Level</a:t>
            </a:r>
            <a:endParaRPr b="0" lang="en-A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latin typeface="Arial"/>
              </a:rPr>
              <a:t>Fifth Outline Level</a:t>
            </a:r>
            <a:endParaRPr b="0" lang="en-A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latin typeface="Arial"/>
              </a:rPr>
              <a:t>Sixth Outline Level</a:t>
            </a:r>
            <a:endParaRPr b="0" lang="en-A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latin typeface="Arial"/>
              </a:rPr>
              <a:t>Seventh Outline Level</a:t>
            </a:r>
            <a:endParaRPr b="0" lang="en-A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1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14.jpe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5.gif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5" descr=""/>
          <p:cNvPicPr/>
          <p:nvPr/>
        </p:nvPicPr>
        <p:blipFill>
          <a:blip r:embed="rId1"/>
          <a:stretch/>
        </p:blipFill>
        <p:spPr>
          <a:xfrm>
            <a:off x="0" y="-214200"/>
            <a:ext cx="9143280" cy="6900120"/>
          </a:xfrm>
          <a:prstGeom prst="rect">
            <a:avLst/>
          </a:prstGeom>
          <a:ln w="0">
            <a:noFill/>
          </a:ln>
        </p:spPr>
      </p:pic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714240" y="500040"/>
            <a:ext cx="7771680" cy="713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i="1" lang="en-AU" sz="2600" spc="-1" strike="noStrike">
                <a:solidFill>
                  <a:srgbClr val="000000"/>
                </a:solidFill>
                <a:latin typeface="Calibri"/>
              </a:rPr>
              <a:t>Applied Computing Slideshows</a:t>
            </a:r>
            <a:br/>
            <a:r>
              <a:rPr b="0" i="1" lang="en-AU" sz="2600" spc="-1" strike="noStrike">
                <a:solidFill>
                  <a:srgbClr val="000000"/>
                </a:solidFill>
                <a:latin typeface="Calibri"/>
              </a:rPr>
              <a:t>by Mark Kelly</a:t>
            </a:r>
            <a:br/>
            <a:r>
              <a:rPr b="0" i="1" lang="en-AU" sz="2600" spc="-1" strike="noStrike">
                <a:solidFill>
                  <a:srgbClr val="000000"/>
                </a:solidFill>
                <a:latin typeface="Calibri"/>
              </a:rPr>
              <a:t>vcedata.com</a:t>
            </a:r>
            <a:br/>
            <a:r>
              <a:rPr b="0" i="1" lang="en-AU" sz="2600" spc="-1" strike="noStrike">
                <a:solidFill>
                  <a:srgbClr val="000000"/>
                </a:solidFill>
                <a:latin typeface="Calibri"/>
              </a:rPr>
              <a:t>mark@vcedata.com</a:t>
            </a:r>
            <a:endParaRPr b="0" lang="en-AU" sz="2600" spc="-1" strike="noStrike">
              <a:latin typeface="Arial"/>
            </a:endParaRPr>
          </a:p>
        </p:txBody>
      </p:sp>
      <p:sp>
        <p:nvSpPr>
          <p:cNvPr id="40" name="Title 1"/>
          <p:cNvSpPr/>
          <p:nvPr/>
        </p:nvSpPr>
        <p:spPr>
          <a:xfrm>
            <a:off x="857160" y="1967040"/>
            <a:ext cx="7771680" cy="3080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ctr">
              <a:lnSpc>
                <a:spcPct val="8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i="1" lang="en-AU" sz="5600" spc="-1" strike="noStrike">
                <a:solidFill>
                  <a:srgbClr val="000000"/>
                </a:solidFill>
                <a:latin typeface="Calibri"/>
                <a:ea typeface="DejaVu Sans"/>
              </a:rPr>
              <a:t>Primary &amp; Secondary</a:t>
            </a:r>
            <a:endParaRPr b="0" lang="en-AU" sz="5600" spc="-1" strike="noStrike">
              <a:latin typeface="Arial"/>
            </a:endParaRPr>
          </a:p>
          <a:p>
            <a:pPr algn="ctr">
              <a:lnSpc>
                <a:spcPct val="8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i="1" lang="en-AU" sz="5600" spc="-1" strike="noStrike">
                <a:solidFill>
                  <a:srgbClr val="000000"/>
                </a:solidFill>
                <a:latin typeface="Calibri"/>
                <a:ea typeface="DejaVu Sans"/>
              </a:rPr>
              <a:t>Data Integrity</a:t>
            </a:r>
            <a:endParaRPr b="0" lang="en-AU" sz="5600" spc="-1" strike="noStrike">
              <a:latin typeface="Arial"/>
            </a:endParaRPr>
          </a:p>
          <a:p>
            <a:pPr algn="ctr">
              <a:lnSpc>
                <a:spcPct val="8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AU" sz="5600" spc="-1" strike="noStrike">
              <a:latin typeface="Arial"/>
            </a:endParaRPr>
          </a:p>
          <a:p>
            <a:pPr algn="ctr">
              <a:lnSpc>
                <a:spcPct val="8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i="1" lang="en-AU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v1.0, 2022-02-09</a:t>
            </a:r>
            <a:endParaRPr b="0" lang="en-AU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AU" sz="4400" spc="-1" strike="noStrike">
                <a:solidFill>
                  <a:srgbClr val="000000"/>
                </a:solidFill>
                <a:latin typeface="Calibri"/>
              </a:rPr>
              <a:t>Gathering/Producing data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62" name="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 fontScale="95000"/>
          </a:bodyPr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Primary data is more reliable because its user knows exactly how it was gathered and handled.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It's like cooking something yourself. You know what went into it and what was done to it.</a:t>
            </a:r>
            <a:endParaRPr b="0" lang="en-AU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Primary data tends to be</a:t>
            </a:r>
            <a:br/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expensive and slow to </a:t>
            </a:r>
            <a:br/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collect.</a:t>
            </a:r>
            <a:endParaRPr b="0" lang="en-AU" sz="3200" spc="-1" strike="noStrike">
              <a:latin typeface="Arial"/>
            </a:endParaRPr>
          </a:p>
        </p:txBody>
      </p:sp>
      <p:pic>
        <p:nvPicPr>
          <p:cNvPr id="63" name="Picture 2" descr=""/>
          <p:cNvPicPr/>
          <p:nvPr/>
        </p:nvPicPr>
        <p:blipFill>
          <a:blip r:embed="rId1"/>
          <a:stretch/>
        </p:blipFill>
        <p:spPr>
          <a:xfrm>
            <a:off x="5886360" y="4191120"/>
            <a:ext cx="3256920" cy="2666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AU" sz="4400" spc="-1" strike="noStrike">
                <a:solidFill>
                  <a:srgbClr val="000000"/>
                </a:solidFill>
                <a:latin typeface="Calibri"/>
              </a:rPr>
              <a:t>Primary Data sources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65" name=""/>
          <p:cNvSpPr/>
          <p:nvPr/>
        </p:nvSpPr>
        <p:spPr>
          <a:xfrm>
            <a:off x="456840" y="1600200"/>
            <a:ext cx="4328280" cy="4525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Personal observation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Automated sensors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Interviews, surveys, </a:t>
            </a:r>
            <a:br/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questionnaires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Diaries</a:t>
            </a:r>
            <a:endParaRPr b="0" lang="en-AU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AU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AU" sz="3200" spc="-1" strike="noStrike">
              <a:latin typeface="Arial"/>
            </a:endParaRPr>
          </a:p>
        </p:txBody>
      </p:sp>
      <p:pic>
        <p:nvPicPr>
          <p:cNvPr id="66" name="Picture 2" descr=""/>
          <p:cNvPicPr/>
          <p:nvPr/>
        </p:nvPicPr>
        <p:blipFill>
          <a:blip r:embed="rId1"/>
          <a:stretch/>
        </p:blipFill>
        <p:spPr>
          <a:xfrm>
            <a:off x="5000760" y="1785960"/>
            <a:ext cx="3571200" cy="2799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AU" sz="4400" spc="-1" strike="noStrike">
                <a:solidFill>
                  <a:srgbClr val="000000"/>
                </a:solidFill>
                <a:latin typeface="Calibri"/>
              </a:rPr>
              <a:t>Secondary Data sources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68" name=""/>
          <p:cNvSpPr/>
          <p:nvPr/>
        </p:nvSpPr>
        <p:spPr>
          <a:xfrm>
            <a:off x="457200" y="1285560"/>
            <a:ext cx="8228880" cy="507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 fontScale="99000"/>
          </a:bodyPr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Internet (e.g. Google, Wikipedia, corporate websites, blogs, HowStuffWorks)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Textbooks, encyclopaedias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Journals, magazines, newspapers, TV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Government reports and publications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Consultants, experts, loud-mouthed fools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Special interest groups (e.g. churches, Greenpeace, Free Tibet, Right To Life)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Beware of </a:t>
            </a:r>
            <a:r>
              <a:rPr b="1" lang="en-A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bias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.</a:t>
            </a:r>
            <a:endParaRPr b="0" lang="en-A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AU" sz="4400" spc="-1" strike="noStrike">
                <a:solidFill>
                  <a:srgbClr val="000000"/>
                </a:solidFill>
                <a:latin typeface="Calibri"/>
              </a:rPr>
              <a:t>Secondary Data Sources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70" name=""/>
          <p:cNvSpPr/>
          <p:nvPr/>
        </p:nvSpPr>
        <p:spPr>
          <a:xfrm>
            <a:off x="457200" y="1374840"/>
            <a:ext cx="8228880" cy="4911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Some sources are more trustworthy than others.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.edu domains should be reliable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.gov may or may not be – e.g. Australia vs China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Reliable sources more like to have a rigorous editing procedure to ensure good quality-control</a:t>
            </a:r>
            <a:endParaRPr b="0" lang="en-A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AU" sz="4400" spc="-1" strike="noStrike">
                <a:solidFill>
                  <a:srgbClr val="000000"/>
                </a:solidFill>
                <a:latin typeface="Calibri"/>
              </a:rPr>
              <a:t>Dubious sources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72" name=""/>
          <p:cNvSpPr/>
          <p:nvPr/>
        </p:nvSpPr>
        <p:spPr>
          <a:xfrm>
            <a:off x="457200" y="1231560"/>
            <a:ext cx="8228880" cy="512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 fontScale="95000"/>
          </a:bodyPr>
          <a:p>
            <a:pPr marL="343080" indent="-343080">
              <a:lnSpc>
                <a:spcPct val="100000"/>
              </a:lnSpc>
              <a:spcBef>
                <a:spcPts val="901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Organisations or people with a </a:t>
            </a:r>
            <a:r>
              <a:rPr b="1" lang="en-AU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vested interest</a:t>
            </a:r>
            <a:r>
              <a:rPr b="0" lang="en-AU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 in the issue</a:t>
            </a:r>
            <a:endParaRPr b="0" lang="en-AU" sz="36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901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i.e. they stand to gain or lose from the issue</a:t>
            </a:r>
            <a:endParaRPr b="0" lang="en-AU" sz="36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901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E.g. Will a car maker say their new vehicle sucks?</a:t>
            </a:r>
            <a:endParaRPr b="0" lang="en-AU" sz="36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901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Information </a:t>
            </a:r>
            <a:r>
              <a:rPr b="0" i="1" lang="en-AU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may</a:t>
            </a:r>
            <a:r>
              <a:rPr b="0" lang="en-AU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 be valuable if taken with a grain of salt, e.g. a church’s information on abortion.</a:t>
            </a:r>
            <a:endParaRPr b="0" lang="en-AU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AU" sz="4400" spc="-1" strike="noStrike">
                <a:solidFill>
                  <a:srgbClr val="000000"/>
                </a:solidFill>
                <a:latin typeface="Calibri"/>
              </a:rPr>
              <a:t>Why use secondary data?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74" name="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There's a lot more secondary data than primary data.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Gathering the data yourself may be impossible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It’s a </a:t>
            </a:r>
            <a:r>
              <a:rPr b="0" i="1" lang="en-A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whole lot 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cheaper, faster and easier to acquire.</a:t>
            </a:r>
            <a:endParaRPr b="0" lang="en-AU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AU" sz="3200" spc="-1" strike="noStrike">
              <a:latin typeface="Arial"/>
            </a:endParaRPr>
          </a:p>
        </p:txBody>
      </p:sp>
      <p:pic>
        <p:nvPicPr>
          <p:cNvPr id="75" name="Picture 2" descr=""/>
          <p:cNvPicPr/>
          <p:nvPr/>
        </p:nvPicPr>
        <p:blipFill>
          <a:blip r:embed="rId1"/>
          <a:stretch/>
        </p:blipFill>
        <p:spPr>
          <a:xfrm>
            <a:off x="6286680" y="4067280"/>
            <a:ext cx="2856600" cy="279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200160" y="14256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AU" sz="4800" spc="-1" strike="noStrike">
                <a:solidFill>
                  <a:srgbClr val="000000"/>
                </a:solidFill>
                <a:latin typeface="Calibri"/>
              </a:rPr>
              <a:t>Questioning secondary data</a:t>
            </a:r>
            <a:endParaRPr b="0" lang="en-AU" sz="4800" spc="-1" strike="noStrike">
              <a:latin typeface="Arial"/>
            </a:endParaRPr>
          </a:p>
        </p:txBody>
      </p:sp>
      <p:sp>
        <p:nvSpPr>
          <p:cNvPr id="77" name=""/>
          <p:cNvSpPr/>
          <p:nvPr/>
        </p:nvSpPr>
        <p:spPr>
          <a:xfrm>
            <a:off x="356760" y="1213920"/>
            <a:ext cx="8571960" cy="535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343080" indent="-343080">
              <a:lnSpc>
                <a:spcPct val="100000"/>
              </a:lnSpc>
              <a:spcBef>
                <a:spcPts val="901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Who collected it?</a:t>
            </a:r>
            <a:endParaRPr b="0" lang="en-AU" sz="36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901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What processing did they do to it?</a:t>
            </a:r>
            <a:endParaRPr b="0" lang="en-AU" sz="36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901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Did they stand to benefit from misrepresenting, distorting or adjusting it?</a:t>
            </a:r>
            <a:endParaRPr b="0" lang="en-AU" sz="36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901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How old is it?</a:t>
            </a:r>
            <a:endParaRPr b="0" lang="en-AU" sz="36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901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Is it relevant to your needs?</a:t>
            </a:r>
            <a:endParaRPr b="0" lang="en-AU" sz="36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data from another country may not apply to you</a:t>
            </a:r>
            <a:endParaRPr b="0" lang="en-AU" sz="2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901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Does it leave out important information?</a:t>
            </a:r>
            <a:endParaRPr b="0" lang="en-AU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1000080" y="285480"/>
            <a:ext cx="7143120" cy="4142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AU" sz="11500" spc="-1" strike="noStrike">
                <a:solidFill>
                  <a:srgbClr val="000000"/>
                </a:solidFill>
                <a:latin typeface="Calibri"/>
              </a:rPr>
              <a:t>Efficient</a:t>
            </a:r>
            <a:br/>
            <a:r>
              <a:rPr b="1" lang="en-AU" sz="11500" spc="-1" strike="noStrike">
                <a:solidFill>
                  <a:srgbClr val="000000"/>
                </a:solidFill>
                <a:latin typeface="Calibri"/>
              </a:rPr>
              <a:t>Handling</a:t>
            </a:r>
            <a:endParaRPr b="0" lang="en-AU" sz="11500" spc="-1" strike="noStrike">
              <a:latin typeface="Arial"/>
            </a:endParaRPr>
          </a:p>
        </p:txBody>
      </p:sp>
      <p:pic>
        <p:nvPicPr>
          <p:cNvPr id="79" name="Picture 2" descr=""/>
          <p:cNvPicPr/>
          <p:nvPr/>
        </p:nvPicPr>
        <p:blipFill>
          <a:blip r:embed="rId1"/>
          <a:stretch/>
        </p:blipFill>
        <p:spPr>
          <a:xfrm>
            <a:off x="3786120" y="4143240"/>
            <a:ext cx="1809000" cy="2371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AU" sz="4400" spc="-1" strike="noStrike">
                <a:solidFill>
                  <a:srgbClr val="000000"/>
                </a:solidFill>
                <a:latin typeface="Calibri"/>
              </a:rPr>
              <a:t>Handling?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81" name="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4000" spc="-1" strike="noStrike">
                <a:solidFill>
                  <a:srgbClr val="000000"/>
                </a:solidFill>
                <a:latin typeface="Calibri"/>
                <a:ea typeface="DejaVu Sans"/>
              </a:rPr>
              <a:t>Storage &amp; retrieval</a:t>
            </a:r>
            <a:endParaRPr b="0" lang="en-AU" sz="40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4000" spc="-1" strike="noStrike">
                <a:solidFill>
                  <a:srgbClr val="000000"/>
                </a:solidFill>
                <a:latin typeface="Calibri"/>
                <a:ea typeface="DejaVu Sans"/>
              </a:rPr>
              <a:t>Communication</a:t>
            </a:r>
            <a:endParaRPr b="0" lang="en-AU" sz="4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AU" sz="40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4000" spc="-1" strike="noStrike">
                <a:solidFill>
                  <a:srgbClr val="000000"/>
                </a:solidFill>
                <a:latin typeface="Calibri"/>
                <a:ea typeface="DejaVu Sans"/>
              </a:rPr>
              <a:t>Processing </a:t>
            </a:r>
            <a:r>
              <a:rPr b="0" i="1" lang="en-AU" sz="4000" spc="-1" strike="noStrike">
                <a:solidFill>
                  <a:srgbClr val="000000"/>
                </a:solidFill>
                <a:latin typeface="Calibri"/>
                <a:ea typeface="DejaVu Sans"/>
              </a:rPr>
              <a:t>(See the processing-efficiency slideshow)</a:t>
            </a:r>
            <a:endParaRPr b="0" lang="en-AU" sz="4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8880" cy="1010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AU" sz="4400" spc="-1" strike="noStrike">
                <a:solidFill>
                  <a:srgbClr val="000000"/>
                </a:solidFill>
                <a:latin typeface="Calibri"/>
              </a:rPr>
              <a:t>Storage &amp; retrieval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83" name=""/>
          <p:cNvSpPr/>
          <p:nvPr/>
        </p:nvSpPr>
        <p:spPr>
          <a:xfrm>
            <a:off x="456840" y="1285560"/>
            <a:ext cx="8186040" cy="500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4000" spc="-1" strike="noStrike">
                <a:solidFill>
                  <a:srgbClr val="000000"/>
                </a:solidFill>
                <a:latin typeface="Calibri"/>
                <a:ea typeface="DejaVu Sans"/>
              </a:rPr>
              <a:t>Use devices with fast read/write times for data/info that is accessed frequently</a:t>
            </a:r>
            <a:endParaRPr b="0" lang="en-AU" sz="40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Hard disk</a:t>
            </a:r>
            <a:endParaRPr b="0" lang="en-AU" sz="32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Solid state storage</a:t>
            </a:r>
            <a:endParaRPr b="0" lang="en-AU" sz="32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Network</a:t>
            </a:r>
            <a:endParaRPr b="0" lang="en-AU" sz="32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Cloud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901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Not tape, or slow memory keys</a:t>
            </a:r>
            <a:endParaRPr b="0" lang="en-AU" sz="3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901"/>
              </a:spcBef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AU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Why valuable?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42" name="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Orgs cannot conduct business without storing data that has integrity, e.g. for</a:t>
            </a:r>
            <a:endParaRPr b="0" lang="en-AU" sz="32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Financial transactions</a:t>
            </a:r>
            <a:endParaRPr b="0" lang="en-AU" sz="2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Customer information</a:t>
            </a:r>
            <a:endParaRPr b="0" lang="en-AU" sz="2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Supplier information</a:t>
            </a:r>
            <a:endParaRPr b="0" lang="en-AU" sz="2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Previous actions taken</a:t>
            </a:r>
            <a:endParaRPr b="0" lang="en-AU" sz="2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Tax information</a:t>
            </a:r>
            <a:endParaRPr b="0" lang="en-AU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5400" spc="-1" strike="noStrike">
                <a:solidFill>
                  <a:srgbClr val="000000"/>
                </a:solidFill>
                <a:latin typeface="Calibri"/>
              </a:rPr>
              <a:t>Storage</a:t>
            </a:r>
            <a:endParaRPr b="0" lang="en-AU" sz="5400" spc="-1" strike="noStrike">
              <a:latin typeface="Arial"/>
            </a:endParaRPr>
          </a:p>
        </p:txBody>
      </p:sp>
      <p:sp>
        <p:nvSpPr>
          <p:cNvPr id="85" name=""/>
          <p:cNvSpPr/>
          <p:nvPr/>
        </p:nvSpPr>
        <p:spPr>
          <a:xfrm>
            <a:off x="457200" y="1428840"/>
            <a:ext cx="8228880" cy="4696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Use a device with plenty of </a:t>
            </a:r>
            <a:r>
              <a:rPr b="1" lang="en-A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free space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.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Nearly-full devices are slow to write to because they’re busy finding an empty sector to save to.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A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Backup!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87" name="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A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Much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 faster to restore lost data from a backup than it is to re-enter it!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Backup regularly (daily), store backups offsite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Backup procedures should be </a:t>
            </a:r>
            <a:r>
              <a:rPr b="1" lang="en-A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documented 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and </a:t>
            </a:r>
            <a:r>
              <a:rPr b="1" lang="en-A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tested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.  (Why?)</a:t>
            </a:r>
            <a:endParaRPr b="0" lang="en-AU" sz="3200" spc="-1" strike="noStrike">
              <a:latin typeface="Arial"/>
            </a:endParaRPr>
          </a:p>
        </p:txBody>
      </p:sp>
      <p:pic>
        <p:nvPicPr>
          <p:cNvPr id="88" name="Picture 2" descr=""/>
          <p:cNvPicPr/>
          <p:nvPr/>
        </p:nvPicPr>
        <p:blipFill>
          <a:blip r:embed="rId1"/>
          <a:stretch/>
        </p:blipFill>
        <p:spPr>
          <a:xfrm>
            <a:off x="6248520" y="3962520"/>
            <a:ext cx="2894760" cy="2894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Efficient Storage - RAID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90" name="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RAID (Redundant Array of Independent Disks)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RAID 5 – uses multiple disks as a single unit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Files are </a:t>
            </a:r>
            <a:r>
              <a:rPr b="1" lang="en-A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striped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 (split up) across multiple physical disks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File segments are redundantly saved</a:t>
            </a:r>
            <a:endParaRPr b="0" lang="en-AU" sz="32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If a disk fails, redundant copies of file segments from remaining disks can rebuilt the lost disk’s contents</a:t>
            </a:r>
            <a:endParaRPr b="0" lang="en-AU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AU" sz="4400" spc="-1" strike="noStrike">
                <a:solidFill>
                  <a:srgbClr val="000000"/>
                </a:solidFill>
                <a:latin typeface="Calibri"/>
              </a:rPr>
              <a:t>RAID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92" name=""/>
          <p:cNvSpPr/>
          <p:nvPr/>
        </p:nvSpPr>
        <p:spPr>
          <a:xfrm>
            <a:off x="457200" y="1356840"/>
            <a:ext cx="8228880" cy="476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Can retrieve multiple file segments at the same time from different disks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E.g. a file in 15 segments saved to a single disk takes 15 consecutive write operations.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E.g. striped across 3 disks, the file can be retrieved in only 5 consecutive disk operations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Each of the 3 disks retrieves 5 segments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A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3 times faster!</a:t>
            </a:r>
            <a:endParaRPr b="0" lang="en-AU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A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AU" sz="4400" spc="-1" strike="noStrike">
                <a:solidFill>
                  <a:srgbClr val="000000"/>
                </a:solidFill>
                <a:latin typeface="Calibri"/>
              </a:rPr>
              <a:t>Storage Efficiency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94" name=""/>
          <p:cNvSpPr/>
          <p:nvPr/>
        </p:nvSpPr>
        <p:spPr>
          <a:xfrm>
            <a:off x="457200" y="1356840"/>
            <a:ext cx="8228880" cy="476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Use logical, consistent </a:t>
            </a:r>
            <a:r>
              <a:rPr b="1" lang="en-A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folder and file naming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Files can be found more quickly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Less chance of losing files</a:t>
            </a:r>
            <a:endParaRPr b="0" lang="en-AU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49"/>
              </a:spcBef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AU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49"/>
              </a:spcBef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A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AU" sz="4400" spc="-1" strike="noStrike">
                <a:solidFill>
                  <a:srgbClr val="000000"/>
                </a:solidFill>
                <a:latin typeface="Calibri"/>
              </a:rPr>
              <a:t>Version Control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96" name=""/>
          <p:cNvSpPr/>
          <p:nvPr/>
        </p:nvSpPr>
        <p:spPr>
          <a:xfrm>
            <a:off x="457200" y="1356840"/>
            <a:ext cx="8228880" cy="476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Also use </a:t>
            </a:r>
            <a:r>
              <a:rPr b="1" lang="en-A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file version control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 to make it clear which document version is newer than or different to another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Allows </a:t>
            </a:r>
            <a:r>
              <a:rPr b="1" lang="en-A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rolling back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 to a previous version in case the latest version is found to be a disaster</a:t>
            </a:r>
            <a:endParaRPr b="0" lang="en-AU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A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28760" y="21384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AU" sz="4400" spc="-1" strike="noStrike">
                <a:solidFill>
                  <a:srgbClr val="000000"/>
                </a:solidFill>
                <a:latin typeface="Calibri"/>
              </a:rPr>
              <a:t>Centralised storage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98" name=""/>
          <p:cNvSpPr/>
          <p:nvPr/>
        </p:nvSpPr>
        <p:spPr>
          <a:xfrm>
            <a:off x="142920" y="1143000"/>
            <a:ext cx="8514720" cy="5285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343080" indent="-343080">
              <a:lnSpc>
                <a:spcPct val="100000"/>
              </a:lnSpc>
              <a:spcBef>
                <a:spcPts val="901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Don’t save team files to your local PC’s hard disk (except as backup)</a:t>
            </a:r>
            <a:endParaRPr b="0" lang="en-AU" sz="36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901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Save shared team files </a:t>
            </a:r>
            <a:r>
              <a:rPr b="1" lang="en-AU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centrally</a:t>
            </a:r>
            <a:r>
              <a:rPr b="0" lang="en-AU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 so team can get to them from anywhere, at any time</a:t>
            </a:r>
            <a:endParaRPr b="0" lang="en-AU" sz="36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Create a shared </a:t>
            </a:r>
            <a:r>
              <a:rPr b="1" lang="en-AU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network</a:t>
            </a:r>
            <a:r>
              <a:rPr b="0" lang="en-AU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 folder</a:t>
            </a:r>
            <a:endParaRPr b="0" lang="en-AU" sz="2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AU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NAS</a:t>
            </a:r>
            <a:r>
              <a:rPr b="0" lang="en-AU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 (network attached storage)  on a small office/home office LAN</a:t>
            </a:r>
            <a:endParaRPr b="0" lang="en-AU" sz="2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And/or save to a secure </a:t>
            </a:r>
            <a:r>
              <a:rPr b="1" lang="en-AU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website</a:t>
            </a:r>
            <a:endParaRPr b="0" lang="en-AU" sz="2800" spc="-1" strike="noStrike">
              <a:latin typeface="Arial"/>
            </a:endParaRPr>
          </a:p>
        </p:txBody>
      </p:sp>
      <p:pic>
        <p:nvPicPr>
          <p:cNvPr id="99" name="Picture 3" descr=""/>
          <p:cNvPicPr/>
          <p:nvPr/>
        </p:nvPicPr>
        <p:blipFill>
          <a:blip r:embed="rId1"/>
          <a:stretch/>
        </p:blipFill>
        <p:spPr>
          <a:xfrm>
            <a:off x="7277040" y="4591080"/>
            <a:ext cx="1866240" cy="2266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Picture 3" descr=""/>
          <p:cNvPicPr/>
          <p:nvPr/>
        </p:nvPicPr>
        <p:blipFill>
          <a:blip r:embed="rId1"/>
          <a:stretch/>
        </p:blipFill>
        <p:spPr>
          <a:xfrm>
            <a:off x="4572000" y="-11160"/>
            <a:ext cx="4571280" cy="6868440"/>
          </a:xfrm>
          <a:prstGeom prst="rect">
            <a:avLst/>
          </a:prstGeom>
          <a:ln w="0">
            <a:noFill/>
          </a:ln>
        </p:spPr>
      </p:pic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AU" sz="4400" spc="-1" strike="noStrike">
                <a:solidFill>
                  <a:srgbClr val="000000"/>
                </a:solidFill>
                <a:latin typeface="Calibri"/>
              </a:rPr>
              <a:t>Communication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102" name=""/>
          <p:cNvSpPr/>
          <p:nvPr/>
        </p:nvSpPr>
        <p:spPr>
          <a:xfrm>
            <a:off x="457200" y="1600200"/>
            <a:ext cx="4399920" cy="4525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A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Over a LAN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Limited to local area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Instant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Massive file capacity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Secure</a:t>
            </a:r>
            <a:endParaRPr b="0" lang="en-AU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A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7092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AU" sz="4400" spc="-1" strike="noStrike">
                <a:solidFill>
                  <a:srgbClr val="000000"/>
                </a:solidFill>
                <a:latin typeface="Calibri"/>
              </a:rPr>
              <a:t>Email attachments, mailing lists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104" name=""/>
          <p:cNvSpPr/>
          <p:nvPr/>
        </p:nvSpPr>
        <p:spPr>
          <a:xfrm>
            <a:off x="457200" y="1374840"/>
            <a:ext cx="8228880" cy="4982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Attachment size may be limited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Can be sent anywhere in the world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i="1" lang="en-A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Can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 be very quick to arrive (</a:t>
            </a:r>
            <a:r>
              <a:rPr b="0" i="1" lang="en-A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can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 be slow too!)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Slow to download large attachments</a:t>
            </a:r>
            <a:endParaRPr b="0" lang="en-AU" sz="3200" spc="-1" strike="noStrike">
              <a:latin typeface="Arial"/>
            </a:endParaRPr>
          </a:p>
        </p:txBody>
      </p:sp>
      <p:pic>
        <p:nvPicPr>
          <p:cNvPr id="105" name="Picture 3" descr=""/>
          <p:cNvPicPr/>
          <p:nvPr/>
        </p:nvPicPr>
        <p:blipFill>
          <a:blip r:embed="rId1"/>
          <a:stretch/>
        </p:blipFill>
        <p:spPr>
          <a:xfrm>
            <a:off x="6429240" y="4214880"/>
            <a:ext cx="2856960" cy="2170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AU" sz="4400" spc="-1" strike="noStrike">
                <a:solidFill>
                  <a:srgbClr val="000000"/>
                </a:solidFill>
                <a:latin typeface="Calibri"/>
              </a:rPr>
              <a:t>Email attachments, mailing lists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107" name=""/>
          <p:cNvSpPr/>
          <p:nvPr/>
        </p:nvSpPr>
        <p:spPr>
          <a:xfrm>
            <a:off x="71280" y="1213920"/>
            <a:ext cx="8228880" cy="498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May </a:t>
            </a:r>
            <a:r>
              <a:rPr b="1" lang="en-A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‘bounce’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 and not be delivered if destination mailbox is full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May be blocked/deleted by </a:t>
            </a:r>
            <a:r>
              <a:rPr b="1" lang="en-A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spam filter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Good for </a:t>
            </a:r>
            <a:r>
              <a:rPr b="1" lang="en-A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‘pushing’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 information to people</a:t>
            </a:r>
            <a:endParaRPr b="0" lang="en-AU" sz="32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C.f. “pulling” where people download at will</a:t>
            </a:r>
            <a:endParaRPr b="0" lang="en-AU" sz="2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A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Return receipts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 reassure sender</a:t>
            </a:r>
            <a:br/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 that delivery was successful</a:t>
            </a:r>
            <a:endParaRPr b="0" lang="en-AU" sz="3200" spc="-1" strike="noStrike">
              <a:latin typeface="Arial"/>
            </a:endParaRPr>
          </a:p>
        </p:txBody>
      </p:sp>
      <p:pic>
        <p:nvPicPr>
          <p:cNvPr id="108" name="Picture 2" descr=""/>
          <p:cNvPicPr/>
          <p:nvPr/>
        </p:nvPicPr>
        <p:blipFill>
          <a:blip r:embed="rId1"/>
          <a:stretch/>
        </p:blipFill>
        <p:spPr>
          <a:xfrm>
            <a:off x="6072120" y="4124160"/>
            <a:ext cx="2856960" cy="2733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Without reliable data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44" name="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Could not contact clients or suppliers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Could not keep track of expenses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Could not manage debts, incomes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Could not satisfy tax laws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Would not know what stock they had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Could not manage employees’ time, jobs or wages</a:t>
            </a:r>
            <a:endParaRPr b="0" lang="en-A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AU" sz="4400" spc="-1" strike="noStrike">
                <a:solidFill>
                  <a:srgbClr val="000000"/>
                </a:solidFill>
                <a:latin typeface="Calibri"/>
              </a:rPr>
              <a:t>HTTP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110" name=""/>
          <p:cNvSpPr/>
          <p:nvPr/>
        </p:nvSpPr>
        <p:spPr>
          <a:xfrm>
            <a:off x="457200" y="1285560"/>
            <a:ext cx="8228880" cy="483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Click a link to download a file from a website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Not too good for really large files or large numbers of files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Can ‘drop out’ mid-way, forcing a restart (browsers tend not to have ‘download resume’ facilities) 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Don’t need any software more than a web browser</a:t>
            </a:r>
            <a:endParaRPr b="0" lang="en-AU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A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AU" sz="4400" spc="-1" strike="noStrike">
                <a:solidFill>
                  <a:srgbClr val="000000"/>
                </a:solidFill>
                <a:latin typeface="Calibri"/>
              </a:rPr>
              <a:t>FTP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112" name=""/>
          <p:cNvSpPr/>
          <p:nvPr/>
        </p:nvSpPr>
        <p:spPr>
          <a:xfrm>
            <a:off x="428760" y="1357200"/>
            <a:ext cx="8228880" cy="4525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 fontScale="98000"/>
          </a:bodyPr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File Transfer Protocol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i="1" lang="en-A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Designed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 for file transfer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Secure – login can be required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Like a file manager with drag-and-drop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Supports resumption of interrupted downloads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Good for exchanging </a:t>
            </a:r>
            <a:r>
              <a:rPr b="0" i="1" lang="en-A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large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 or </a:t>
            </a:r>
            <a:r>
              <a:rPr b="0" i="1" lang="en-A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many 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files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Requires FTP client software</a:t>
            </a:r>
            <a:endParaRPr b="0" lang="en-A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456840" y="274320"/>
            <a:ext cx="8543160" cy="114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AU" sz="4400" spc="-1" strike="noStrike">
                <a:solidFill>
                  <a:srgbClr val="000000"/>
                </a:solidFill>
                <a:latin typeface="Calibri"/>
              </a:rPr>
              <a:t>Yousendit.com, megaupload.com etc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114" name=""/>
          <p:cNvSpPr/>
          <p:nvPr/>
        </p:nvSpPr>
        <p:spPr>
          <a:xfrm>
            <a:off x="428760" y="2332080"/>
            <a:ext cx="8228880" cy="4525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Allows transfer of very large files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Basic access is free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Secure – can require a login</a:t>
            </a:r>
            <a:endParaRPr b="0" lang="en-AU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AU" sz="3200" spc="-1" strike="noStrike">
              <a:latin typeface="Arial"/>
            </a:endParaRPr>
          </a:p>
        </p:txBody>
      </p:sp>
      <p:pic>
        <p:nvPicPr>
          <p:cNvPr id="115" name="Picture 2" descr=""/>
          <p:cNvPicPr/>
          <p:nvPr/>
        </p:nvPicPr>
        <p:blipFill>
          <a:blip r:embed="rId1"/>
          <a:stretch/>
        </p:blipFill>
        <p:spPr>
          <a:xfrm>
            <a:off x="6643800" y="5143680"/>
            <a:ext cx="1647000" cy="1456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AU" sz="4400" spc="-1" strike="noStrike">
                <a:solidFill>
                  <a:srgbClr val="000000"/>
                </a:solidFill>
                <a:latin typeface="Calibri"/>
              </a:rPr>
              <a:t>Instant Messaging file transfers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117" name=""/>
          <p:cNvSpPr/>
          <p:nvPr/>
        </p:nvSpPr>
        <p:spPr>
          <a:xfrm>
            <a:off x="142920" y="1428840"/>
            <a:ext cx="8228880" cy="4525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Can exchange files </a:t>
            </a:r>
            <a:br/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between individuals </a:t>
            </a:r>
            <a:br/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during live chat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Quick, spontaneous</a:t>
            </a:r>
            <a:endParaRPr b="0" lang="en-AU" sz="3200" spc="-1" strike="noStrike">
              <a:latin typeface="Arial"/>
            </a:endParaRPr>
          </a:p>
        </p:txBody>
      </p:sp>
      <p:pic>
        <p:nvPicPr>
          <p:cNvPr id="118" name="Picture 2" descr=""/>
          <p:cNvPicPr/>
          <p:nvPr/>
        </p:nvPicPr>
        <p:blipFill>
          <a:blip r:embed="rId1"/>
          <a:stretch/>
        </p:blipFill>
        <p:spPr>
          <a:xfrm>
            <a:off x="4572000" y="1357200"/>
            <a:ext cx="4571280" cy="5342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Picture 2" descr=""/>
          <p:cNvPicPr/>
          <p:nvPr/>
        </p:nvPicPr>
        <p:blipFill>
          <a:blip r:embed="rId1"/>
          <a:stretch/>
        </p:blipFill>
        <p:spPr>
          <a:xfrm>
            <a:off x="5548320" y="785880"/>
            <a:ext cx="3809160" cy="2856600"/>
          </a:xfrm>
          <a:prstGeom prst="rect">
            <a:avLst/>
          </a:prstGeom>
          <a:ln w="0">
            <a:noFill/>
          </a:ln>
        </p:spPr>
      </p:pic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AU" sz="4400" spc="-1" strike="noStrike">
                <a:solidFill>
                  <a:srgbClr val="000000"/>
                </a:solidFill>
                <a:latin typeface="Calibri"/>
              </a:rPr>
              <a:t>Communication Overview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121" name=""/>
          <p:cNvSpPr/>
          <p:nvPr/>
        </p:nvSpPr>
        <p:spPr>
          <a:xfrm>
            <a:off x="457200" y="1600200"/>
            <a:ext cx="8228880" cy="4828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Needs to be secure</a:t>
            </a:r>
            <a:endParaRPr b="0" lang="en-AU" sz="32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Login to storage site</a:t>
            </a:r>
            <a:endParaRPr b="0" lang="en-AU" sz="2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Encrypt documents in transit</a:t>
            </a:r>
            <a:endParaRPr b="0" lang="en-AU" sz="2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VPN (Virtual Private Network) is a secure, private, encrypted internet connection</a:t>
            </a:r>
            <a:endParaRPr b="0" lang="en-AU" sz="2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Needs to be fast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Needs to be able to cope with very large files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May be expensive for fast, fat bandwidth</a:t>
            </a:r>
            <a:endParaRPr b="0" lang="en-A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"/>
          <p:cNvSpPr/>
          <p:nvPr/>
        </p:nvSpPr>
        <p:spPr>
          <a:xfrm>
            <a:off x="457200" y="1599840"/>
            <a:ext cx="8228880" cy="1685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 fontScale="77000"/>
          </a:bodyPr>
          <a:p>
            <a:pPr marL="343080" indent="-343080">
              <a:lnSpc>
                <a:spcPct val="90000"/>
              </a:lnSpc>
              <a:spcBef>
                <a:spcPts val="799"/>
              </a:spcBef>
              <a:tabLst>
                <a:tab algn="l" pos="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Applied Computing Slideshows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799"/>
              </a:spcBef>
              <a:tabLst>
                <a:tab algn="l" pos="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by Mark Kelly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799"/>
              </a:spcBef>
              <a:tabLst>
                <a:tab algn="l" pos="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vcedata.com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799"/>
              </a:spcBef>
              <a:tabLst>
                <a:tab algn="l" pos="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mark@vcedata.com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799"/>
              </a:spcBef>
              <a:tabLst>
                <a:tab algn="l" pos="0"/>
              </a:tabLst>
            </a:pP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799"/>
              </a:spcBef>
              <a:tabLst>
                <a:tab algn="l" pos="0"/>
              </a:tabLst>
            </a:pP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799"/>
              </a:spcBef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AU" sz="3200" spc="-1" strike="noStrike">
              <a:latin typeface="Arial"/>
            </a:endParaRPr>
          </a:p>
        </p:txBody>
      </p:sp>
      <p:sp>
        <p:nvSpPr>
          <p:cNvPr id="123" name="TextBox 3"/>
          <p:cNvSpPr/>
          <p:nvPr/>
        </p:nvSpPr>
        <p:spPr>
          <a:xfrm>
            <a:off x="428760" y="3500280"/>
            <a:ext cx="8357400" cy="1464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These slideshows may be freely used, modified or distributed by teachers and students anywhere on the planet (but not elsewhere).</a:t>
            </a: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They may NOT be sold.  </a:t>
            </a: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They must NOT be redistributed if you modify them.</a:t>
            </a:r>
            <a:endParaRPr b="0" lang="en-A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And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46" name=""/>
          <p:cNvSpPr/>
          <p:nvPr/>
        </p:nvSpPr>
        <p:spPr>
          <a:xfrm>
            <a:off x="457200" y="1341000"/>
            <a:ext cx="8228880" cy="4784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Could not plan ahead or remember the past – memory is far from perfect!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Could not manage projects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Could not generate continuous income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Would suffer organisational </a:t>
            </a:r>
            <a:r>
              <a:rPr b="1" lang="en-A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death</a:t>
            </a:r>
            <a:endParaRPr b="0" lang="en-AU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A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Trustworthy data and information are the basis of sound business.</a:t>
            </a:r>
            <a:endParaRPr b="0" lang="en-A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AU" sz="4400" spc="-1" strike="noStrike">
                <a:solidFill>
                  <a:srgbClr val="000000"/>
                </a:solidFill>
                <a:latin typeface="Calibri"/>
              </a:rPr>
              <a:t>Value of data and information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48" name=""/>
          <p:cNvSpPr/>
          <p:nvPr/>
        </p:nvSpPr>
        <p:spPr>
          <a:xfrm>
            <a:off x="457200" y="1599840"/>
            <a:ext cx="6400080" cy="489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 fontScale="84000"/>
          </a:bodyPr>
          <a:p>
            <a:pPr marL="343080" indent="-343080">
              <a:lnSpc>
                <a:spcPct val="100000"/>
              </a:lnSpc>
              <a:spcBef>
                <a:spcPts val="799"/>
              </a:spcBef>
              <a:tabLst>
                <a:tab algn="l" pos="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Data and information are valuable if they are </a:t>
            </a:r>
            <a:r>
              <a:rPr b="0" lang="en-AU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(bold items are examinable 2020+ others are not)</a:t>
            </a:r>
            <a:endParaRPr b="0" lang="en-AU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A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Accurate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A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Authentic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A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Correct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A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Reasonable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A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Relevant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A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Timely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verifiable, complete, 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unbiased, up-to-date</a:t>
            </a:r>
            <a:endParaRPr b="0" lang="en-AU" sz="3200" spc="-1" strike="noStrike">
              <a:latin typeface="Arial"/>
            </a:endParaRPr>
          </a:p>
        </p:txBody>
      </p:sp>
      <p:pic>
        <p:nvPicPr>
          <p:cNvPr id="49" name="Picture 3" descr=""/>
          <p:cNvPicPr/>
          <p:nvPr/>
        </p:nvPicPr>
        <p:blipFill>
          <a:blip r:embed="rId1"/>
          <a:stretch/>
        </p:blipFill>
        <p:spPr>
          <a:xfrm>
            <a:off x="4857840" y="3648240"/>
            <a:ext cx="4285440" cy="3209040"/>
          </a:xfrm>
          <a:prstGeom prst="rect">
            <a:avLst/>
          </a:prstGeom>
          <a:ln w="0">
            <a:noFill/>
          </a:ln>
        </p:spPr>
      </p:pic>
      <p:sp>
        <p:nvSpPr>
          <p:cNvPr id="50" name="TextBox 5"/>
          <p:cNvSpPr/>
          <p:nvPr/>
        </p:nvSpPr>
        <p:spPr>
          <a:xfrm>
            <a:off x="5929200" y="3232440"/>
            <a:ext cx="2499840" cy="367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Valuable information…</a:t>
            </a:r>
            <a:endParaRPr b="0" lang="en-A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"/>
          <p:cNvSpPr/>
          <p:nvPr/>
        </p:nvSpPr>
        <p:spPr>
          <a:xfrm>
            <a:off x="457200" y="180000"/>
            <a:ext cx="6400080" cy="6319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343080" indent="-343080">
              <a:lnSpc>
                <a:spcPct val="100000"/>
              </a:lnSpc>
              <a:spcBef>
                <a:spcPts val="799"/>
              </a:spcBef>
              <a:tabLst>
                <a:tab algn="l" pos="0"/>
              </a:tabLst>
            </a:pPr>
            <a:endParaRPr b="0" lang="en-AU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A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Accurate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A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Authentic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A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Correct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A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Reasonable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A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Relevant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A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Timely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A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Unbiased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A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Reliable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A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With integrity </a:t>
            </a:r>
            <a:r>
              <a:rPr b="0" i="1" lang="en-AU" sz="1500" spc="-1" strike="noStrike">
                <a:solidFill>
                  <a:srgbClr val="000000"/>
                </a:solidFill>
                <a:latin typeface="Calibri"/>
                <a:ea typeface="DejaVu Sans"/>
              </a:rPr>
              <a:t>(i.e. all the points above, combined)</a:t>
            </a:r>
            <a:endParaRPr b="0" lang="en-AU" sz="15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Also: verifiable, complete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A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AU" sz="4400" spc="-1" strike="noStrike">
                <a:solidFill>
                  <a:srgbClr val="000000"/>
                </a:solidFill>
                <a:latin typeface="Calibri"/>
              </a:rPr>
              <a:t>But first...</a:t>
            </a:r>
            <a:br/>
            <a:r>
              <a:rPr b="1" lang="en-AU" sz="4400" spc="-1" strike="noStrike">
                <a:solidFill>
                  <a:srgbClr val="000000"/>
                </a:solidFill>
                <a:latin typeface="Calibri"/>
              </a:rPr>
              <a:t>Data? Information?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53" name=""/>
          <p:cNvSpPr/>
          <p:nvPr/>
        </p:nvSpPr>
        <p:spPr>
          <a:xfrm>
            <a:off x="457200" y="1599840"/>
            <a:ext cx="5685840" cy="325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 fontScale="86000"/>
          </a:bodyPr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A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Data</a:t>
            </a:r>
            <a:endParaRPr b="0" lang="en-AU" sz="32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Raw, unprocessed, discrete (separate), unordered facts and figures</a:t>
            </a:r>
            <a:endParaRPr b="0" lang="en-AU" sz="2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A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Information</a:t>
            </a:r>
            <a:endParaRPr b="0" lang="en-AU" sz="32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Data that has been processed to yield knowledge that can be understood and used by humans</a:t>
            </a:r>
            <a:endParaRPr b="0" lang="en-AU" sz="2800" spc="-1" strike="noStrike">
              <a:latin typeface="Arial"/>
            </a:endParaRPr>
          </a:p>
        </p:txBody>
      </p:sp>
      <p:pic>
        <p:nvPicPr>
          <p:cNvPr id="54" name="Picture 2" descr=""/>
          <p:cNvPicPr/>
          <p:nvPr/>
        </p:nvPicPr>
        <p:blipFill>
          <a:blip r:embed="rId1"/>
          <a:stretch/>
        </p:blipFill>
        <p:spPr>
          <a:xfrm>
            <a:off x="6429240" y="2286000"/>
            <a:ext cx="1180440" cy="1028160"/>
          </a:xfrm>
          <a:prstGeom prst="rect">
            <a:avLst/>
          </a:prstGeom>
          <a:ln w="0">
            <a:noFill/>
          </a:ln>
        </p:spPr>
      </p:pic>
      <p:pic>
        <p:nvPicPr>
          <p:cNvPr id="55" name="Picture 3" descr=""/>
          <p:cNvPicPr/>
          <p:nvPr/>
        </p:nvPicPr>
        <p:blipFill>
          <a:blip r:embed="rId2"/>
          <a:stretch/>
        </p:blipFill>
        <p:spPr>
          <a:xfrm>
            <a:off x="6643800" y="4214880"/>
            <a:ext cx="789840" cy="1189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AU" sz="4400" spc="-1" strike="noStrike">
                <a:solidFill>
                  <a:srgbClr val="000000"/>
                </a:solidFill>
                <a:latin typeface="Calibri"/>
              </a:rPr>
              <a:t>Objective? Subjective?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57" name=""/>
          <p:cNvSpPr/>
          <p:nvPr/>
        </p:nvSpPr>
        <p:spPr>
          <a:xfrm>
            <a:off x="457200" y="1599840"/>
            <a:ext cx="8228880" cy="497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A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Objective data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 – fact-based, unemotional, gained by measurement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A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Subjective data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 – opinion-based.  Gained by interview, survey etc.</a:t>
            </a:r>
            <a:endParaRPr b="0" lang="en-AU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Objective data - where possible - is preferred.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Subjective data useful for criteria that can’t be measured (e.g. enjoyment, fear, worry, comfort)</a:t>
            </a:r>
            <a:endParaRPr b="0" lang="en-A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AU" sz="4400" spc="-1" strike="noStrike">
                <a:solidFill>
                  <a:srgbClr val="000000"/>
                </a:solidFill>
                <a:latin typeface="Calibri"/>
              </a:rPr>
              <a:t>Primary? Secondary?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59" name=""/>
          <p:cNvSpPr/>
          <p:nvPr/>
        </p:nvSpPr>
        <p:spPr>
          <a:xfrm>
            <a:off x="457200" y="1600200"/>
            <a:ext cx="8228880" cy="339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A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Primary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 data – collected by the user of the data.  Not collected or pre-processed by other people.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A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Secondary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 data – collected by other people.  It </a:t>
            </a:r>
            <a:r>
              <a:rPr b="1" lang="en-A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may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 be accurate, complete and unbiased, but it might not be. </a:t>
            </a:r>
            <a:endParaRPr b="0" lang="en-AU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AU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AU" sz="3200" spc="-1" strike="noStrike">
              <a:latin typeface="Arial"/>
            </a:endParaRPr>
          </a:p>
        </p:txBody>
      </p:sp>
      <p:pic>
        <p:nvPicPr>
          <p:cNvPr id="60" name="Picture 4" descr="anidisk.gif"/>
          <p:cNvPicPr/>
          <p:nvPr/>
        </p:nvPicPr>
        <p:blipFill>
          <a:blip r:embed="rId1"/>
          <a:stretch/>
        </p:blipFill>
        <p:spPr>
          <a:xfrm>
            <a:off x="4071960" y="5286240"/>
            <a:ext cx="475560" cy="380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584</TotalTime>
  <Application>LibreOffice/7.2.2.2$Windows_X86_64 LibreOffice_project/02b2acce88a210515b4a5bb2e46cbfb63fe97d56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2009-02-06T14:31:51Z</dcterms:created>
  <dc:creator>kel</dc:creator>
  <dc:description/>
  <dc:language>en-AU</dc:language>
  <cp:lastModifiedBy>Mark Kelly</cp:lastModifiedBy>
  <dcterms:modified xsi:type="dcterms:W3CDTF">2022-02-09T15:28:03Z</dcterms:modified>
  <cp:revision>39</cp:revision>
  <dc:subject/>
  <dc:title>IT Applications Theory Slideshows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