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www.youtube.com/watch?v=sQYPCPB1g3o" TargetMode="External"/><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714240" y="500040"/>
            <a:ext cx="7770240" cy="7120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600" spc="-1" strike="noStrike">
                <a:solidFill>
                  <a:srgbClr val="000000"/>
                </a:solidFill>
                <a:latin typeface="Calibri"/>
              </a:rPr>
              <a:t>Applied Computing Slideshows</a:t>
            </a:r>
            <a:br/>
            <a:r>
              <a:rPr b="0" i="1" lang="en-AU" sz="2600" spc="-1" strike="noStrike">
                <a:solidFill>
                  <a:srgbClr val="000000"/>
                </a:solidFill>
                <a:latin typeface="Calibri"/>
              </a:rPr>
              <a:t>by Mark Kelly</a:t>
            </a:r>
            <a:br/>
            <a:r>
              <a:rPr b="0" i="1" lang="en-AU" sz="2600" spc="-1" strike="noStrike">
                <a:solidFill>
                  <a:srgbClr val="000000"/>
                </a:solidFill>
                <a:latin typeface="Calibri"/>
              </a:rPr>
              <a:t>vcedata.com</a:t>
            </a:r>
            <a:br/>
            <a:r>
              <a:rPr b="0" i="1" lang="en-AU" sz="2600" spc="-1" strike="noStrike">
                <a:solidFill>
                  <a:srgbClr val="000000"/>
                </a:solidFill>
                <a:latin typeface="Calibri"/>
              </a:rPr>
              <a:t>mark@vcedata.com</a:t>
            </a:r>
            <a:endParaRPr b="0" lang="en-AU" sz="2600" spc="-1" strike="noStrike">
              <a:latin typeface="Arial"/>
            </a:endParaRPr>
          </a:p>
        </p:txBody>
      </p:sp>
      <p:sp>
        <p:nvSpPr>
          <p:cNvPr id="39" name="Title 1"/>
          <p:cNvSpPr/>
          <p:nvPr/>
        </p:nvSpPr>
        <p:spPr>
          <a:xfrm>
            <a:off x="857160" y="1967040"/>
            <a:ext cx="7770240" cy="1811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AU" sz="5600" spc="-1" strike="noStrike">
                <a:solidFill>
                  <a:srgbClr val="000000"/>
                </a:solidFill>
                <a:latin typeface="Calibri"/>
                <a:ea typeface="DejaVu Sans"/>
              </a:rPr>
              <a:t>Data Integrity</a:t>
            </a:r>
            <a:endParaRPr b="0" lang="en-AU" sz="5600" spc="-1" strike="noStrike">
              <a:latin typeface="Arial"/>
            </a:endParaRPr>
          </a:p>
          <a:p>
            <a:pP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5600" spc="-1" strike="noStrike">
              <a:latin typeface="Arial"/>
            </a:endParaRPr>
          </a:p>
          <a:p>
            <a:pPr>
              <a:lnSpc>
                <a:spcPct val="8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1600" spc="-1" strike="noStrike">
                <a:solidFill>
                  <a:srgbClr val="000000"/>
                </a:solidFill>
                <a:latin typeface="Calibri"/>
                <a:ea typeface="DejaVu Sans"/>
              </a:rPr>
              <a:t>v1.0, 2022-02-09</a:t>
            </a:r>
            <a:endParaRPr b="0" lang="en-AU" sz="1600" spc="-1" strike="noStrike">
              <a:latin typeface="Arial"/>
            </a:endParaRPr>
          </a:p>
        </p:txBody>
      </p:sp>
      <p:sp>
        <p:nvSpPr>
          <p:cNvPr id="40" name=""/>
          <p:cNvSpPr/>
          <p:nvPr/>
        </p:nvSpPr>
        <p:spPr>
          <a:xfrm>
            <a:off x="720720" y="3960000"/>
            <a:ext cx="6118920" cy="77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3200" spc="-1" strike="noStrike">
                <a:solidFill>
                  <a:srgbClr val="000000"/>
                </a:solidFill>
                <a:latin typeface="Arial"/>
                <a:ea typeface="DejaVu Sans"/>
              </a:rPr>
              <a:t>Under </a:t>
            </a:r>
            <a:endParaRPr b="0" lang="en-AU" sz="3200" spc="-1" strike="noStrike">
              <a:latin typeface="Arial"/>
            </a:endParaRPr>
          </a:p>
          <a:p>
            <a:pPr>
              <a:lnSpc>
                <a:spcPct val="100000"/>
              </a:lnSpc>
              <a:buNone/>
            </a:pPr>
            <a:r>
              <a:rPr b="0" lang="en-AU" sz="3200" spc="-1" strike="noStrike">
                <a:solidFill>
                  <a:srgbClr val="000000"/>
                </a:solidFill>
                <a:latin typeface="Arial"/>
                <a:ea typeface="DejaVu Sans"/>
              </a:rPr>
              <a:t>Reconstruction</a:t>
            </a:r>
            <a:endParaRPr b="0" lang="en-AU" sz="3200" spc="-1" strike="noStrike">
              <a:latin typeface="Arial"/>
            </a:endParaRPr>
          </a:p>
          <a:p>
            <a:pPr>
              <a:lnSpc>
                <a:spcPct val="100000"/>
              </a:lnSpc>
              <a:buNone/>
            </a:pPr>
            <a:r>
              <a:rPr b="0" lang="en-AU" sz="3200" spc="-1" strike="noStrike">
                <a:solidFill>
                  <a:srgbClr val="000000"/>
                </a:solidFill>
                <a:latin typeface="Arial"/>
                <a:ea typeface="DejaVu Sans"/>
              </a:rPr>
              <a:t>2022-02-28 @ 13:26</a:t>
            </a:r>
            <a:endParaRPr b="0" lang="en-AU" sz="3200" spc="-1" strike="noStrike">
              <a:latin typeface="Arial"/>
            </a:endParaRPr>
          </a:p>
        </p:txBody>
      </p:sp>
      <p:pic>
        <p:nvPicPr>
          <p:cNvPr id="41" name="" descr=""/>
          <p:cNvPicPr/>
          <p:nvPr/>
        </p:nvPicPr>
        <p:blipFill>
          <a:blip r:embed="rId1"/>
          <a:stretch/>
        </p:blipFill>
        <p:spPr>
          <a:xfrm>
            <a:off x="5184000" y="2924640"/>
            <a:ext cx="3923640" cy="3933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720000" y="180000"/>
            <a:ext cx="7919280" cy="5580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Relevant</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200" spc="-1" strike="noStrike">
                <a:solidFill>
                  <a:srgbClr val="000000"/>
                </a:solidFill>
                <a:latin typeface="Calibri"/>
                <a:ea typeface="DejaVu Sans"/>
              </a:rPr>
              <a:t>Relevant data has a close connection to the issue being studied.</a:t>
            </a:r>
            <a:endParaRPr b="0" lang="en-AU" sz="2200" spc="-1" strike="noStrike">
              <a:latin typeface="Arial"/>
            </a:endParaRPr>
          </a:p>
          <a:p>
            <a:pPr>
              <a:lnSpc>
                <a:spcPct val="100000"/>
              </a:lnSpc>
              <a:buNone/>
            </a:pP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It offers meaningful and appropriate assistance to understanding a subject, and helps its users make accurate decisions.</a:t>
            </a:r>
            <a:endParaRPr b="0" lang="en-AU" sz="2200" spc="-1" strike="noStrike">
              <a:latin typeface="Arial"/>
            </a:endParaRPr>
          </a:p>
          <a:p>
            <a:pPr>
              <a:lnSpc>
                <a:spcPct val="100000"/>
              </a:lnSpc>
              <a:buNone/>
            </a:pP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Data may be </a:t>
            </a:r>
            <a:r>
              <a:rPr b="1" lang="en-AU" sz="2200" spc="-1" strike="noStrike">
                <a:solidFill>
                  <a:srgbClr val="000000"/>
                </a:solidFill>
                <a:latin typeface="Calibri"/>
                <a:ea typeface="DejaVu Sans"/>
              </a:rPr>
              <a:t>irrelevant</a:t>
            </a:r>
            <a:r>
              <a:rPr b="0" lang="en-AU" sz="2200" spc="-1" strike="noStrike">
                <a:solidFill>
                  <a:srgbClr val="000000"/>
                </a:solidFill>
                <a:latin typeface="Calibri"/>
                <a:ea typeface="DejaVu Sans"/>
              </a:rPr>
              <a:t> if it </a:t>
            </a:r>
            <a:endParaRPr b="0" lang="en-AU" sz="2200" spc="-1" strike="noStrike">
              <a:latin typeface="Arial"/>
            </a:endParaRPr>
          </a:p>
          <a:p>
            <a:pPr marL="216000" indent="-216000">
              <a:lnSpc>
                <a:spcPct val="100000"/>
              </a:lnSpc>
              <a:buClr>
                <a:srgbClr val="000000"/>
              </a:buClr>
              <a:buSzPct val="45000"/>
              <a:buFont typeface="Wingdings" charset="2"/>
              <a:buChar char=""/>
            </a:pPr>
            <a:r>
              <a:rPr b="0" lang="en-AU" sz="2200" spc="-1" strike="noStrike">
                <a:solidFill>
                  <a:srgbClr val="000000"/>
                </a:solidFill>
                <a:latin typeface="Calibri"/>
                <a:ea typeface="DejaVu Sans"/>
              </a:rPr>
              <a:t>Relates to a different topic, e.g. </a:t>
            </a:r>
            <a:endParaRPr b="0" lang="en-AU" sz="2200" spc="-1" strike="noStrike">
              <a:latin typeface="Arial"/>
            </a:endParaRPr>
          </a:p>
          <a:p>
            <a:pPr lvl="1" marL="432000" indent="-216000">
              <a:lnSpc>
                <a:spcPct val="100000"/>
              </a:lnSpc>
              <a:buClr>
                <a:srgbClr val="000000"/>
              </a:buClr>
              <a:buSzPct val="45000"/>
              <a:buFont typeface="Wingdings" charset="2"/>
              <a:buChar char=""/>
            </a:pPr>
            <a:r>
              <a:rPr b="0" i="1" lang="en-AU" sz="2200" spc="-1" strike="noStrike">
                <a:solidFill>
                  <a:srgbClr val="000000"/>
                </a:solidFill>
                <a:latin typeface="Calibri"/>
                <a:ea typeface="DejaVu Sans"/>
              </a:rPr>
              <a:t>Mum, why can’t I go to Paul’s party?</a:t>
            </a:r>
            <a:endParaRPr b="0" lang="en-AU" sz="2200" spc="-1" strike="noStrike">
              <a:latin typeface="Arial"/>
            </a:endParaRPr>
          </a:p>
          <a:p>
            <a:pPr lvl="1" marL="432000" indent="-216000">
              <a:lnSpc>
                <a:spcPct val="100000"/>
              </a:lnSpc>
              <a:buClr>
                <a:srgbClr val="000000"/>
              </a:buClr>
              <a:buSzPct val="45000"/>
              <a:buFont typeface="Wingdings" charset="2"/>
              <a:buChar char=""/>
            </a:pPr>
            <a:r>
              <a:rPr b="0" i="1" lang="en-AU" sz="2200" spc="-1" strike="noStrike">
                <a:solidFill>
                  <a:srgbClr val="000000"/>
                </a:solidFill>
                <a:latin typeface="Calibri"/>
                <a:ea typeface="DejaVu Sans"/>
              </a:rPr>
              <a:t>Because you know Paul’s mother hates me.</a:t>
            </a:r>
            <a:endParaRPr b="0" lang="en-AU" sz="2200" spc="-1" strike="noStrike">
              <a:latin typeface="Arial"/>
            </a:endParaRPr>
          </a:p>
          <a:p>
            <a:pPr marL="216000" indent="-216000">
              <a:lnSpc>
                <a:spcPct val="100000"/>
              </a:lnSpc>
              <a:buClr>
                <a:srgbClr val="000000"/>
              </a:buClr>
              <a:buSzPct val="45000"/>
              <a:buFont typeface="Wingdings" charset="2"/>
              <a:buChar char=""/>
            </a:pPr>
            <a:r>
              <a:rPr b="0" lang="en-AU" sz="2200" spc="-1" strike="noStrike">
                <a:solidFill>
                  <a:srgbClr val="000000"/>
                </a:solidFill>
                <a:latin typeface="Calibri"/>
                <a:ea typeface="DejaVu Sans"/>
              </a:rPr>
              <a:t>Pertains to a time, place or conditions that don’t match the case in question:</a:t>
            </a:r>
            <a:endParaRPr b="0" lang="en-AU" sz="2200" spc="-1" strike="noStrike">
              <a:latin typeface="Arial"/>
            </a:endParaRPr>
          </a:p>
          <a:p>
            <a:pPr lvl="1" marL="432000" indent="-216000">
              <a:lnSpc>
                <a:spcPct val="100000"/>
              </a:lnSpc>
              <a:buClr>
                <a:srgbClr val="000000"/>
              </a:buClr>
              <a:buSzPct val="45000"/>
              <a:buFont typeface="Wingdings" charset="2"/>
              <a:buChar char=""/>
            </a:pPr>
            <a:r>
              <a:rPr b="0" i="1" lang="en-AU" sz="2200" spc="-1" strike="noStrike">
                <a:solidFill>
                  <a:srgbClr val="000000"/>
                </a:solidFill>
                <a:latin typeface="Calibri"/>
                <a:ea typeface="DejaVu Sans"/>
              </a:rPr>
              <a:t>No you can’t have a mobile phone. Your grandfather never had one and </a:t>
            </a:r>
            <a:r>
              <a:rPr b="1" i="1" lang="en-AU" sz="2200" spc="-1" strike="noStrike">
                <a:solidFill>
                  <a:srgbClr val="000000"/>
                </a:solidFill>
                <a:latin typeface="Calibri"/>
                <a:ea typeface="DejaVu Sans"/>
              </a:rPr>
              <a:t>he</a:t>
            </a:r>
            <a:r>
              <a:rPr b="0" i="1" lang="en-AU" sz="2200" spc="-1" strike="noStrike">
                <a:solidFill>
                  <a:srgbClr val="000000"/>
                </a:solidFill>
                <a:latin typeface="Calibri"/>
                <a:ea typeface="DejaVu Sans"/>
              </a:rPr>
              <a:t> turned out very well.</a:t>
            </a:r>
            <a:endParaRPr b="0" lang="en-AU" sz="2200" spc="-1" strike="noStrike">
              <a:latin typeface="Arial"/>
            </a:endParaRPr>
          </a:p>
          <a:p>
            <a:pPr lvl="1" marL="432000" indent="-216000">
              <a:lnSpc>
                <a:spcPct val="100000"/>
              </a:lnSpc>
              <a:buClr>
                <a:srgbClr val="000000"/>
              </a:buClr>
              <a:buSzPct val="45000"/>
              <a:buFont typeface="Wingdings" charset="2"/>
              <a:buChar char=""/>
            </a:pPr>
            <a:r>
              <a:rPr b="0" i="1" lang="en-AU" sz="2200" spc="-1" strike="noStrike">
                <a:solidFill>
                  <a:srgbClr val="000000"/>
                </a:solidFill>
                <a:latin typeface="Calibri"/>
                <a:ea typeface="DejaVu Sans"/>
              </a:rPr>
              <a:t>We should be allowed to have guns. They can have them in America.</a:t>
            </a:r>
            <a:endParaRPr b="0" lang="en-AU" sz="2200" spc="-1" strike="noStrike">
              <a:latin typeface="Arial"/>
            </a:endParaRPr>
          </a:p>
          <a:p>
            <a:pPr lvl="1" marL="432000" indent="-216000">
              <a:lnSpc>
                <a:spcPct val="100000"/>
              </a:lnSpc>
              <a:buClr>
                <a:srgbClr val="000000"/>
              </a:buClr>
              <a:buSzPct val="45000"/>
              <a:buFont typeface="Wingdings" charset="2"/>
              <a:buChar char=""/>
            </a:pPr>
            <a:endParaRPr b="0" lang="en-AU" sz="2200" spc="-1" strike="noStrike">
              <a:latin typeface="Arial"/>
            </a:endParaRPr>
          </a:p>
        </p:txBody>
      </p:sp>
      <p:sp>
        <p:nvSpPr>
          <p:cNvPr id="67"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C44E411B-FE31-416D-903F-6C49C652D922}"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DCBC4E10-46E4-47CD-A67C-43188E8FEC33}"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720000" y="108000"/>
            <a:ext cx="7919280" cy="2520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Timely</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400" spc="-1" strike="noStrike">
                <a:solidFill>
                  <a:srgbClr val="000000"/>
                </a:solidFill>
                <a:latin typeface="Calibri"/>
                <a:ea typeface="DejaVu Sans"/>
              </a:rPr>
              <a:t>Means “available when needed” or “coming at the right time”. </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r>
              <a:rPr b="0" lang="en-AU" sz="2400" spc="-1" strike="noStrike">
                <a:solidFill>
                  <a:srgbClr val="000000"/>
                </a:solidFill>
                <a:latin typeface="Calibri"/>
                <a:ea typeface="DejaVu Sans"/>
              </a:rPr>
              <a:t>If data is only available </a:t>
            </a:r>
            <a:r>
              <a:rPr b="0" i="1" lang="en-AU" sz="2400" spc="-1" strike="noStrike">
                <a:solidFill>
                  <a:srgbClr val="000000"/>
                </a:solidFill>
                <a:latin typeface="Calibri"/>
                <a:ea typeface="DejaVu Sans"/>
              </a:rPr>
              <a:t>after</a:t>
            </a:r>
            <a:r>
              <a:rPr b="0" lang="en-AU" sz="2400" spc="-1" strike="noStrike">
                <a:solidFill>
                  <a:srgbClr val="000000"/>
                </a:solidFill>
                <a:latin typeface="Calibri"/>
                <a:ea typeface="DejaVu Sans"/>
              </a:rPr>
              <a:t> it was needed, it would be untimely if it had become </a:t>
            </a:r>
            <a:r>
              <a:rPr b="1" lang="en-AU" sz="2400" spc="-1" strike="noStrike">
                <a:solidFill>
                  <a:srgbClr val="000000"/>
                </a:solidFill>
                <a:latin typeface="Calibri"/>
                <a:ea typeface="DejaVu Sans"/>
              </a:rPr>
              <a:t>useless</a:t>
            </a:r>
            <a:r>
              <a:rPr b="0" lang="en-AU" sz="2400" spc="-1" strike="noStrike">
                <a:solidFill>
                  <a:srgbClr val="000000"/>
                </a:solidFill>
                <a:latin typeface="Calibri"/>
                <a:ea typeface="DejaVu Sans"/>
              </a:rPr>
              <a:t> or </a:t>
            </a:r>
            <a:r>
              <a:rPr b="1" lang="en-AU" sz="2400" spc="-1" strike="noStrike">
                <a:solidFill>
                  <a:srgbClr val="000000"/>
                </a:solidFill>
                <a:latin typeface="Calibri"/>
                <a:ea typeface="DejaVu Sans"/>
              </a:rPr>
              <a:t>irrelevant</a:t>
            </a:r>
            <a:r>
              <a:rPr b="0" lang="en-AU" sz="2400" spc="-1" strike="noStrike">
                <a:solidFill>
                  <a:srgbClr val="000000"/>
                </a:solidFill>
                <a:latin typeface="Calibri"/>
                <a:ea typeface="DejaVu Sans"/>
              </a:rPr>
              <a:t>.</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p:txBody>
      </p:sp>
      <p:sp>
        <p:nvSpPr>
          <p:cNvPr id="69"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4E5E7159-FC5F-478E-A419-FD3D09A2B17C}"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76F15DAE-321D-46D3-9146-4AEC3861590F}"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70" name="" descr=""/>
          <p:cNvPicPr/>
          <p:nvPr/>
        </p:nvPicPr>
        <p:blipFill>
          <a:blip r:embed="rId1"/>
          <a:stretch/>
        </p:blipFill>
        <p:spPr>
          <a:xfrm>
            <a:off x="2498760" y="3060000"/>
            <a:ext cx="4521240" cy="342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1080000" y="281520"/>
            <a:ext cx="7919280" cy="4398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AU" sz="2200" spc="-1" strike="noStrike">
                <a:solidFill>
                  <a:srgbClr val="000000"/>
                </a:solidFill>
                <a:latin typeface="Arial"/>
                <a:ea typeface="DejaVu Sans"/>
              </a:rPr>
              <a:t>Some other </a:t>
            </a:r>
            <a:r>
              <a:rPr b="0" lang="en-AU" sz="1600" spc="-1" strike="noStrike">
                <a:solidFill>
                  <a:srgbClr val="000000"/>
                </a:solidFill>
                <a:latin typeface="Arial"/>
                <a:ea typeface="DejaVu Sans"/>
              </a:rPr>
              <a:t>(unexaminable but nice to know)</a:t>
            </a:r>
            <a:r>
              <a:rPr b="0" lang="en-AU" sz="2200" spc="-1" strike="noStrike">
                <a:solidFill>
                  <a:srgbClr val="000000"/>
                </a:solidFill>
                <a:latin typeface="Arial"/>
                <a:ea typeface="DejaVu Sans"/>
              </a:rPr>
              <a:t> criteria for data integrity</a:t>
            </a:r>
            <a:endParaRPr b="0" lang="en-AU" sz="2200" spc="-1" strike="noStrike">
              <a:latin typeface="Arial"/>
            </a:endParaRPr>
          </a:p>
          <a:p>
            <a:pPr>
              <a:lnSpc>
                <a:spcPct val="100000"/>
              </a:lnSpc>
              <a:buNone/>
            </a:pPr>
            <a:endParaRPr b="0" lang="en-AU" sz="22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Verifiable</a:t>
            </a:r>
            <a:r>
              <a:rPr b="0" lang="en-AU" sz="2000" spc="-1" strike="noStrike">
                <a:solidFill>
                  <a:srgbClr val="000000"/>
                </a:solidFill>
                <a:latin typeface="Calibri"/>
                <a:ea typeface="DejaVu Sans"/>
              </a:rPr>
              <a:t> – the data can be compared with an original source to verify its accuracy</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Complete</a:t>
            </a:r>
            <a:r>
              <a:rPr b="0" lang="en-AU" sz="2000" spc="-1" strike="noStrike">
                <a:solidFill>
                  <a:srgbClr val="000000"/>
                </a:solidFill>
                <a:latin typeface="Calibri"/>
                <a:ea typeface="DejaVu Sans"/>
              </a:rPr>
              <a:t> – parts have not been deleted or ignored to present a misleading interpretation (see </a:t>
            </a:r>
            <a:r>
              <a:rPr b="0" i="1" lang="en-AU" sz="2000" spc="-1" strike="noStrike">
                <a:solidFill>
                  <a:srgbClr val="000000"/>
                </a:solidFill>
                <a:latin typeface="Calibri"/>
                <a:ea typeface="DejaVu Sans"/>
              </a:rPr>
              <a:t>Cherrypicking</a:t>
            </a:r>
            <a:r>
              <a:rPr b="0" lang="en-AU" sz="2000" spc="-1" strike="noStrike">
                <a:solidFill>
                  <a:srgbClr val="000000"/>
                </a:solidFill>
                <a:latin typeface="Calibri"/>
                <a:ea typeface="DejaVu Sans"/>
              </a:rPr>
              <a:t>)</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Unbiased</a:t>
            </a:r>
            <a:r>
              <a:rPr b="0" lang="en-AU" sz="2000" spc="-1" strike="noStrike">
                <a:solidFill>
                  <a:srgbClr val="000000"/>
                </a:solidFill>
                <a:latin typeface="Calibri"/>
                <a:ea typeface="DejaVu Sans"/>
              </a:rPr>
              <a:t> – data fairly represents both sides of a controversial issue</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Consistent</a:t>
            </a:r>
            <a:r>
              <a:rPr b="0" lang="en-AU" sz="2000" spc="-1" strike="noStrike">
                <a:solidFill>
                  <a:srgbClr val="000000"/>
                </a:solidFill>
                <a:latin typeface="Calibri"/>
                <a:ea typeface="DejaVu Sans"/>
              </a:rPr>
              <a:t> – the same data means the same thing in different places (e.g. “Excellent” always means “Over 80%”; all phone numbers use the same format; all sizes measured in the same units)</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Enduring</a:t>
            </a:r>
            <a:r>
              <a:rPr b="0" lang="en-AU" sz="2000" spc="-1" strike="noStrike">
                <a:solidFill>
                  <a:srgbClr val="000000"/>
                </a:solidFill>
                <a:latin typeface="Calibri"/>
                <a:ea typeface="DejaVu Sans"/>
              </a:rPr>
              <a:t> – will not degrade or become unusable over time (e.g. stored on media that decays, or can’t be read like VHS video tapes)</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Attributable</a:t>
            </a:r>
            <a:r>
              <a:rPr b="0" lang="en-AU" sz="2000" spc="-1" strike="noStrike">
                <a:solidFill>
                  <a:srgbClr val="000000"/>
                </a:solidFill>
                <a:latin typeface="Calibri"/>
                <a:ea typeface="DejaVu Sans"/>
              </a:rPr>
              <a:t> – the source of the data can be identified</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Legible</a:t>
            </a:r>
            <a:r>
              <a:rPr b="0" lang="en-AU" sz="2000" spc="-1" strike="noStrike">
                <a:solidFill>
                  <a:srgbClr val="000000"/>
                </a:solidFill>
                <a:latin typeface="Calibri"/>
                <a:ea typeface="DejaVu Sans"/>
              </a:rPr>
              <a:t> – is readable</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Available</a:t>
            </a:r>
            <a:r>
              <a:rPr b="0" lang="en-AU" sz="2000" spc="-1" strike="noStrike">
                <a:solidFill>
                  <a:srgbClr val="000000"/>
                </a:solidFill>
                <a:latin typeface="Calibri"/>
                <a:ea typeface="DejaVu Sans"/>
              </a:rPr>
              <a:t> – can be accessed, and is not locked up or lost</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Legally compliant</a:t>
            </a:r>
            <a:r>
              <a:rPr b="0" lang="en-AU" sz="2000" spc="-1" strike="noStrike">
                <a:solidFill>
                  <a:srgbClr val="000000"/>
                </a:solidFill>
                <a:latin typeface="Calibri"/>
                <a:ea typeface="DejaVu Sans"/>
              </a:rPr>
              <a:t> – satisfies local current laws of privacy, copyright, decency etc</a:t>
            </a:r>
            <a:endParaRPr b="0" lang="en-AU" sz="2000" spc="-1" strike="noStrike">
              <a:latin typeface="Arial"/>
            </a:endParaRPr>
          </a:p>
          <a:p>
            <a:pPr marL="216000" indent="-216000">
              <a:lnSpc>
                <a:spcPct val="100000"/>
              </a:lnSpc>
              <a:buClr>
                <a:srgbClr val="000000"/>
              </a:buClr>
              <a:buSzPct val="45000"/>
              <a:buFont typeface="Wingdings" charset="2"/>
              <a:buChar char=""/>
            </a:pPr>
            <a:r>
              <a:rPr b="0" lang="en-AU" sz="2000" spc="-1" strike="noStrike">
                <a:solidFill>
                  <a:srgbClr val="c9211e"/>
                </a:solidFill>
                <a:latin typeface="Calibri"/>
                <a:ea typeface="DejaVu Sans"/>
              </a:rPr>
              <a:t>Originality</a:t>
            </a:r>
            <a:r>
              <a:rPr b="0" lang="en-AU" sz="2000" spc="-1" strike="noStrike">
                <a:solidFill>
                  <a:srgbClr val="000000"/>
                </a:solidFill>
                <a:latin typeface="Calibri"/>
                <a:ea typeface="DejaVu Sans"/>
              </a:rPr>
              <a:t> – no one has it, except you.</a:t>
            </a:r>
            <a:endParaRPr b="0" lang="en-AU" sz="2000" spc="-1" strike="noStrike">
              <a:latin typeface="Arial"/>
            </a:endParaRPr>
          </a:p>
          <a:p>
            <a:pPr marL="216000" indent="-216000">
              <a:lnSpc>
                <a:spcPct val="100000"/>
              </a:lnSpc>
              <a:buClr>
                <a:srgbClr val="000000"/>
              </a:buClr>
              <a:buSzPct val="45000"/>
              <a:buFont typeface="Wingdings" charset="2"/>
              <a:buChar char=""/>
            </a:pPr>
            <a:endParaRPr b="0" lang="en-AU" sz="2000" spc="-1" strike="noStrike">
              <a:latin typeface="Arial"/>
            </a:endParaRPr>
          </a:p>
        </p:txBody>
      </p:sp>
      <p:sp>
        <p:nvSpPr>
          <p:cNvPr id="72"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D304F9A7-7582-4D78-8D93-F07292193B9E}"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13271657-1FB6-4CCA-A0C8-CFC617BEBAE4}"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
          <p:cNvSpPr/>
          <p:nvPr/>
        </p:nvSpPr>
        <p:spPr>
          <a:xfrm>
            <a:off x="900000" y="1800000"/>
            <a:ext cx="7919280" cy="4398480"/>
          </a:xfrm>
          <a:prstGeom prst="rect">
            <a:avLst/>
          </a:prstGeom>
          <a:noFill/>
          <a:ln w="0">
            <a:noFill/>
          </a:ln>
        </p:spPr>
        <p:style>
          <a:lnRef idx="0"/>
          <a:fillRef idx="0"/>
          <a:effectRef idx="0"/>
          <a:fontRef idx="minor"/>
        </p:style>
      </p:sp>
      <p:sp>
        <p:nvSpPr>
          <p:cNvPr id="74"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5288D3DF-0813-4B95-BEE3-89DB6EA13848}"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39D0AFAD-C80F-47C8-A2A4-3A225959720F}" type="slidecount">
              <a:rPr b="0" lang="en-AU" sz="1400" spc="-1" strike="noStrike">
                <a:solidFill>
                  <a:srgbClr val="000000"/>
                </a:solidFill>
                <a:latin typeface="Times New Roman"/>
                <a:ea typeface="DejaVu Sans"/>
              </a:rPr>
              <a:t>20</a:t>
            </a:fld>
            <a:endParaRPr b="0" lang="en-AU" sz="1400" spc="-1" strike="noStrike">
              <a:latin typeface="Arial"/>
            </a:endParaRPr>
          </a:p>
        </p:txBody>
      </p:sp>
      <p:sp>
        <p:nvSpPr>
          <p:cNvPr id="75" name="PlaceHolder 3"/>
          <p:cNvSpPr/>
          <p:nvPr/>
        </p:nvSpPr>
        <p:spPr>
          <a:xfrm>
            <a:off x="457560" y="279720"/>
            <a:ext cx="8227440" cy="62460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rPr>
              <a:t>How to preserve data integrity</a:t>
            </a:r>
            <a:endParaRPr b="0" lang="en-AU" sz="4400" spc="-1" strike="noStrike">
              <a:latin typeface="Arial"/>
            </a:endParaRPr>
          </a:p>
        </p:txBody>
      </p:sp>
      <p:sp>
        <p:nvSpPr>
          <p:cNvPr id="76" name=""/>
          <p:cNvSpPr/>
          <p:nvPr/>
        </p:nvSpPr>
        <p:spPr>
          <a:xfrm>
            <a:off x="1047240" y="1096560"/>
            <a:ext cx="7412400" cy="503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AU" sz="1800" spc="-1" strike="noStrike">
              <a:latin typeface="Arial"/>
            </a:endParaRPr>
          </a:p>
          <a:p>
            <a:pPr>
              <a:lnSpc>
                <a:spcPct val="100000"/>
              </a:lnSpc>
              <a:buNone/>
            </a:pPr>
            <a:r>
              <a:rPr b="0" lang="en-AU" sz="3200" spc="-1" strike="noStrike">
                <a:solidFill>
                  <a:srgbClr val="c9211e"/>
                </a:solidFill>
                <a:latin typeface="Calibri"/>
                <a:ea typeface="DejaVu Sans"/>
              </a:rPr>
              <a:t>NEW DATA BEING ADDED</a:t>
            </a:r>
            <a:endParaRPr b="0" lang="en-AU" sz="3200" spc="-1" strike="noStrike">
              <a:latin typeface="Arial"/>
            </a:endParaRPr>
          </a:p>
          <a:p>
            <a:pPr marL="216000" indent="-216000">
              <a:lnSpc>
                <a:spcPct val="100000"/>
              </a:lnSpc>
              <a:buClr>
                <a:srgbClr val="000000"/>
              </a:buClr>
              <a:buFont typeface="Symbol" charset="2"/>
              <a:buChar char=""/>
            </a:pPr>
            <a:r>
              <a:rPr b="0" lang="en-AU" sz="3200" spc="-1" strike="noStrike">
                <a:solidFill>
                  <a:srgbClr val="000000"/>
                </a:solidFill>
                <a:latin typeface="Calibri"/>
                <a:ea typeface="DejaVu Sans"/>
              </a:rPr>
              <a:t>must be validated</a:t>
            </a:r>
            <a:endParaRPr b="0" lang="en-AU" sz="3200" spc="-1" strike="noStrike">
              <a:latin typeface="Arial"/>
            </a:endParaRPr>
          </a:p>
          <a:p>
            <a:pPr marL="216000" indent="-216000">
              <a:lnSpc>
                <a:spcPct val="100000"/>
              </a:lnSpc>
              <a:buClr>
                <a:srgbClr val="000000"/>
              </a:buClr>
              <a:buFont typeface="Symbol" charset="2"/>
              <a:buChar char=""/>
            </a:pPr>
            <a:r>
              <a:rPr b="0" lang="en-AU" sz="3200" spc="-1" strike="noStrike">
                <a:solidFill>
                  <a:srgbClr val="000000"/>
                </a:solidFill>
                <a:latin typeface="Calibri"/>
                <a:ea typeface="DejaVu Sans"/>
              </a:rPr>
              <a:t>remove duplicates</a:t>
            </a:r>
            <a:endParaRPr b="0" lang="en-AU" sz="3200" spc="-1" strike="noStrike">
              <a:latin typeface="Arial"/>
            </a:endParaRPr>
          </a:p>
          <a:p>
            <a:pPr marL="216000" indent="-216000">
              <a:lnSpc>
                <a:spcPct val="100000"/>
              </a:lnSpc>
              <a:buClr>
                <a:srgbClr val="000000"/>
              </a:buClr>
              <a:buFont typeface="Symbol" charset="2"/>
              <a:buChar char=""/>
            </a:pPr>
            <a:r>
              <a:rPr b="0" lang="en-AU" sz="3200" spc="-1" strike="noStrike">
                <a:solidFill>
                  <a:srgbClr val="000000"/>
                </a:solidFill>
                <a:latin typeface="Calibri"/>
                <a:ea typeface="DejaVu Sans"/>
              </a:rPr>
              <a:t>Back it up</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endParaRPr b="0" lang="en-AU" sz="3200" spc="-1" strike="noStrike">
              <a:latin typeface="Arial"/>
            </a:endParaRPr>
          </a:p>
        </p:txBody>
      </p:sp>
      <p:pic>
        <p:nvPicPr>
          <p:cNvPr id="77" name="" descr=""/>
          <p:cNvPicPr/>
          <p:nvPr/>
        </p:nvPicPr>
        <p:blipFill>
          <a:blip r:embed="rId1"/>
          <a:stretch/>
        </p:blipFill>
        <p:spPr>
          <a:xfrm>
            <a:off x="3060000" y="3679200"/>
            <a:ext cx="3209400" cy="2980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
          <p:cNvSpPr/>
          <p:nvPr/>
        </p:nvSpPr>
        <p:spPr>
          <a:xfrm>
            <a:off x="900000" y="1800000"/>
            <a:ext cx="7919280" cy="4398480"/>
          </a:xfrm>
          <a:prstGeom prst="rect">
            <a:avLst/>
          </a:prstGeom>
          <a:noFill/>
          <a:ln w="0">
            <a:noFill/>
          </a:ln>
        </p:spPr>
        <p:style>
          <a:lnRef idx="0"/>
          <a:fillRef idx="0"/>
          <a:effectRef idx="0"/>
          <a:fontRef idx="minor"/>
        </p:style>
      </p:sp>
      <p:sp>
        <p:nvSpPr>
          <p:cNvPr id="79"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DA818CD3-C8A8-414B-8283-4C6B52A72E28}"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C4EAAE98-56B8-47D2-AE6C-0F9CE24BDEC9}" type="slidecount">
              <a:rPr b="0" lang="en-AU" sz="1400" spc="-1" strike="noStrike">
                <a:solidFill>
                  <a:srgbClr val="000000"/>
                </a:solidFill>
                <a:latin typeface="Times New Roman"/>
                <a:ea typeface="DejaVu Sans"/>
              </a:rPr>
              <a:t>20</a:t>
            </a:fld>
            <a:endParaRPr b="0" lang="en-AU" sz="1400" spc="-1" strike="noStrike">
              <a:latin typeface="Arial"/>
            </a:endParaRPr>
          </a:p>
        </p:txBody>
      </p:sp>
      <p:sp>
        <p:nvSpPr>
          <p:cNvPr id="80" name="PlaceHolder 5"/>
          <p:cNvSpPr/>
          <p:nvPr/>
        </p:nvSpPr>
        <p:spPr>
          <a:xfrm>
            <a:off x="457560" y="279720"/>
            <a:ext cx="8227440" cy="62460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rPr>
              <a:t>How to preserve data integrity</a:t>
            </a:r>
            <a:endParaRPr b="0" lang="en-AU" sz="4400" spc="-1" strike="noStrike">
              <a:latin typeface="Arial"/>
            </a:endParaRPr>
          </a:p>
        </p:txBody>
      </p:sp>
      <p:sp>
        <p:nvSpPr>
          <p:cNvPr id="81" name=""/>
          <p:cNvSpPr/>
          <p:nvPr/>
        </p:nvSpPr>
        <p:spPr>
          <a:xfrm>
            <a:off x="1047240" y="1096560"/>
            <a:ext cx="7412400" cy="503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AU" sz="1800" spc="-1" strike="noStrike">
              <a:latin typeface="Arial"/>
            </a:endParaRPr>
          </a:p>
          <a:p>
            <a:pPr>
              <a:lnSpc>
                <a:spcPct val="100000"/>
              </a:lnSpc>
              <a:buNone/>
            </a:pPr>
            <a:r>
              <a:rPr b="0" lang="en-AU" sz="3200" spc="-1" strike="noStrike">
                <a:solidFill>
                  <a:srgbClr val="c9211e"/>
                </a:solidFill>
                <a:latin typeface="Calibri"/>
                <a:ea typeface="DejaVu Sans"/>
              </a:rPr>
              <a:t>DATA - IN USE</a:t>
            </a:r>
            <a:endParaRPr b="0" lang="en-AU" sz="3200" spc="-1" strike="noStrike">
              <a:latin typeface="Arial"/>
            </a:endParaRPr>
          </a:p>
          <a:p>
            <a:pPr marL="216000" indent="-216000">
              <a:lnSpc>
                <a:spcPct val="100000"/>
              </a:lnSpc>
              <a:buClr>
                <a:srgbClr val="000000"/>
              </a:buClr>
              <a:buFont typeface="Symbol" charset="2"/>
              <a:buChar char=""/>
            </a:pPr>
            <a:r>
              <a:rPr b="0" lang="en-AU" sz="2800" spc="-1" strike="noStrike">
                <a:solidFill>
                  <a:srgbClr val="000000"/>
                </a:solidFill>
                <a:latin typeface="Calibri"/>
                <a:ea typeface="DejaVu Sans"/>
              </a:rPr>
              <a:t>use </a:t>
            </a:r>
            <a:r>
              <a:rPr b="1" lang="en-AU" sz="2800" spc="-1" strike="noStrike">
                <a:solidFill>
                  <a:srgbClr val="000000"/>
                </a:solidFill>
                <a:latin typeface="Calibri"/>
                <a:ea typeface="DejaVu Sans"/>
              </a:rPr>
              <a:t>access control</a:t>
            </a:r>
            <a:r>
              <a:rPr b="0" lang="en-AU" sz="2800" spc="-1" strike="noStrike">
                <a:solidFill>
                  <a:srgbClr val="000000"/>
                </a:solidFill>
                <a:latin typeface="Calibri"/>
                <a:ea typeface="DejaVu Sans"/>
              </a:rPr>
              <a:t> to prevent improper access or misuse</a:t>
            </a:r>
            <a:endParaRPr b="0" lang="en-AU" sz="2800" spc="-1" strike="noStrike">
              <a:latin typeface="Arial"/>
            </a:endParaRPr>
          </a:p>
          <a:p>
            <a:pPr marL="216000" indent="-216000">
              <a:lnSpc>
                <a:spcPct val="100000"/>
              </a:lnSpc>
              <a:buClr>
                <a:srgbClr val="000000"/>
              </a:buClr>
              <a:buFont typeface="Symbol" charset="2"/>
              <a:buChar char=""/>
            </a:pPr>
            <a:r>
              <a:rPr b="0" lang="en-AU" sz="2800" spc="-1" strike="noStrike">
                <a:solidFill>
                  <a:srgbClr val="000000"/>
                </a:solidFill>
                <a:latin typeface="Calibri"/>
                <a:ea typeface="DejaVu Sans"/>
              </a:rPr>
              <a:t>maintain an </a:t>
            </a:r>
            <a:r>
              <a:rPr b="1" lang="en-AU" sz="2800" spc="-1" strike="noStrike">
                <a:solidFill>
                  <a:srgbClr val="000000"/>
                </a:solidFill>
                <a:latin typeface="Calibri"/>
                <a:ea typeface="DejaVu Sans"/>
              </a:rPr>
              <a:t>audit trail</a:t>
            </a:r>
            <a:r>
              <a:rPr b="0" lang="en-AU" sz="2800" spc="-1" strike="noStrike">
                <a:solidFill>
                  <a:srgbClr val="000000"/>
                </a:solidFill>
                <a:latin typeface="Calibri"/>
                <a:ea typeface="DejaVu Sans"/>
              </a:rPr>
              <a:t> to track usage</a:t>
            </a:r>
            <a:endParaRPr b="0" lang="en-AU" sz="2800" spc="-1" strike="noStrike">
              <a:latin typeface="Arial"/>
            </a:endParaRPr>
          </a:p>
          <a:p>
            <a:pPr marL="216000" indent="-216000">
              <a:lnSpc>
                <a:spcPct val="100000"/>
              </a:lnSpc>
              <a:buClr>
                <a:srgbClr val="000000"/>
              </a:buClr>
              <a:buFont typeface="Symbol" charset="2"/>
              <a:buChar char=""/>
            </a:pPr>
            <a:r>
              <a:rPr b="0" lang="en-AU" sz="2800" spc="-1" strike="noStrike">
                <a:solidFill>
                  <a:srgbClr val="000000"/>
                </a:solidFill>
                <a:latin typeface="Calibri"/>
                <a:ea typeface="DejaVu Sans"/>
              </a:rPr>
              <a:t>remove data that has become irrelevant or outdated</a:t>
            </a:r>
            <a:endParaRPr b="0" lang="en-AU" sz="2800" spc="-1" strike="noStrike">
              <a:latin typeface="Arial"/>
            </a:endParaRPr>
          </a:p>
          <a:p>
            <a:pPr marL="216000" indent="-216000">
              <a:lnSpc>
                <a:spcPct val="100000"/>
              </a:lnSpc>
              <a:buClr>
                <a:srgbClr val="000000"/>
              </a:buClr>
              <a:buFont typeface="Symbol" charset="2"/>
              <a:buChar char=""/>
            </a:pPr>
            <a:r>
              <a:rPr b="0" lang="en-AU" sz="2800" spc="-1" strike="noStrike">
                <a:solidFill>
                  <a:srgbClr val="000000"/>
                </a:solidFill>
                <a:latin typeface="Calibri"/>
                <a:ea typeface="DejaVu Sans"/>
              </a:rPr>
              <a:t>remove or reexamine data that came from sources that are now dubious (e.g. convicted stars, disgraced politicians)</a:t>
            </a:r>
            <a:endParaRPr b="0" lang="en-AU" sz="2800" spc="-1" strike="noStrike">
              <a:latin typeface="Arial"/>
            </a:endParaRPr>
          </a:p>
          <a:p>
            <a:pPr marL="216000" indent="-216000">
              <a:lnSpc>
                <a:spcPct val="100000"/>
              </a:lnSpc>
              <a:buClr>
                <a:srgbClr val="000000"/>
              </a:buClr>
              <a:buFont typeface="Symbol" charset="2"/>
              <a:buChar char=""/>
            </a:pP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900000" y="1800000"/>
            <a:ext cx="7919280" cy="4398480"/>
          </a:xfrm>
          <a:prstGeom prst="rect">
            <a:avLst/>
          </a:prstGeom>
          <a:noFill/>
          <a:ln w="0">
            <a:noFill/>
          </a:ln>
        </p:spPr>
        <p:style>
          <a:lnRef idx="0"/>
          <a:fillRef idx="0"/>
          <a:effectRef idx="0"/>
          <a:fontRef idx="minor"/>
        </p:style>
      </p:sp>
      <p:sp>
        <p:nvSpPr>
          <p:cNvPr id="83"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EBDC6689-A21F-4EC3-8493-863E5D5A913D}"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715181C8-708D-4B08-BF50-8BE8D73214E3}" type="slidecount">
              <a:rPr b="0" lang="en-AU" sz="1400" spc="-1" strike="noStrike">
                <a:solidFill>
                  <a:srgbClr val="000000"/>
                </a:solidFill>
                <a:latin typeface="Times New Roman"/>
                <a:ea typeface="DejaVu Sans"/>
              </a:rPr>
              <a:t>20</a:t>
            </a:fld>
            <a:endParaRPr b="0" lang="en-AU" sz="1400" spc="-1" strike="noStrike">
              <a:latin typeface="Arial"/>
            </a:endParaRPr>
          </a:p>
        </p:txBody>
      </p:sp>
      <p:sp>
        <p:nvSpPr>
          <p:cNvPr id="84" name="PlaceHolder 4"/>
          <p:cNvSpPr/>
          <p:nvPr/>
        </p:nvSpPr>
        <p:spPr>
          <a:xfrm>
            <a:off x="457560" y="279720"/>
            <a:ext cx="8227440" cy="62460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rPr>
              <a:t>How to preserve data integrity</a:t>
            </a:r>
            <a:endParaRPr b="0" lang="en-AU" sz="4400" spc="-1" strike="noStrike">
              <a:latin typeface="Arial"/>
            </a:endParaRPr>
          </a:p>
        </p:txBody>
      </p:sp>
      <p:sp>
        <p:nvSpPr>
          <p:cNvPr id="85" name=""/>
          <p:cNvSpPr/>
          <p:nvPr/>
        </p:nvSpPr>
        <p:spPr>
          <a:xfrm>
            <a:off x="471240" y="1168560"/>
            <a:ext cx="4172760" cy="448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2600" spc="-1" strike="noStrike">
                <a:solidFill>
                  <a:srgbClr val="c9211e"/>
                </a:solidFill>
                <a:latin typeface="Calibri"/>
                <a:ea typeface="DejaVu Sans"/>
              </a:rPr>
              <a:t>DATA - AFTER USE</a:t>
            </a:r>
            <a:endParaRPr b="0" lang="en-AU" sz="2600" spc="-1" strike="noStrike">
              <a:latin typeface="Arial"/>
            </a:endParaRPr>
          </a:p>
          <a:p>
            <a:pPr marL="216000" indent="-216000">
              <a:lnSpc>
                <a:spcPct val="100000"/>
              </a:lnSpc>
              <a:buClr>
                <a:srgbClr val="000000"/>
              </a:buClr>
              <a:buFont typeface="Symbol" charset="2"/>
              <a:buChar char=""/>
            </a:pPr>
            <a:r>
              <a:rPr b="0" lang="en-AU" sz="2600" spc="-1" strike="noStrike">
                <a:solidFill>
                  <a:srgbClr val="000000"/>
                </a:solidFill>
                <a:latin typeface="Calibri"/>
                <a:ea typeface="DejaVu Sans"/>
              </a:rPr>
              <a:t>should be archived </a:t>
            </a:r>
            <a:r>
              <a:rPr b="0" lang="en-AU" sz="2000" spc="-1" strike="noStrike">
                <a:solidFill>
                  <a:srgbClr val="000000"/>
                </a:solidFill>
                <a:latin typeface="Calibri"/>
                <a:ea typeface="DejaVu Sans"/>
              </a:rPr>
              <a:t>(just in case it’s needed later for other reasons)</a:t>
            </a:r>
            <a:endParaRPr b="0" lang="en-AU" sz="2000" spc="-1" strike="noStrike">
              <a:latin typeface="Arial"/>
            </a:endParaRPr>
          </a:p>
          <a:p>
            <a:pPr marL="216000" indent="-216000">
              <a:lnSpc>
                <a:spcPct val="100000"/>
              </a:lnSpc>
              <a:buClr>
                <a:srgbClr val="000000"/>
              </a:buClr>
              <a:buFont typeface="Symbol" charset="2"/>
              <a:buChar char=""/>
            </a:pPr>
            <a:r>
              <a:rPr b="0" lang="en-AU" sz="2600" spc="-1" strike="noStrike">
                <a:solidFill>
                  <a:srgbClr val="000000"/>
                </a:solidFill>
                <a:latin typeface="Calibri"/>
                <a:ea typeface="DejaVu Sans"/>
              </a:rPr>
              <a:t>original data must be </a:t>
            </a:r>
            <a:r>
              <a:rPr b="0" i="1" lang="en-AU" sz="2600" spc="-1" strike="noStrike">
                <a:solidFill>
                  <a:srgbClr val="000000"/>
                </a:solidFill>
                <a:latin typeface="Calibri"/>
                <a:ea typeface="DejaVu Sans"/>
              </a:rPr>
              <a:t>securely</a:t>
            </a:r>
            <a:r>
              <a:rPr b="0" lang="en-AU" sz="2600" spc="-1" strike="noStrike">
                <a:solidFill>
                  <a:srgbClr val="000000"/>
                </a:solidFill>
                <a:latin typeface="Calibri"/>
                <a:ea typeface="DejaVu Sans"/>
              </a:rPr>
              <a:t> deleted </a:t>
            </a:r>
            <a:r>
              <a:rPr b="0" lang="en-AU" sz="2000" spc="-1" strike="noStrike">
                <a:solidFill>
                  <a:srgbClr val="000000"/>
                </a:solidFill>
                <a:latin typeface="Calibri"/>
                <a:ea typeface="DejaVu Sans"/>
              </a:rPr>
              <a:t>(wiped, not just put into recycle bin)</a:t>
            </a:r>
            <a:endParaRPr b="0" lang="en-AU" sz="2000" spc="-1" strike="noStrike">
              <a:latin typeface="Arial"/>
            </a:endParaRPr>
          </a:p>
          <a:p>
            <a:pPr marL="216000" indent="-216000">
              <a:lnSpc>
                <a:spcPct val="100000"/>
              </a:lnSpc>
              <a:buClr>
                <a:srgbClr val="000000"/>
              </a:buClr>
              <a:buFont typeface="Symbol" charset="2"/>
              <a:buChar char=""/>
            </a:pPr>
            <a:r>
              <a:rPr b="0" lang="en-AU" sz="2600" spc="-1" strike="noStrike">
                <a:solidFill>
                  <a:srgbClr val="000000"/>
                </a:solidFill>
                <a:latin typeface="Calibri"/>
                <a:ea typeface="DejaVu Sans"/>
              </a:rPr>
              <a:t>paper copies should be shredded, not binned</a:t>
            </a:r>
            <a:endParaRPr b="0" lang="en-AU" sz="2600" spc="-1" strike="noStrike">
              <a:latin typeface="Arial"/>
            </a:endParaRPr>
          </a:p>
          <a:p>
            <a:pPr marL="216000" indent="-216000">
              <a:lnSpc>
                <a:spcPct val="100000"/>
              </a:lnSpc>
              <a:buClr>
                <a:srgbClr val="000000"/>
              </a:buClr>
              <a:buFont typeface="Symbol" charset="2"/>
              <a:buChar char=""/>
            </a:pPr>
            <a:r>
              <a:rPr b="0" lang="en-AU" sz="2600" spc="-1" strike="noStrike">
                <a:solidFill>
                  <a:srgbClr val="000000"/>
                </a:solidFill>
                <a:latin typeface="Calibri"/>
                <a:ea typeface="DejaVu Sans"/>
              </a:rPr>
              <a:t>discarded disks should be reformatted or destroyed</a:t>
            </a:r>
            <a:endParaRPr b="0" lang="en-AU" sz="2600" spc="-1" strike="noStrike">
              <a:latin typeface="Arial"/>
            </a:endParaRPr>
          </a:p>
        </p:txBody>
      </p:sp>
      <p:pic>
        <p:nvPicPr>
          <p:cNvPr id="86" name="" descr=""/>
          <p:cNvPicPr/>
          <p:nvPr/>
        </p:nvPicPr>
        <p:blipFill>
          <a:blip r:embed="rId1"/>
          <a:stretch/>
        </p:blipFill>
        <p:spPr>
          <a:xfrm>
            <a:off x="5382000" y="1260000"/>
            <a:ext cx="3762000" cy="2809440"/>
          </a:xfrm>
          <a:prstGeom prst="rect">
            <a:avLst/>
          </a:prstGeom>
          <a:ln w="0">
            <a:noFill/>
          </a:ln>
        </p:spPr>
      </p:pic>
      <p:sp>
        <p:nvSpPr>
          <p:cNvPr id="87" name=""/>
          <p:cNvSpPr txBox="1"/>
          <p:nvPr/>
        </p:nvSpPr>
        <p:spPr>
          <a:xfrm>
            <a:off x="720000" y="5580000"/>
            <a:ext cx="5327280" cy="346680"/>
          </a:xfrm>
          <a:prstGeom prst="rect">
            <a:avLst/>
          </a:prstGeom>
          <a:noFill/>
          <a:ln w="0">
            <a:noFill/>
          </a:ln>
        </p:spPr>
        <p:txBody>
          <a:bodyPr lIns="90000" rIns="90000" tIns="45000" bIns="45000" anchor="t">
            <a:noAutofit/>
          </a:bodyPr>
          <a:p>
            <a:r>
              <a:rPr b="0" lang="en-AU" sz="1800" spc="-1" strike="noStrike">
                <a:latin typeface="Arial"/>
                <a:hlinkClick r:id="rId2"/>
              </a:rPr>
              <a:t>https://www.youtube.com/watch?v=sQYPCPB1g3o</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p:nvPr/>
        </p:nvSpPr>
        <p:spPr>
          <a:xfrm>
            <a:off x="720000" y="288000"/>
            <a:ext cx="791928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Consequences of losing data integrity</a:t>
            </a:r>
            <a:endParaRPr b="0" lang="en-AU" sz="3200" spc="-1" strike="noStrike">
              <a:latin typeface="Arial"/>
            </a:endParaRPr>
          </a:p>
          <a:p>
            <a:pPr>
              <a:lnSpc>
                <a:spcPct val="100000"/>
              </a:lnSpc>
              <a:buNone/>
            </a:pPr>
            <a:endParaRPr b="0" lang="en-AU" sz="3200" spc="-1" strike="noStrike">
              <a:latin typeface="Arial"/>
            </a:endParaRPr>
          </a:p>
          <a:p>
            <a:pPr marL="216000" indent="-216000">
              <a:lnSpc>
                <a:spcPct val="100000"/>
              </a:lnSpc>
              <a:buClr>
                <a:srgbClr val="000000"/>
              </a:buClr>
              <a:buSzPct val="45000"/>
              <a:buFont typeface="Wingdings" charset="2"/>
              <a:buChar char=""/>
            </a:pPr>
            <a:r>
              <a:rPr b="1" lang="en-AU" sz="2800" spc="-1" strike="noStrike">
                <a:solidFill>
                  <a:srgbClr val="000000"/>
                </a:solidFill>
                <a:latin typeface="Calibri"/>
                <a:ea typeface="DejaVu Sans"/>
              </a:rPr>
              <a:t>All</a:t>
            </a:r>
            <a:r>
              <a:rPr b="0" lang="en-AU" sz="2800" spc="-1" strike="noStrike">
                <a:solidFill>
                  <a:srgbClr val="000000"/>
                </a:solidFill>
                <a:latin typeface="Calibri"/>
                <a:ea typeface="DejaVu Sans"/>
              </a:rPr>
              <a:t> information derived from the data comes under suspicion. What can be trusted? What cannot?</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Decisions based on the data become unreliable.</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Planning becomes unsure or dangerous.</a:t>
            </a:r>
            <a:endParaRPr b="0" lang="en-AU" sz="2800" spc="-1" strike="noStrike">
              <a:latin typeface="Arial"/>
            </a:endParaRPr>
          </a:p>
        </p:txBody>
      </p:sp>
      <p:sp>
        <p:nvSpPr>
          <p:cNvPr id="89" name=""/>
          <p:cNvSpPr/>
          <p:nvPr/>
        </p:nvSpPr>
        <p:spPr>
          <a:xfrm>
            <a:off x="7596000" y="6161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DF5FEEDB-DD4F-42CF-AB00-D1CDE46472B9}"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8DF3F1FE-A3AC-4D7D-863B-75CD0A054015}"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90" name="" descr=""/>
          <p:cNvPicPr/>
          <p:nvPr/>
        </p:nvPicPr>
        <p:blipFill>
          <a:blip r:embed="rId1"/>
          <a:stretch/>
        </p:blipFill>
        <p:spPr>
          <a:xfrm>
            <a:off x="2088000" y="3207960"/>
            <a:ext cx="5009760" cy="3200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720000" y="288000"/>
            <a:ext cx="791928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Consequences of losing data integrity</a:t>
            </a:r>
            <a:endParaRPr b="0" lang="en-AU" sz="3200" spc="-1" strike="noStrike">
              <a:latin typeface="Arial"/>
            </a:endParaRPr>
          </a:p>
          <a:p>
            <a:pPr>
              <a:lnSpc>
                <a:spcPct val="100000"/>
              </a:lnSpc>
              <a:buNone/>
            </a:pPr>
            <a:endParaRPr b="0" lang="en-AU" sz="3200" spc="-1" strike="noStrike">
              <a:latin typeface="Arial"/>
            </a:endParaRPr>
          </a:p>
          <a:p>
            <a:pPr marL="216000" indent="-216000">
              <a:lnSpc>
                <a:spcPct val="100000"/>
              </a:lnSpc>
              <a:buClr>
                <a:srgbClr val="000000"/>
              </a:buClr>
              <a:buSzPct val="45000"/>
              <a:buFont typeface="Wingdings" charset="2"/>
              <a:buChar char=""/>
            </a:pPr>
            <a:endParaRPr b="0" lang="en-AU" sz="32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Projects based on dodgy data may fail.</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The information and organisation that created it lose trust, credibility, respect, and persuasiveness.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Product recalls.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Lawsuits for breach of contract.</a:t>
            </a:r>
            <a:endParaRPr b="0" lang="en-AU" sz="2800" spc="-1" strike="noStrike">
              <a:latin typeface="Arial"/>
            </a:endParaRPr>
          </a:p>
          <a:p>
            <a:pPr marL="216000" indent="-216000">
              <a:lnSpc>
                <a:spcPct val="100000"/>
              </a:lnSpc>
              <a:buClr>
                <a:srgbClr val="000000"/>
              </a:buClr>
              <a:buSzPct val="45000"/>
              <a:buFont typeface="Wingdings" charset="2"/>
              <a:buChar char=""/>
            </a:pPr>
            <a:endParaRPr b="0" lang="en-AU" sz="2800" spc="-1" strike="noStrike">
              <a:latin typeface="Arial"/>
            </a:endParaRPr>
          </a:p>
          <a:p>
            <a:pPr>
              <a:lnSpc>
                <a:spcPct val="100000"/>
              </a:lnSpc>
              <a:buNone/>
            </a:pPr>
            <a:endParaRPr b="0" lang="en-AU" sz="2800" spc="-1" strike="noStrike">
              <a:latin typeface="Arial"/>
            </a:endParaRPr>
          </a:p>
        </p:txBody>
      </p:sp>
      <p:sp>
        <p:nvSpPr>
          <p:cNvPr id="92" name=""/>
          <p:cNvSpPr/>
          <p:nvPr/>
        </p:nvSpPr>
        <p:spPr>
          <a:xfrm>
            <a:off x="7596000" y="6161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E9A968A7-6E7D-456A-ABF0-650B225EF8C4}"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422E3A2B-5F52-4126-AD3D-92775C6194E6}"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
          <p:cNvSpPr/>
          <p:nvPr/>
        </p:nvSpPr>
        <p:spPr>
          <a:xfrm>
            <a:off x="720000" y="288000"/>
            <a:ext cx="791928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Consequences of losing data integrity</a:t>
            </a:r>
            <a:endParaRPr b="0" lang="en-AU" sz="3200" spc="-1" strike="noStrike">
              <a:latin typeface="Arial"/>
            </a:endParaRPr>
          </a:p>
          <a:p>
            <a:pPr>
              <a:lnSpc>
                <a:spcPct val="100000"/>
              </a:lnSpc>
              <a:buNone/>
            </a:pPr>
            <a:endParaRPr b="0" lang="en-AU" sz="32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Money and time spent on generating information is wasted.</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Loss of new sales.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Loss of existing contracts that relied on the dodgy data.</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Billing errors – customer complaints – cost of compensation.</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Legal problems from tax office, consumer affairs commission.</a:t>
            </a:r>
            <a:endParaRPr b="0" lang="en-AU" sz="2800" spc="-1" strike="noStrike">
              <a:latin typeface="Arial"/>
            </a:endParaRPr>
          </a:p>
          <a:p>
            <a:pPr marL="216000" indent="-216000">
              <a:lnSpc>
                <a:spcPct val="100000"/>
              </a:lnSpc>
              <a:buClr>
                <a:srgbClr val="000000"/>
              </a:buClr>
              <a:buSzPct val="45000"/>
              <a:buFont typeface="Wingdings" charset="2"/>
              <a:buChar char=""/>
            </a:pPr>
            <a:endParaRPr b="0" lang="en-AU" sz="2800" spc="-1" strike="noStrike">
              <a:latin typeface="Arial"/>
            </a:endParaRPr>
          </a:p>
          <a:p>
            <a:pPr>
              <a:lnSpc>
                <a:spcPct val="100000"/>
              </a:lnSpc>
              <a:buNone/>
            </a:pPr>
            <a:endParaRPr b="0" lang="en-AU" sz="2800" spc="-1" strike="noStrike">
              <a:latin typeface="Arial"/>
            </a:endParaRPr>
          </a:p>
        </p:txBody>
      </p:sp>
      <p:sp>
        <p:nvSpPr>
          <p:cNvPr id="94" name=""/>
          <p:cNvSpPr/>
          <p:nvPr/>
        </p:nvSpPr>
        <p:spPr>
          <a:xfrm>
            <a:off x="7596000" y="6161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042C7B21-D81B-4BAA-8764-2EC39AA68831}"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46F90035-D344-4F9E-9E23-00DFB1FA8A69}"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
          <p:cNvSpPr/>
          <p:nvPr/>
        </p:nvSpPr>
        <p:spPr>
          <a:xfrm>
            <a:off x="720000" y="288000"/>
            <a:ext cx="791928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Consequences of losing data integrity</a:t>
            </a:r>
            <a:endParaRPr b="0" lang="en-AU" sz="3200" spc="-1" strike="noStrike">
              <a:latin typeface="Arial"/>
            </a:endParaRPr>
          </a:p>
          <a:p>
            <a:pPr>
              <a:lnSpc>
                <a:spcPct val="100000"/>
              </a:lnSpc>
              <a:buNone/>
            </a:pPr>
            <a:endParaRPr b="0" lang="en-AU" sz="32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Misjudged financial forecasts.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Inaccurate ordering of stock and supplies.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Poor inventory management.</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Inaccurate product shipments.</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Damage to reputation.</a:t>
            </a:r>
            <a:endParaRPr b="0" lang="en-AU" sz="2800" spc="-1" strike="noStrike">
              <a:latin typeface="Arial"/>
            </a:endParaRPr>
          </a:p>
          <a:p>
            <a:pPr marL="216000" indent="-216000">
              <a:lnSpc>
                <a:spcPct val="100000"/>
              </a:lnSpc>
              <a:buClr>
                <a:srgbClr val="000000"/>
              </a:buClr>
              <a:buSzPct val="45000"/>
              <a:buFont typeface="Wingdings" charset="2"/>
              <a:buChar char=""/>
            </a:pPr>
            <a:r>
              <a:rPr b="0" lang="en-AU" sz="2800" spc="-1" strike="noStrike">
                <a:solidFill>
                  <a:srgbClr val="000000"/>
                </a:solidFill>
                <a:latin typeface="Calibri"/>
                <a:ea typeface="DejaVu Sans"/>
              </a:rPr>
              <a:t>Public shame, ridicule and embarrassment.</a:t>
            </a:r>
            <a:endParaRPr b="0" lang="en-AU" sz="2800" spc="-1" strike="noStrike">
              <a:latin typeface="Arial"/>
            </a:endParaRPr>
          </a:p>
          <a:p>
            <a:pPr>
              <a:lnSpc>
                <a:spcPct val="100000"/>
              </a:lnSpc>
              <a:buNone/>
            </a:pPr>
            <a:endParaRPr b="0" lang="en-AU" sz="2800" spc="-1" strike="noStrike">
              <a:latin typeface="Arial"/>
            </a:endParaRPr>
          </a:p>
        </p:txBody>
      </p:sp>
      <p:sp>
        <p:nvSpPr>
          <p:cNvPr id="96" name=""/>
          <p:cNvSpPr/>
          <p:nvPr/>
        </p:nvSpPr>
        <p:spPr>
          <a:xfrm>
            <a:off x="7596000" y="6161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574D3D45-C9AD-49DC-8BFB-2A23EB7BD3C1}"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8126DEE3-D85A-49A0-9A22-B7B626EC989A}"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720000" y="180000"/>
            <a:ext cx="7919280" cy="540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AU" sz="3600" spc="-1" strike="noStrike">
                <a:solidFill>
                  <a:srgbClr val="000000"/>
                </a:solidFill>
                <a:latin typeface="Linux Libertine Display G"/>
                <a:ea typeface="DejaVu Sans"/>
              </a:rPr>
              <a:t>Data integrity</a:t>
            </a:r>
            <a:endParaRPr b="0" lang="en-AU" sz="3600" spc="-1" strike="noStrike">
              <a:latin typeface="Linux Libertine Display G"/>
            </a:endParaRPr>
          </a:p>
        </p:txBody>
      </p:sp>
      <p:sp>
        <p:nvSpPr>
          <p:cNvPr id="43"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575C2D70-03C5-4D52-AA46-62C4F78CC283}" type="slidenum">
              <a:rPr b="0" lang="en-AU" sz="1400" spc="-1" strike="noStrike">
                <a:solidFill>
                  <a:srgbClr val="000000"/>
                </a:solidFill>
                <a:latin typeface="Times New Roman"/>
                <a:ea typeface="DejaVu Sans"/>
              </a:rPr>
              <a:t>&lt;number&gt;</a:t>
            </a:fld>
            <a:r>
              <a:rPr b="0" lang="en-AU" sz="1400" spc="-1" strike="noStrike">
                <a:solidFill>
                  <a:srgbClr val="000000"/>
                </a:solidFill>
                <a:latin typeface="Times New Roman"/>
                <a:ea typeface="DejaVu Sans"/>
              </a:rPr>
              <a:t>/</a:t>
            </a:r>
            <a:fld id="{DD594CD7-5EBF-47DB-91FD-945FB65210F7}" type="slidecount">
              <a:rPr b="0" lang="en-AU" sz="1400" spc="-1" strike="noStrike">
                <a:solidFill>
                  <a:srgbClr val="000000"/>
                </a:solidFill>
                <a:latin typeface="Times New Roman"/>
                <a:ea typeface="DejaVu Sans"/>
              </a:rPr>
              <a:t>20</a:t>
            </a:fld>
            <a:endParaRPr b="0" lang="en-AU" sz="1400" spc="-1" strike="noStrike">
              <a:latin typeface="Arial"/>
            </a:endParaRPr>
          </a:p>
        </p:txBody>
      </p:sp>
      <p:sp>
        <p:nvSpPr>
          <p:cNvPr id="44" name=""/>
          <p:cNvSpPr txBox="1"/>
          <p:nvPr/>
        </p:nvSpPr>
        <p:spPr>
          <a:xfrm>
            <a:off x="540000" y="1368000"/>
            <a:ext cx="3420000" cy="4680000"/>
          </a:xfrm>
          <a:prstGeom prst="rect">
            <a:avLst/>
          </a:prstGeom>
          <a:noFill/>
          <a:ln w="0">
            <a:noFill/>
          </a:ln>
        </p:spPr>
        <p:txBody>
          <a:bodyPr lIns="90000" rIns="90000" tIns="45000" bIns="45000" anchor="t">
            <a:noAutofit/>
          </a:bodyPr>
          <a:p>
            <a:r>
              <a:rPr b="0" lang="en-AU" sz="1800" spc="-1" strike="noStrike">
                <a:latin typeface="Arial"/>
              </a:rPr>
              <a:t>If data has integrity, it is accurate, internally consistent, and free from corruption.</a:t>
            </a:r>
            <a:endParaRPr b="0" lang="en-AU" sz="1800" spc="-1" strike="noStrike">
              <a:latin typeface="Arial"/>
            </a:endParaRPr>
          </a:p>
          <a:p>
            <a:endParaRPr b="0" lang="en-AU" sz="1800" spc="-1" strike="noStrike">
              <a:latin typeface="Arial"/>
            </a:endParaRPr>
          </a:p>
          <a:p>
            <a:pPr>
              <a:lnSpc>
                <a:spcPct val="100000"/>
              </a:lnSpc>
              <a:buNone/>
            </a:pPr>
            <a:r>
              <a:rPr b="0" lang="en-AU" sz="1800" spc="-1" strike="noStrike">
                <a:latin typeface="Arial"/>
                <a:ea typeface="Microsoft YaHei"/>
              </a:rPr>
              <a:t>This means the data (and the information derived from the data) are </a:t>
            </a:r>
            <a:r>
              <a:rPr b="1" lang="en-AU" sz="1800" spc="-1" strike="noStrike">
                <a:latin typeface="Arial"/>
              </a:rPr>
              <a:t>reliable</a:t>
            </a:r>
            <a:r>
              <a:rPr b="0" lang="en-AU" sz="1800" spc="-1" strike="noStrike">
                <a:latin typeface="Arial"/>
              </a:rPr>
              <a:t> and </a:t>
            </a:r>
            <a:r>
              <a:rPr b="1" lang="en-AU" sz="1800" spc="-1" strike="noStrike">
                <a:latin typeface="Arial"/>
              </a:rPr>
              <a:t>trustworthy</a:t>
            </a:r>
            <a:r>
              <a:rPr b="0" lang="en-AU" sz="1800" spc="-1" strike="noStrike">
                <a:latin typeface="Arial"/>
              </a:rPr>
              <a:t>.</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latin typeface="Arial"/>
              </a:rPr>
              <a:t>The old IT maxim GIGO (“Garbage In, Garbage Out”) means that unreliable data leads to unreliable information.</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latin typeface="Arial"/>
              </a:rPr>
              <a:t>And unreliable information is worse than useless – it can be dangerous if it’s believed.</a:t>
            </a:r>
            <a:endParaRPr b="0" lang="en-AU" sz="1800" spc="-1" strike="noStrike">
              <a:latin typeface="Arial"/>
            </a:endParaRPr>
          </a:p>
        </p:txBody>
      </p:sp>
      <p:pic>
        <p:nvPicPr>
          <p:cNvPr id="45" name="" descr=""/>
          <p:cNvPicPr/>
          <p:nvPr/>
        </p:nvPicPr>
        <p:blipFill>
          <a:blip r:embed="rId1"/>
          <a:stretch/>
        </p:blipFill>
        <p:spPr>
          <a:xfrm>
            <a:off x="4428000" y="2124720"/>
            <a:ext cx="4667040" cy="30952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4572000" y="1440000"/>
            <a:ext cx="4572000" cy="3676680"/>
          </a:xfrm>
          <a:prstGeom prst="rect">
            <a:avLst/>
          </a:prstGeom>
          <a:ln w="0">
            <a:noFill/>
          </a:ln>
        </p:spPr>
      </p:pic>
      <p:sp>
        <p:nvSpPr>
          <p:cNvPr id="98" name=""/>
          <p:cNvSpPr/>
          <p:nvPr/>
        </p:nvSpPr>
        <p:spPr>
          <a:xfrm>
            <a:off x="457200" y="360000"/>
            <a:ext cx="8227440" cy="1683720"/>
          </a:xfrm>
          <a:prstGeom prst="rect">
            <a:avLst/>
          </a:prstGeom>
          <a:noFill/>
          <a:ln w="0">
            <a:noFill/>
          </a:ln>
        </p:spPr>
        <p:style>
          <a:lnRef idx="0"/>
          <a:fillRef idx="0"/>
          <a:effectRef idx="0"/>
          <a:fontRef idx="minor"/>
        </p:style>
        <p:txBody>
          <a:bodyPr lIns="90000" rIns="90000" tIns="45000" bIns="45000" anchor="t">
            <a:normAutofit fontScale="77000"/>
          </a:bodyPr>
          <a:p>
            <a:pPr marL="343080" indent="-343080">
              <a:lnSpc>
                <a:spcPct val="90000"/>
              </a:lnSpc>
              <a:spcBef>
                <a:spcPts val="799"/>
              </a:spcBef>
              <a:buNone/>
              <a:tabLst>
                <a:tab algn="l" pos="0"/>
              </a:tabLst>
            </a:pPr>
            <a:r>
              <a:rPr b="0" lang="en-AU" sz="3200" spc="-1" strike="noStrike">
                <a:solidFill>
                  <a:srgbClr val="000000"/>
                </a:solidFill>
                <a:latin typeface="Calibri"/>
                <a:ea typeface="DejaVu Sans"/>
              </a:rPr>
              <a:t>Applied Computing Slideshows</a:t>
            </a:r>
            <a:endParaRPr b="0" lang="en-AU" sz="3200" spc="-1" strike="noStrike">
              <a:latin typeface="Arial"/>
            </a:endParaRPr>
          </a:p>
          <a:p>
            <a:pPr marL="343080" indent="-343080">
              <a:lnSpc>
                <a:spcPct val="90000"/>
              </a:lnSpc>
              <a:spcBef>
                <a:spcPts val="799"/>
              </a:spcBef>
              <a:buNone/>
              <a:tabLst>
                <a:tab algn="l" pos="0"/>
              </a:tabLst>
            </a:pPr>
            <a:r>
              <a:rPr b="0" lang="en-AU" sz="3200" spc="-1" strike="noStrike">
                <a:solidFill>
                  <a:srgbClr val="000000"/>
                </a:solidFill>
                <a:latin typeface="Calibri"/>
                <a:ea typeface="DejaVu Sans"/>
              </a:rPr>
              <a:t>by Mark Kelly</a:t>
            </a:r>
            <a:endParaRPr b="0" lang="en-AU" sz="3200" spc="-1" strike="noStrike">
              <a:latin typeface="Arial"/>
            </a:endParaRPr>
          </a:p>
          <a:p>
            <a:pPr marL="343080" indent="-343080">
              <a:lnSpc>
                <a:spcPct val="90000"/>
              </a:lnSpc>
              <a:spcBef>
                <a:spcPts val="799"/>
              </a:spcBef>
              <a:buNone/>
              <a:tabLst>
                <a:tab algn="l" pos="0"/>
              </a:tabLst>
            </a:pPr>
            <a:r>
              <a:rPr b="0" lang="en-AU" sz="3200" spc="-1" strike="noStrike">
                <a:solidFill>
                  <a:srgbClr val="000000"/>
                </a:solidFill>
                <a:latin typeface="Calibri"/>
                <a:ea typeface="DejaVu Sans"/>
              </a:rPr>
              <a:t>vcedata.com</a:t>
            </a:r>
            <a:endParaRPr b="0" lang="en-AU" sz="3200" spc="-1" strike="noStrike">
              <a:latin typeface="Arial"/>
            </a:endParaRPr>
          </a:p>
          <a:p>
            <a:pPr marL="343080" indent="-343080">
              <a:lnSpc>
                <a:spcPct val="90000"/>
              </a:lnSpc>
              <a:spcBef>
                <a:spcPts val="799"/>
              </a:spcBef>
              <a:buNone/>
              <a:tabLst>
                <a:tab algn="l" pos="0"/>
              </a:tabLst>
            </a:pPr>
            <a:r>
              <a:rPr b="0" lang="en-AU" sz="3200" spc="-1" strike="noStrike">
                <a:solidFill>
                  <a:srgbClr val="000000"/>
                </a:solidFill>
                <a:latin typeface="Calibri"/>
                <a:ea typeface="DejaVu Sans"/>
              </a:rPr>
              <a:t>mark@vcedata.com</a:t>
            </a:r>
            <a:endParaRPr b="0" lang="en-AU" sz="3200" spc="-1" strike="noStrike">
              <a:latin typeface="Arial"/>
            </a:endParaRPr>
          </a:p>
          <a:p>
            <a:pPr marL="343080" indent="-343080">
              <a:lnSpc>
                <a:spcPct val="90000"/>
              </a:lnSpc>
              <a:spcBef>
                <a:spcPts val="799"/>
              </a:spcBef>
              <a:buNone/>
              <a:tabLst>
                <a:tab algn="l" pos="0"/>
              </a:tabLst>
            </a:pPr>
            <a:endParaRPr b="0" lang="en-AU" sz="3200" spc="-1" strike="noStrike">
              <a:latin typeface="Arial"/>
            </a:endParaRPr>
          </a:p>
          <a:p>
            <a:pPr marL="343080" indent="-343080">
              <a:lnSpc>
                <a:spcPct val="90000"/>
              </a:lnSpc>
              <a:spcBef>
                <a:spcPts val="799"/>
              </a:spcBef>
              <a:buNone/>
              <a:tabLst>
                <a:tab algn="l" pos="0"/>
              </a:tabLst>
            </a:pPr>
            <a:endParaRPr b="0" lang="en-AU" sz="3200" spc="-1" strike="noStrike">
              <a:latin typeface="Arial"/>
            </a:endParaRPr>
          </a:p>
          <a:p>
            <a:pPr marL="343080" indent="-343080">
              <a:lnSpc>
                <a:spcPct val="90000"/>
              </a:lnSpc>
              <a:spcBef>
                <a:spcPts val="799"/>
              </a:spcBef>
              <a:buNone/>
              <a:tabLst>
                <a:tab algn="l" pos="0"/>
              </a:tabLst>
            </a:pPr>
            <a:endParaRPr b="0" lang="en-AU" sz="3200" spc="-1" strike="noStrike">
              <a:latin typeface="Arial"/>
            </a:endParaRPr>
          </a:p>
        </p:txBody>
      </p:sp>
      <p:sp>
        <p:nvSpPr>
          <p:cNvPr id="99" name="TextBox 3"/>
          <p:cNvSpPr/>
          <p:nvPr/>
        </p:nvSpPr>
        <p:spPr>
          <a:xfrm>
            <a:off x="428760" y="2315160"/>
            <a:ext cx="4071240" cy="2287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These slideshows may be freely used, modified or distributed by teachers and students anywhere on the planet (but not elsewhere).</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may NOT be sold.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must NOT be redistributed if you modify them.</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320"/>
            <a:ext cx="8227440" cy="62460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rPr>
              <a:t>Data integrity</a:t>
            </a:r>
            <a:endParaRPr b="0" lang="en-AU" sz="4400" spc="-1" strike="noStrike">
              <a:latin typeface="Arial"/>
            </a:endParaRPr>
          </a:p>
        </p:txBody>
      </p:sp>
      <p:sp>
        <p:nvSpPr>
          <p:cNvPr id="47" name=""/>
          <p:cNvSpPr/>
          <p:nvPr/>
        </p:nvSpPr>
        <p:spPr>
          <a:xfrm>
            <a:off x="457200" y="1189080"/>
            <a:ext cx="8182440" cy="489852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Data has integrity if it is... </a:t>
            </a:r>
            <a:endParaRPr b="0" lang="en-AU" sz="3200" spc="-1" strike="noStrike">
              <a:latin typeface="Arial"/>
            </a:endParaRPr>
          </a:p>
          <a:p>
            <a:pPr marL="343080" indent="-343080">
              <a:lnSpc>
                <a:spcPct val="100000"/>
              </a:lnSpc>
              <a:spcBef>
                <a:spcPts val="799"/>
              </a:spcBef>
              <a:buNone/>
              <a:tabLst>
                <a:tab algn="l" pos="0"/>
              </a:tabLst>
            </a:pPr>
            <a:r>
              <a:rPr b="0" lang="en-AU" sz="1800" spc="-1" strike="noStrike">
                <a:solidFill>
                  <a:srgbClr val="000000"/>
                </a:solidFill>
                <a:latin typeface="Calibri"/>
                <a:ea typeface="DejaVu Sans"/>
              </a:rPr>
              <a:t>(</a:t>
            </a:r>
            <a:r>
              <a:rPr b="1" lang="en-AU" sz="1800" spc="-1" strike="noStrike">
                <a:solidFill>
                  <a:srgbClr val="c9211e"/>
                </a:solidFill>
                <a:latin typeface="Calibri"/>
                <a:ea typeface="DejaVu Sans"/>
              </a:rPr>
              <a:t>bold items</a:t>
            </a:r>
            <a:r>
              <a:rPr b="0" lang="en-AU" sz="1800" spc="-1" strike="noStrike">
                <a:solidFill>
                  <a:srgbClr val="c9211e"/>
                </a:solidFill>
                <a:latin typeface="Calibri"/>
                <a:ea typeface="DejaVu Sans"/>
              </a:rPr>
              <a:t> </a:t>
            </a:r>
            <a:r>
              <a:rPr b="1" lang="en-AU" sz="1800" spc="-1" strike="noStrike">
                <a:solidFill>
                  <a:srgbClr val="c9211e"/>
                </a:solidFill>
                <a:latin typeface="Calibri"/>
                <a:ea typeface="DejaVu Sans"/>
              </a:rPr>
              <a:t>in red</a:t>
            </a:r>
            <a:r>
              <a:rPr b="1" lang="en-AU" sz="1800" spc="-1" strike="noStrike">
                <a:solidFill>
                  <a:srgbClr val="000000"/>
                </a:solidFill>
                <a:latin typeface="Calibri"/>
                <a:ea typeface="DejaVu Sans"/>
              </a:rPr>
              <a:t> </a:t>
            </a:r>
            <a:r>
              <a:rPr b="0" lang="en-AU" sz="1800" spc="-1" strike="noStrike">
                <a:solidFill>
                  <a:srgbClr val="000000"/>
                </a:solidFill>
                <a:latin typeface="Calibri"/>
                <a:ea typeface="DejaVu Sans"/>
              </a:rPr>
              <a:t>are examinable 2020+)</a:t>
            </a:r>
            <a:endParaRPr b="0" lang="en-AU" sz="1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Accurate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Authentic</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Correct</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Reasonable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Relevant</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c9211e"/>
                </a:solidFill>
                <a:latin typeface="Calibri"/>
                <a:ea typeface="DejaVu Sans"/>
              </a:rPr>
              <a:t>Timely</a:t>
            </a:r>
            <a:endParaRPr b="0" lang="en-AU" sz="3200" spc="-1" strike="noStrike">
              <a:latin typeface="Arial"/>
            </a:endParaRPr>
          </a:p>
        </p:txBody>
      </p:sp>
      <p:sp>
        <p:nvSpPr>
          <p:cNvPr id="48" name=""/>
          <p:cNvSpPr/>
          <p:nvPr/>
        </p:nvSpPr>
        <p:spPr>
          <a:xfrm>
            <a:off x="7596000" y="659268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97934594-9F89-4259-8BDD-C6D6566B0409}"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BBD158B7-339B-40A3-A449-CFFC55EA8E83}" type="slidecount">
              <a:rPr b="0" lang="en-AU" sz="1400" spc="-1" strike="noStrike">
                <a:solidFill>
                  <a:srgbClr val="000000"/>
                </a:solidFill>
                <a:latin typeface="Times New Roman"/>
                <a:ea typeface="DejaVu Sans"/>
              </a:rPr>
              <a:t>20</a:t>
            </a:fld>
            <a:endParaRPr b="0" lang="en-AU" sz="1400" spc="-1" strike="noStrike">
              <a:latin typeface="Arial"/>
            </a:endParaRPr>
          </a:p>
        </p:txBody>
      </p:sp>
      <p:sp>
        <p:nvSpPr>
          <p:cNvPr id="49" name=""/>
          <p:cNvSpPr/>
          <p:nvPr/>
        </p:nvSpPr>
        <p:spPr>
          <a:xfrm>
            <a:off x="5580000" y="2160000"/>
            <a:ext cx="3599640" cy="3717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AU" sz="2200" spc="-1" strike="noStrike">
                <a:solidFill>
                  <a:srgbClr val="000000"/>
                </a:solidFill>
                <a:latin typeface="Calibri"/>
                <a:ea typeface="DejaVu Sans"/>
              </a:rPr>
              <a:t>Other (unexaminable criteria) also exist, e.g. being:</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Verifiable</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Complete, </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Unbiased</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consistent</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enduring</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attributable</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legible</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original</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available</a:t>
            </a:r>
            <a:endParaRPr b="0" lang="en-AU" sz="2200" spc="-1" strike="noStrike">
              <a:latin typeface="Arial"/>
            </a:endParaRPr>
          </a:p>
          <a:p>
            <a:pPr>
              <a:lnSpc>
                <a:spcPct val="100000"/>
              </a:lnSpc>
              <a:buNone/>
            </a:pPr>
            <a:r>
              <a:rPr b="0" i="1" lang="en-AU" sz="2200" spc="-1" strike="noStrike">
                <a:solidFill>
                  <a:srgbClr val="000000"/>
                </a:solidFill>
                <a:latin typeface="Calibri"/>
                <a:ea typeface="DejaVu Sans"/>
              </a:rPr>
              <a:t>- legally compliant</a:t>
            </a:r>
            <a:endParaRPr b="0" lang="en-AU" sz="2200" spc="-1" strike="noStrike">
              <a:latin typeface="Arial"/>
            </a:endParaRPr>
          </a:p>
          <a:p>
            <a:pPr>
              <a:lnSpc>
                <a:spcPct val="100000"/>
              </a:lnSpc>
              <a:buNone/>
            </a:pPr>
            <a:endParaRPr b="0" lang="en-AU"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720000" y="72000"/>
            <a:ext cx="791928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Accurate</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200" spc="-1" strike="noStrike">
                <a:solidFill>
                  <a:srgbClr val="000000"/>
                </a:solidFill>
                <a:latin typeface="Calibri"/>
                <a:ea typeface="DejaVu Sans"/>
              </a:rPr>
              <a:t>Exactly or closely representing the true state of reality.</a:t>
            </a:r>
            <a:endParaRPr b="0" lang="en-AU" sz="2200" spc="-1" strike="noStrike">
              <a:latin typeface="Arial"/>
            </a:endParaRPr>
          </a:p>
          <a:p>
            <a:pPr>
              <a:lnSpc>
                <a:spcPct val="100000"/>
              </a:lnSpc>
              <a:buNone/>
            </a:pP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Not being incorrect.</a:t>
            </a:r>
            <a:endParaRPr b="0" lang="en-AU" sz="2200" spc="-1" strike="noStrike">
              <a:latin typeface="Arial"/>
            </a:endParaRPr>
          </a:p>
          <a:p>
            <a:pPr>
              <a:lnSpc>
                <a:spcPct val="100000"/>
              </a:lnSpc>
              <a:buNone/>
            </a:pP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Note – being </a:t>
            </a:r>
            <a:r>
              <a:rPr b="0" i="1" lang="en-AU" sz="2200" spc="-1" strike="noStrike">
                <a:solidFill>
                  <a:srgbClr val="000000"/>
                </a:solidFill>
                <a:latin typeface="Calibri"/>
                <a:ea typeface="DejaVu Sans"/>
              </a:rPr>
              <a:t>precise</a:t>
            </a:r>
            <a:r>
              <a:rPr b="0" lang="en-AU" sz="2200" spc="-1" strike="noStrike">
                <a:solidFill>
                  <a:srgbClr val="000000"/>
                </a:solidFill>
                <a:latin typeface="Calibri"/>
                <a:ea typeface="DejaVu Sans"/>
              </a:rPr>
              <a:t> is different to being accurate. </a:t>
            </a: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Precision refers to the amount of detail that is in the information, and how </a:t>
            </a:r>
            <a:r>
              <a:rPr b="0" i="1" lang="en-AU" sz="2200" spc="-1" strike="noStrike">
                <a:solidFill>
                  <a:srgbClr val="000000"/>
                </a:solidFill>
                <a:latin typeface="Calibri"/>
                <a:ea typeface="DejaVu Sans"/>
              </a:rPr>
              <a:t>consistent</a:t>
            </a:r>
            <a:r>
              <a:rPr b="0" lang="en-AU" sz="2200" spc="-1" strike="noStrike">
                <a:solidFill>
                  <a:srgbClr val="000000"/>
                </a:solidFill>
                <a:latin typeface="Calibri"/>
                <a:ea typeface="DejaVu Sans"/>
              </a:rPr>
              <a:t> the data are.</a:t>
            </a:r>
            <a:endParaRPr b="0" lang="en-AU" sz="2200" spc="-1" strike="noStrike">
              <a:latin typeface="Arial"/>
            </a:endParaRPr>
          </a:p>
          <a:p>
            <a:pPr>
              <a:lnSpc>
                <a:spcPct val="100000"/>
              </a:lnSpc>
              <a:buNone/>
            </a:pPr>
            <a:endParaRPr b="0" lang="en-AU" sz="2200" spc="-1" strike="noStrike">
              <a:latin typeface="Arial"/>
            </a:endParaRPr>
          </a:p>
          <a:p>
            <a:pPr>
              <a:lnSpc>
                <a:spcPct val="100000"/>
              </a:lnSpc>
              <a:buNone/>
            </a:pPr>
            <a:endParaRPr b="0" lang="en-AU" sz="2200" spc="-1" strike="noStrike">
              <a:latin typeface="Arial"/>
            </a:endParaRPr>
          </a:p>
        </p:txBody>
      </p:sp>
      <p:sp>
        <p:nvSpPr>
          <p:cNvPr id="51"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3908EE40-C473-425D-94B5-614477C5654E}"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B3AE71C1-9860-4E92-A4EB-D37DAA085CB9}"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52" name="" descr=""/>
          <p:cNvPicPr/>
          <p:nvPr/>
        </p:nvPicPr>
        <p:blipFill>
          <a:blip r:embed="rId1"/>
          <a:stretch/>
        </p:blipFill>
        <p:spPr>
          <a:xfrm>
            <a:off x="1800000" y="3960000"/>
            <a:ext cx="4838400" cy="1647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720000" y="468000"/>
            <a:ext cx="791928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Accurate</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200" spc="-1" strike="noStrike">
                <a:solidFill>
                  <a:srgbClr val="000000"/>
                </a:solidFill>
                <a:latin typeface="Calibri"/>
                <a:ea typeface="DejaVu Sans"/>
              </a:rPr>
              <a:t>So it is </a:t>
            </a:r>
            <a:r>
              <a:rPr b="0" i="1" lang="en-AU" sz="2200" spc="-1" strike="noStrike">
                <a:solidFill>
                  <a:srgbClr val="000000"/>
                </a:solidFill>
                <a:latin typeface="Calibri"/>
                <a:ea typeface="DejaVu Sans"/>
              </a:rPr>
              <a:t>accurate</a:t>
            </a:r>
            <a:r>
              <a:rPr b="0" lang="en-AU" sz="2200" spc="-1" strike="noStrike">
                <a:solidFill>
                  <a:srgbClr val="000000"/>
                </a:solidFill>
                <a:latin typeface="Calibri"/>
                <a:ea typeface="DejaVu Sans"/>
              </a:rPr>
              <a:t> to say that Nicolas Cage is a bad actor. </a:t>
            </a: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It is </a:t>
            </a:r>
            <a:r>
              <a:rPr b="0" i="1" lang="en-AU" sz="2200" spc="-1" strike="noStrike">
                <a:solidFill>
                  <a:srgbClr val="000000"/>
                </a:solidFill>
                <a:latin typeface="Calibri"/>
                <a:ea typeface="DejaVu Sans"/>
              </a:rPr>
              <a:t>precise</a:t>
            </a:r>
            <a:r>
              <a:rPr b="0" lang="en-AU" sz="2200" spc="-1" strike="noStrike">
                <a:solidFill>
                  <a:srgbClr val="000000"/>
                </a:solidFill>
                <a:latin typeface="Calibri"/>
                <a:ea typeface="DejaVu Sans"/>
              </a:rPr>
              <a:t> to say that he has been a bad actor in </a:t>
            </a:r>
            <a:r>
              <a:rPr b="1" lang="en-AU" sz="2200" spc="-1" strike="noStrike">
                <a:solidFill>
                  <a:srgbClr val="000000"/>
                </a:solidFill>
                <a:latin typeface="Calibri"/>
                <a:ea typeface="DejaVu Sans"/>
              </a:rPr>
              <a:t>121</a:t>
            </a:r>
            <a:r>
              <a:rPr b="0" lang="en-AU" sz="2200" spc="-1" strike="noStrike">
                <a:solidFill>
                  <a:srgbClr val="000000"/>
                </a:solidFill>
                <a:latin typeface="Calibri"/>
                <a:ea typeface="DejaVu Sans"/>
              </a:rPr>
              <a:t> movies.</a:t>
            </a:r>
            <a:endParaRPr b="0" lang="en-AU" sz="2200" spc="-1" strike="noStrike">
              <a:latin typeface="Arial"/>
            </a:endParaRPr>
          </a:p>
          <a:p>
            <a:pPr>
              <a:lnSpc>
                <a:spcPct val="100000"/>
              </a:lnSpc>
              <a:buNone/>
            </a:pPr>
            <a:r>
              <a:rPr b="0" lang="en-AU" sz="2200" spc="-1" strike="noStrike">
                <a:solidFill>
                  <a:srgbClr val="000000"/>
                </a:solidFill>
                <a:latin typeface="Calibri"/>
                <a:ea typeface="DejaVu Sans"/>
              </a:rPr>
              <a:t> </a:t>
            </a:r>
            <a:endParaRPr b="0" lang="en-AU" sz="2200" spc="-1" strike="noStrike">
              <a:latin typeface="Arial"/>
            </a:endParaRPr>
          </a:p>
          <a:p>
            <a:pPr>
              <a:lnSpc>
                <a:spcPct val="100000"/>
              </a:lnSpc>
              <a:buNone/>
            </a:pPr>
            <a:endParaRPr b="0" lang="en-AU" sz="2200" spc="-1" strike="noStrike">
              <a:latin typeface="Arial"/>
            </a:endParaRPr>
          </a:p>
        </p:txBody>
      </p:sp>
      <p:sp>
        <p:nvSpPr>
          <p:cNvPr id="54"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07E73FCF-4524-4398-9998-2F8E74DC125B}"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38DD35F5-41C2-4455-97ED-ECAA982D6F4C}"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55" name="" descr=""/>
          <p:cNvPicPr/>
          <p:nvPr/>
        </p:nvPicPr>
        <p:blipFill>
          <a:blip r:embed="rId1"/>
          <a:stretch/>
        </p:blipFill>
        <p:spPr>
          <a:xfrm>
            <a:off x="2880000" y="2795400"/>
            <a:ext cx="3009600" cy="1704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720000" y="288000"/>
            <a:ext cx="791928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Authentic</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000" spc="-1" strike="noStrike">
                <a:solidFill>
                  <a:srgbClr val="000000"/>
                </a:solidFill>
                <a:latin typeface="Calibri"/>
                <a:ea typeface="DejaVu Sans"/>
              </a:rPr>
              <a:t>Authentic data comes from the source it claims. It is not deliberately or accidentally attributed to an incorrect source.</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It is not invented and passed off as being genuine. (</a:t>
            </a:r>
            <a:r>
              <a:rPr b="0" i="1" lang="en-AU" sz="2000" spc="-1" strike="noStrike">
                <a:solidFill>
                  <a:srgbClr val="000000"/>
                </a:solidFill>
                <a:latin typeface="Calibri"/>
                <a:ea typeface="DejaVu Sans"/>
              </a:rPr>
              <a:t>see</a:t>
            </a:r>
            <a:r>
              <a:rPr b="0" lang="en-AU" sz="2000" spc="-1" strike="noStrike">
                <a:solidFill>
                  <a:srgbClr val="000000"/>
                </a:solidFill>
                <a:latin typeface="Calibri"/>
                <a:ea typeface="DejaVu Sans"/>
              </a:rPr>
              <a:t> Deep Fake)</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Inauthentic data are often generated to deceive or persuade people into believing a desired “fact” or interpretation of facts.</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Authentic data may have been modified since its collection (e.g. to cleanse it) but it has not been corrupted by malicious modifications (e.g. selective deletions or “enhancements”) to alter its original meaning.</a:t>
            </a:r>
            <a:endParaRPr b="0" lang="en-AU" sz="2000" spc="-1" strike="noStrike">
              <a:latin typeface="Arial"/>
            </a:endParaRPr>
          </a:p>
          <a:p>
            <a:pPr>
              <a:lnSpc>
                <a:spcPct val="100000"/>
              </a:lnSpc>
              <a:buNone/>
            </a:pPr>
            <a:endParaRPr b="0" lang="en-AU" sz="2000" spc="-1" strike="noStrike">
              <a:latin typeface="Arial"/>
            </a:endParaRPr>
          </a:p>
        </p:txBody>
      </p:sp>
      <p:sp>
        <p:nvSpPr>
          <p:cNvPr id="57"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7703A82F-2302-4FA6-AF06-C1FC5D2B24D7}"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C3278240-EF4C-45B3-8D89-DCFFF949B56B}"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58" name="" descr=""/>
          <p:cNvPicPr/>
          <p:nvPr/>
        </p:nvPicPr>
        <p:blipFill>
          <a:blip r:embed="rId1"/>
          <a:stretch/>
        </p:blipFill>
        <p:spPr>
          <a:xfrm>
            <a:off x="2947680" y="4830480"/>
            <a:ext cx="3352320" cy="2009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720000" y="288000"/>
            <a:ext cx="791928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Correct</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000" spc="-1" strike="noStrike">
                <a:solidFill>
                  <a:srgbClr val="000000"/>
                </a:solidFill>
                <a:latin typeface="Calibri"/>
                <a:ea typeface="DejaVu Sans"/>
              </a:rPr>
              <a:t>Correct data does not contain errors.</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The difference between </a:t>
            </a:r>
            <a:r>
              <a:rPr b="1" lang="en-AU" sz="2000" spc="-1" strike="noStrike">
                <a:solidFill>
                  <a:srgbClr val="000000"/>
                </a:solidFill>
                <a:latin typeface="Calibri"/>
                <a:ea typeface="DejaVu Sans"/>
              </a:rPr>
              <a:t>accuracy</a:t>
            </a:r>
            <a:r>
              <a:rPr b="0" lang="en-AU" sz="2000" spc="-1" strike="noStrike">
                <a:solidFill>
                  <a:srgbClr val="000000"/>
                </a:solidFill>
                <a:latin typeface="Calibri"/>
                <a:ea typeface="DejaVu Sans"/>
              </a:rPr>
              <a:t> and </a:t>
            </a:r>
            <a:r>
              <a:rPr b="1" lang="en-AU" sz="2000" spc="-1" strike="noStrike">
                <a:solidFill>
                  <a:srgbClr val="000000"/>
                </a:solidFill>
                <a:latin typeface="Calibri"/>
                <a:ea typeface="DejaVu Sans"/>
              </a:rPr>
              <a:t>correctness</a:t>
            </a:r>
            <a:r>
              <a:rPr b="0" lang="en-AU" sz="2000" spc="-1" strike="noStrike">
                <a:solidFill>
                  <a:srgbClr val="000000"/>
                </a:solidFill>
                <a:latin typeface="Calibri"/>
                <a:ea typeface="DejaVu Sans"/>
              </a:rPr>
              <a:t> makes for a good philosophical discussion.</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My take: </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1" lang="en-AU" sz="2000" spc="-1" strike="noStrike">
                <a:solidFill>
                  <a:srgbClr val="000000"/>
                </a:solidFill>
                <a:latin typeface="Calibri"/>
                <a:ea typeface="DejaVu Sans"/>
              </a:rPr>
              <a:t>Accuracy</a:t>
            </a:r>
            <a:r>
              <a:rPr b="0" lang="en-AU" sz="2000" spc="-1" strike="noStrike">
                <a:solidFill>
                  <a:srgbClr val="000000"/>
                </a:solidFill>
                <a:latin typeface="Calibri"/>
                <a:ea typeface="DejaVu Sans"/>
              </a:rPr>
              <a:t> refers to </a:t>
            </a:r>
            <a:r>
              <a:rPr b="0" i="1" lang="en-AU" sz="2000" spc="-1" strike="noStrike">
                <a:solidFill>
                  <a:srgbClr val="000000"/>
                </a:solidFill>
                <a:latin typeface="Calibri"/>
                <a:ea typeface="DejaVu Sans"/>
              </a:rPr>
              <a:t>how exactly</a:t>
            </a:r>
            <a:r>
              <a:rPr b="0" lang="en-AU" sz="2000" spc="-1" strike="noStrike">
                <a:solidFill>
                  <a:srgbClr val="000000"/>
                </a:solidFill>
                <a:latin typeface="Calibri"/>
                <a:ea typeface="DejaVu Sans"/>
              </a:rPr>
              <a:t> data reflects the truth on a scale. Data may be </a:t>
            </a:r>
            <a:r>
              <a:rPr b="0" i="1" lang="en-AU" sz="2000" spc="-1" strike="noStrike">
                <a:solidFill>
                  <a:srgbClr val="000000"/>
                </a:solidFill>
                <a:latin typeface="Calibri"/>
                <a:ea typeface="DejaVu Sans"/>
              </a:rPr>
              <a:t>very</a:t>
            </a:r>
            <a:r>
              <a:rPr b="0" lang="en-AU" sz="2000" spc="-1" strike="noStrike">
                <a:solidFill>
                  <a:srgbClr val="000000"/>
                </a:solidFill>
                <a:latin typeface="Calibri"/>
                <a:ea typeface="DejaVu Sans"/>
              </a:rPr>
              <a:t> accurate, </a:t>
            </a:r>
            <a:r>
              <a:rPr b="0" i="1" lang="en-AU" sz="2000" spc="-1" strike="noStrike">
                <a:solidFill>
                  <a:srgbClr val="000000"/>
                </a:solidFill>
                <a:latin typeface="Calibri"/>
                <a:ea typeface="DejaVu Sans"/>
              </a:rPr>
              <a:t>more</a:t>
            </a:r>
            <a:r>
              <a:rPr b="0" lang="en-AU" sz="2000" spc="-1" strike="noStrike">
                <a:solidFill>
                  <a:srgbClr val="000000"/>
                </a:solidFill>
                <a:latin typeface="Calibri"/>
                <a:ea typeface="DejaVu Sans"/>
              </a:rPr>
              <a:t> accurate, </a:t>
            </a:r>
            <a:r>
              <a:rPr b="0" i="1" lang="en-AU" sz="2000" spc="-1" strike="noStrike">
                <a:solidFill>
                  <a:srgbClr val="000000"/>
                </a:solidFill>
                <a:latin typeface="Calibri"/>
                <a:ea typeface="DejaVu Sans"/>
              </a:rPr>
              <a:t>mostly</a:t>
            </a:r>
            <a:r>
              <a:rPr b="0" lang="en-AU" sz="2000" spc="-1" strike="noStrike">
                <a:solidFill>
                  <a:srgbClr val="000000"/>
                </a:solidFill>
                <a:latin typeface="Calibri"/>
                <a:ea typeface="DejaVu Sans"/>
              </a:rPr>
              <a:t> accurate etc.</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1" lang="en-AU" sz="2000" spc="-1" strike="noStrike">
                <a:solidFill>
                  <a:srgbClr val="000000"/>
                </a:solidFill>
                <a:latin typeface="Calibri"/>
                <a:ea typeface="DejaVu Sans"/>
              </a:rPr>
              <a:t>Correctness</a:t>
            </a:r>
            <a:r>
              <a:rPr b="0" lang="en-AU" sz="2000" spc="-1" strike="noStrike">
                <a:solidFill>
                  <a:srgbClr val="000000"/>
                </a:solidFill>
                <a:latin typeface="Calibri"/>
                <a:ea typeface="DejaVu Sans"/>
              </a:rPr>
              <a:t> is more of a true/false condition: data is either </a:t>
            </a:r>
            <a:r>
              <a:rPr b="0" i="1" lang="en-AU" sz="2000" spc="-1" strike="noStrike">
                <a:solidFill>
                  <a:srgbClr val="000000"/>
                </a:solidFill>
                <a:latin typeface="Calibri"/>
                <a:ea typeface="DejaVu Sans"/>
              </a:rPr>
              <a:t>correct</a:t>
            </a:r>
            <a:r>
              <a:rPr b="0" lang="en-AU" sz="2000" spc="-1" strike="noStrike">
                <a:solidFill>
                  <a:srgbClr val="000000"/>
                </a:solidFill>
                <a:latin typeface="Calibri"/>
                <a:ea typeface="DejaVu Sans"/>
              </a:rPr>
              <a:t> or it is </a:t>
            </a:r>
            <a:r>
              <a:rPr b="0" i="1" lang="en-AU" sz="2000" spc="-1" strike="noStrike">
                <a:solidFill>
                  <a:srgbClr val="000000"/>
                </a:solidFill>
                <a:latin typeface="Calibri"/>
                <a:ea typeface="DejaVu Sans"/>
              </a:rPr>
              <a:t>not</a:t>
            </a:r>
            <a:r>
              <a:rPr b="0" lang="en-AU" sz="2000" spc="-1" strike="noStrike">
                <a:solidFill>
                  <a:srgbClr val="000000"/>
                </a:solidFill>
                <a:latin typeface="Calibri"/>
                <a:ea typeface="DejaVu Sans"/>
              </a:rPr>
              <a:t> based on some accepted rule of what is right and wrong.</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r>
              <a:rPr b="0" lang="en-AU" sz="2000" spc="-1" strike="noStrike">
                <a:solidFill>
                  <a:srgbClr val="000000"/>
                </a:solidFill>
                <a:latin typeface="Calibri"/>
                <a:ea typeface="DejaVu Sans"/>
              </a:rPr>
              <a:t>So, there are various degrees of accuracy, but only 2 possible states of correctness.</a:t>
            </a:r>
            <a:endParaRPr b="0" lang="en-AU" sz="2000" spc="-1" strike="noStrike">
              <a:latin typeface="Arial"/>
            </a:endParaRPr>
          </a:p>
          <a:p>
            <a:pPr>
              <a:lnSpc>
                <a:spcPct val="100000"/>
              </a:lnSpc>
              <a:buNone/>
            </a:pPr>
            <a:endParaRPr b="0" lang="en-AU" sz="2000" spc="-1" strike="noStrike">
              <a:latin typeface="Arial"/>
            </a:endParaRPr>
          </a:p>
          <a:p>
            <a:pPr>
              <a:lnSpc>
                <a:spcPct val="100000"/>
              </a:lnSpc>
              <a:buNone/>
            </a:pPr>
            <a:endParaRPr b="0" lang="en-AU" sz="2000" spc="-1" strike="noStrike">
              <a:latin typeface="Arial"/>
            </a:endParaRPr>
          </a:p>
        </p:txBody>
      </p:sp>
      <p:sp>
        <p:nvSpPr>
          <p:cNvPr id="60" name=""/>
          <p:cNvSpPr/>
          <p:nvPr/>
        </p:nvSpPr>
        <p:spPr>
          <a:xfrm>
            <a:off x="7596000" y="6521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C38028B5-C428-49C1-972A-4F6B41C379B3}"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CEBF757F-4125-4EDD-A1FE-78E2115C39E1}"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720000" y="144000"/>
            <a:ext cx="576000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Reasonable</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400" spc="-1" strike="noStrike">
                <a:solidFill>
                  <a:srgbClr val="000000"/>
                </a:solidFill>
                <a:latin typeface="Calibri"/>
                <a:ea typeface="DejaVu Sans"/>
              </a:rPr>
              <a:t>Reasonable data fit within acceptable, commonsense parameters (limits) or they satisfy specified criteria.</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r>
              <a:rPr b="0" lang="en-AU" sz="2400" spc="-1" strike="noStrike">
                <a:solidFill>
                  <a:srgbClr val="000000"/>
                </a:solidFill>
                <a:latin typeface="Calibri"/>
                <a:ea typeface="DejaVu Sans"/>
              </a:rPr>
              <a:t>What is “reasonable” depends on circumstances and context.</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r>
              <a:rPr b="0" lang="en-AU" sz="2400" spc="-1" strike="noStrike">
                <a:solidFill>
                  <a:srgbClr val="000000"/>
                </a:solidFill>
                <a:latin typeface="Calibri"/>
                <a:ea typeface="DejaVu Sans"/>
              </a:rPr>
              <a:t>Reasonableness checks may be done during data validation to exclude certain data from subsequent processing.</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p:txBody>
      </p:sp>
      <p:sp>
        <p:nvSpPr>
          <p:cNvPr id="62" name=""/>
          <p:cNvSpPr/>
          <p:nvPr/>
        </p:nvSpPr>
        <p:spPr>
          <a:xfrm>
            <a:off x="7596000" y="6593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67A40BAD-D331-402A-A472-973E452811BD}"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49F95E2B-ABAC-457C-8990-07E1C65BACB9}" type="slidecount">
              <a:rPr b="0" lang="en-AU" sz="1400" spc="-1" strike="noStrike">
                <a:solidFill>
                  <a:srgbClr val="000000"/>
                </a:solidFill>
                <a:latin typeface="Times New Roman"/>
                <a:ea typeface="DejaVu Sans"/>
              </a:rPr>
              <a:t>20</a:t>
            </a:fld>
            <a:endParaRPr b="0" lang="en-AU"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720000" y="108000"/>
            <a:ext cx="7920000" cy="439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AU" sz="3200" spc="-1" strike="noStrike">
                <a:solidFill>
                  <a:srgbClr val="000000"/>
                </a:solidFill>
                <a:latin typeface="Calibri"/>
                <a:ea typeface="DejaVu Sans"/>
              </a:rPr>
              <a:t>Reasonable</a:t>
            </a:r>
            <a:endParaRPr b="0" lang="en-AU" sz="3200" spc="-1" strike="noStrike">
              <a:latin typeface="Arial"/>
            </a:endParaRPr>
          </a:p>
          <a:p>
            <a:pPr>
              <a:lnSpc>
                <a:spcPct val="100000"/>
              </a:lnSpc>
              <a:buNone/>
            </a:pPr>
            <a:endParaRPr b="0" lang="en-AU" sz="3200" spc="-1" strike="noStrike">
              <a:latin typeface="Arial"/>
            </a:endParaRPr>
          </a:p>
          <a:p>
            <a:pPr>
              <a:lnSpc>
                <a:spcPct val="100000"/>
              </a:lnSpc>
              <a:buNone/>
            </a:pPr>
            <a:r>
              <a:rPr b="0" lang="en-AU" sz="2400" spc="-1" strike="noStrike">
                <a:solidFill>
                  <a:srgbClr val="000000"/>
                </a:solidFill>
                <a:latin typeface="Calibri"/>
                <a:ea typeface="DejaVu Sans"/>
              </a:rPr>
              <a:t>e.g. It may prove to be </a:t>
            </a:r>
            <a:r>
              <a:rPr b="0" i="1" lang="en-AU" sz="2400" spc="-1" strike="noStrike">
                <a:solidFill>
                  <a:srgbClr val="000000"/>
                </a:solidFill>
                <a:latin typeface="Calibri"/>
                <a:ea typeface="DejaVu Sans"/>
              </a:rPr>
              <a:t>correct</a:t>
            </a:r>
            <a:r>
              <a:rPr b="0" lang="en-AU" sz="2400" spc="-1" strike="noStrike">
                <a:solidFill>
                  <a:srgbClr val="000000"/>
                </a:solidFill>
                <a:latin typeface="Calibri"/>
                <a:ea typeface="DejaVu Sans"/>
              </a:rPr>
              <a:t> that Jim Smith of grade 3 is twenty-five years old, but it’s not </a:t>
            </a:r>
            <a:r>
              <a:rPr b="0" i="1" lang="en-AU" sz="2400" spc="-1" strike="noStrike">
                <a:solidFill>
                  <a:srgbClr val="000000"/>
                </a:solidFill>
                <a:latin typeface="Calibri"/>
                <a:ea typeface="DejaVu Sans"/>
              </a:rPr>
              <a:t>reasonable</a:t>
            </a:r>
            <a:r>
              <a:rPr b="0" lang="en-AU" sz="2400" spc="-1" strike="noStrike">
                <a:solidFill>
                  <a:srgbClr val="000000"/>
                </a:solidFill>
                <a:latin typeface="Calibri"/>
                <a:ea typeface="DejaVu Sans"/>
              </a:rPr>
              <a:t>.</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r>
              <a:rPr b="0" lang="en-AU" sz="2400" spc="-1" strike="noStrike">
                <a:solidFill>
                  <a:srgbClr val="000000"/>
                </a:solidFill>
                <a:latin typeface="Calibri"/>
                <a:ea typeface="DejaVu Sans"/>
              </a:rPr>
              <a:t>e.g. in a list of baby gifts, a teddy bear is reasonable; a carving knife is not.</a:t>
            </a: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a:p>
            <a:pPr>
              <a:lnSpc>
                <a:spcPct val="100000"/>
              </a:lnSpc>
              <a:buNone/>
            </a:pPr>
            <a:endParaRPr b="0" lang="en-AU" sz="2400" spc="-1" strike="noStrike">
              <a:latin typeface="Arial"/>
            </a:endParaRPr>
          </a:p>
        </p:txBody>
      </p:sp>
      <p:sp>
        <p:nvSpPr>
          <p:cNvPr id="64" name=""/>
          <p:cNvSpPr/>
          <p:nvPr/>
        </p:nvSpPr>
        <p:spPr>
          <a:xfrm>
            <a:off x="7596000" y="6557040"/>
            <a:ext cx="1491840" cy="426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67C3CE09-0F42-4E45-878A-B24A7C2C5BAD}" type="slidenum">
              <a:rPr b="0" lang="en-AU" sz="1400" spc="-1" strike="noStrike">
                <a:solidFill>
                  <a:srgbClr val="000000"/>
                </a:solidFill>
                <a:latin typeface="Times New Roman"/>
                <a:ea typeface="DejaVu Sans"/>
              </a:rPr>
              <a:t>3</a:t>
            </a:fld>
            <a:r>
              <a:rPr b="0" lang="en-AU" sz="1400" spc="-1" strike="noStrike">
                <a:solidFill>
                  <a:srgbClr val="000000"/>
                </a:solidFill>
                <a:latin typeface="Times New Roman"/>
                <a:ea typeface="DejaVu Sans"/>
              </a:rPr>
              <a:t>/</a:t>
            </a:r>
            <a:fld id="{9E1CF122-D121-4849-BB3C-2A1DB9DCEDFC}" type="slidecount">
              <a:rPr b="0" lang="en-AU" sz="1400" spc="-1" strike="noStrike">
                <a:solidFill>
                  <a:srgbClr val="000000"/>
                </a:solidFill>
                <a:latin typeface="Times New Roman"/>
                <a:ea typeface="DejaVu Sans"/>
              </a:rPr>
              <a:t>20</a:t>
            </a:fld>
            <a:endParaRPr b="0" lang="en-AU" sz="1400" spc="-1" strike="noStrike">
              <a:latin typeface="Arial"/>
            </a:endParaRPr>
          </a:p>
        </p:txBody>
      </p:sp>
      <p:pic>
        <p:nvPicPr>
          <p:cNvPr id="65" name="" descr=""/>
          <p:cNvPicPr/>
          <p:nvPr/>
        </p:nvPicPr>
        <p:blipFill>
          <a:blip r:embed="rId1"/>
          <a:stretch/>
        </p:blipFill>
        <p:spPr>
          <a:xfrm>
            <a:off x="3600000" y="3456360"/>
            <a:ext cx="1866600" cy="2123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606</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2009-02-06T14:31:51Z</dcterms:created>
  <dc:creator>kel</dc:creator>
  <dc:description/>
  <dc:language>en-AU</dc:language>
  <cp:lastModifiedBy/>
  <dcterms:modified xsi:type="dcterms:W3CDTF">2022-03-01T11:58:11Z</dcterms:modified>
  <cp:revision>45</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file>