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06" r:id="rId7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slide" Target="slides/slide25.xml"/><Relationship Id="rId51" Type="http://schemas.openxmlformats.org/officeDocument/2006/relationships/slide" Target="slides/slide26.xml"/><Relationship Id="rId52" Type="http://schemas.openxmlformats.org/officeDocument/2006/relationships/slide" Target="slides/slide27.xml"/><Relationship Id="rId53" Type="http://schemas.openxmlformats.org/officeDocument/2006/relationships/slide" Target="slides/slide28.xml"/><Relationship Id="rId54" Type="http://schemas.openxmlformats.org/officeDocument/2006/relationships/slide" Target="slides/slide29.xml"/><Relationship Id="rId55" Type="http://schemas.openxmlformats.org/officeDocument/2006/relationships/slide" Target="slides/slide30.xml"/><Relationship Id="rId56" Type="http://schemas.openxmlformats.org/officeDocument/2006/relationships/slide" Target="slides/slide31.xml"/><Relationship Id="rId57" Type="http://schemas.openxmlformats.org/officeDocument/2006/relationships/slide" Target="slides/slide32.xml"/><Relationship Id="rId58" Type="http://schemas.openxmlformats.org/officeDocument/2006/relationships/slide" Target="slides/slide33.xml"/><Relationship Id="rId59" Type="http://schemas.openxmlformats.org/officeDocument/2006/relationships/slide" Target="slides/slide34.xml"/><Relationship Id="rId60" Type="http://schemas.openxmlformats.org/officeDocument/2006/relationships/slide" Target="slides/slide35.xml"/><Relationship Id="rId61" Type="http://schemas.openxmlformats.org/officeDocument/2006/relationships/slide" Target="slides/slide36.xml"/><Relationship Id="rId62" Type="http://schemas.openxmlformats.org/officeDocument/2006/relationships/slide" Target="slides/slide37.xml"/><Relationship Id="rId63" Type="http://schemas.openxmlformats.org/officeDocument/2006/relationships/slide" Target="slides/slide38.xml"/><Relationship Id="rId64" Type="http://schemas.openxmlformats.org/officeDocument/2006/relationships/slide" Target="slides/slide39.xml"/><Relationship Id="rId65" Type="http://schemas.openxmlformats.org/officeDocument/2006/relationships/slide" Target="slides/slide40.xml"/><Relationship Id="rId66" Type="http://schemas.openxmlformats.org/officeDocument/2006/relationships/slide" Target="slides/slide41.xml"/><Relationship Id="rId67" Type="http://schemas.openxmlformats.org/officeDocument/2006/relationships/slide" Target="slides/slide42.xml"/><Relationship Id="rId68" Type="http://schemas.openxmlformats.org/officeDocument/2006/relationships/slide" Target="slides/slide43.xml"/><Relationship Id="rId69" Type="http://schemas.openxmlformats.org/officeDocument/2006/relationships/slide" Target="slides/slide44.xml"/><Relationship Id="rId70" Type="http://schemas.openxmlformats.org/officeDocument/2006/relationships/slide" Target="slides/slide45.xml"/><Relationship Id="rId71" Type="http://schemas.openxmlformats.org/officeDocument/2006/relationships/slide" Target="slides/slide46.xml"/><Relationship Id="rId72" Type="http://schemas.openxmlformats.org/officeDocument/2006/relationships/slide" Target="slides/slide47.xml"/><Relationship Id="rId73" Type="http://schemas.openxmlformats.org/officeDocument/2006/relationships/slide" Target="slides/slide48.xml"/><Relationship Id="rId74" Type="http://schemas.openxmlformats.org/officeDocument/2006/relationships/slide" Target="slides/slide49.xml"/><Relationship Id="rId75" Type="http://schemas.openxmlformats.org/officeDocument/2006/relationships/slide" Target="slides/slide50.xml"/><Relationship Id="rId76" Type="http://schemas.openxmlformats.org/officeDocument/2006/relationships/slide" Target="slides/slide51.xml"/><Relationship Id="rId7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0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0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0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4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4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4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5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6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6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6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71"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2"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7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0"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87"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8"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9"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0"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1"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2"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U" sz="4400" strike="noStrike" u="none">
                <a:solidFill>
                  <a:srgbClr val="000000"/>
                </a:solidFill>
                <a:uFillTx/>
                <a:latin typeface="Arial"/>
              </a:rPr>
              <a:t>Click to edit the title text format</a:t>
            </a:r>
            <a:endParaRPr b="0" lang="en-AU" sz="4400" strike="noStrike" u="none">
              <a:solidFill>
                <a:srgbClr val="000000"/>
              </a:solidFill>
              <a:uFillTx/>
              <a:latin typeface="Arial"/>
            </a:endParaRPr>
          </a:p>
        </p:txBody>
      </p:sp>
      <p:sp>
        <p:nvSpPr>
          <p:cNvPr id="9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uFillTx/>
                <a:latin typeface="Arial"/>
              </a:rPr>
              <a:t>Click to edit the outline text format</a:t>
            </a:r>
            <a:endParaRPr b="0" lang="en-A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uFillTx/>
                <a:latin typeface="Arial"/>
              </a:rPr>
              <a:t>Second Outline Level</a:t>
            </a:r>
            <a:endParaRPr b="0" lang="en-A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uFillTx/>
                <a:latin typeface="Arial"/>
              </a:rPr>
              <a:t>Third Outline Level</a:t>
            </a:r>
            <a:endParaRPr b="0" lang="en-A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uFillTx/>
                <a:latin typeface="Arial"/>
              </a:rPr>
              <a:t>Fourth Outline Level</a:t>
            </a:r>
            <a:endParaRPr b="0" lang="en-A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uFillTx/>
                <a:latin typeface="Arial"/>
              </a:rPr>
              <a:t>Fifth Outline Level</a:t>
            </a:r>
            <a:endParaRPr b="0" lang="en-A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uFillTx/>
                <a:latin typeface="Arial"/>
              </a:rPr>
              <a:t>Sixth Outline Level</a:t>
            </a:r>
            <a:endParaRPr b="0" lang="en-A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uFillTx/>
                <a:latin typeface="Arial"/>
              </a:rPr>
              <a:t>Seventh Outline Level</a:t>
            </a:r>
            <a:endParaRPr b="0" lang="en-AU"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9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03"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0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1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1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1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1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2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21"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3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3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714240" y="500040"/>
            <a:ext cx="7771320" cy="713160"/>
          </a:xfrm>
          <a:prstGeom prst="rect">
            <a:avLst/>
          </a:prstGeom>
          <a:noFill/>
          <a:ln w="0">
            <a:noFill/>
          </a:ln>
        </p:spPr>
        <p:txBody>
          <a:bodyPr numCol="1" spcCol="0" lIns="0" rIns="0" tIns="0" bIns="0" anchor="ctr">
            <a:noAutofit/>
          </a:bodyPr>
          <a:p>
            <a:pPr indent="0" algn="ctr">
              <a:lnSpc>
                <a:spcPct val="100000"/>
              </a:lnSpc>
              <a:buNone/>
            </a:pPr>
            <a:r>
              <a:rPr b="0" i="1" lang="en-AU" sz="2400" strike="noStrike" u="none">
                <a:solidFill>
                  <a:srgbClr val="000000"/>
                </a:solidFill>
                <a:uFillTx/>
                <a:latin typeface="Calibri"/>
              </a:rPr>
              <a:t>Applied Computing Slideshows</a:t>
            </a:r>
            <a:br>
              <a:rPr sz="4400"/>
            </a:br>
            <a:r>
              <a:rPr b="0" i="1" lang="en-AU" sz="2400" strike="noStrike" u="none">
                <a:solidFill>
                  <a:srgbClr val="000000"/>
                </a:solidFill>
                <a:uFillTx/>
                <a:latin typeface="Calibri"/>
              </a:rPr>
              <a:t>by Mark Kelly</a:t>
            </a:r>
            <a:br>
              <a:rPr sz="4400"/>
            </a:br>
            <a:r>
              <a:rPr b="0" i="1" lang="en-AU" sz="2400" strike="noStrike" u="none">
                <a:solidFill>
                  <a:srgbClr val="000000"/>
                </a:solidFill>
                <a:uFillTx/>
                <a:latin typeface="Calibri"/>
              </a:rPr>
              <a:t>vcedata.com</a:t>
            </a:r>
            <a:br>
              <a:rPr sz="4400"/>
            </a:br>
            <a:r>
              <a:rPr b="0" i="1" lang="en-AU" sz="2400" strike="noStrike" u="none">
                <a:solidFill>
                  <a:srgbClr val="000000"/>
                </a:solidFill>
                <a:uFillTx/>
                <a:latin typeface="Calibri"/>
              </a:rPr>
              <a:t>mark@vcedata.com</a:t>
            </a:r>
            <a:endParaRPr b="0" lang="en-AU" sz="2400" strike="noStrike" u="none">
              <a:solidFill>
                <a:srgbClr val="000000"/>
              </a:solidFill>
              <a:uFillTx/>
              <a:latin typeface="Arial"/>
            </a:endParaRPr>
          </a:p>
        </p:txBody>
      </p:sp>
      <p:sp>
        <p:nvSpPr>
          <p:cNvPr id="127" name="Title 1"/>
          <p:cNvSpPr/>
          <p:nvPr/>
        </p:nvSpPr>
        <p:spPr>
          <a:xfrm>
            <a:off x="755640" y="1953000"/>
            <a:ext cx="7771320" cy="921240"/>
          </a:xfrm>
          <a:prstGeom prst="rect">
            <a:avLst/>
          </a:prstGeom>
          <a:noFill/>
          <a:ln w="0">
            <a:noFill/>
          </a:ln>
        </p:spPr>
        <p:style>
          <a:lnRef idx="0"/>
          <a:fillRef idx="0"/>
          <a:effectRef idx="0"/>
          <a:fontRef idx="minor"/>
        </p:style>
        <p:txBody>
          <a:bodyPr lIns="90000" rIns="90000" tIns="45000" bIns="45000" anchor="ctr">
            <a:normAutofit lnSpcReduction="9999"/>
          </a:bodyPr>
          <a:p>
            <a:pPr algn="ctr">
              <a:lnSpc>
                <a:spcPct val="100000"/>
              </a:lnSpc>
            </a:pPr>
            <a:r>
              <a:rPr b="0" i="1" lang="en-AU" sz="6000" strike="noStrike" u="none">
                <a:solidFill>
                  <a:srgbClr val="c9211e"/>
                </a:solidFill>
                <a:uFillTx/>
                <a:latin typeface="Calibri"/>
                <a:ea typeface="DejaVu Sans"/>
              </a:rPr>
              <a:t>Arrays</a:t>
            </a:r>
            <a:endParaRPr b="0" lang="en-AU" sz="6000" strike="noStrike" u="none">
              <a:solidFill>
                <a:srgbClr val="000000"/>
              </a:solidFill>
              <a:uFillTx/>
              <a:latin typeface="Arial"/>
            </a:endParaRPr>
          </a:p>
        </p:txBody>
      </p:sp>
      <p:pic>
        <p:nvPicPr>
          <p:cNvPr id="128" name="Picture 6" descr="http://1.bp.blogspot.com/_kLg3mPfGL6E/S_nN7gNjwHI/AAAAAAAAALA/v3AcbLZ-kAc/s1600/one+dimension+array.jpg"/>
          <p:cNvPicPr/>
          <p:nvPr/>
        </p:nvPicPr>
        <p:blipFill>
          <a:blip r:embed="rId1"/>
          <a:stretch/>
        </p:blipFill>
        <p:spPr>
          <a:xfrm>
            <a:off x="1116000" y="3541320"/>
            <a:ext cx="7314120" cy="3018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Add up costs with a loop</a:t>
            </a:r>
            <a:endParaRPr b="0" lang="en-AU" sz="4400" strike="noStrike" u="none">
              <a:solidFill>
                <a:srgbClr val="000000"/>
              </a:solidFill>
              <a:uFillTx/>
              <a:latin typeface="Arial"/>
            </a:endParaRPr>
          </a:p>
        </p:txBody>
      </p:sp>
      <p:sp>
        <p:nvSpPr>
          <p:cNvPr id="148" name="PlaceHolder 2"/>
          <p:cNvSpPr>
            <a:spLocks noGrp="1"/>
          </p:cNvSpPr>
          <p:nvPr>
            <p:ph/>
          </p:nvPr>
        </p:nvSpPr>
        <p:spPr>
          <a:xfrm>
            <a:off x="179280" y="1600200"/>
            <a:ext cx="896364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br>
              <a:rPr sz="3200"/>
            </a:b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You could work with 12 or a million items with the </a:t>
            </a:r>
            <a:r>
              <a:rPr b="1" lang="en-AU" sz="3200" strike="noStrike" u="none">
                <a:solidFill>
                  <a:srgbClr val="000000"/>
                </a:solidFill>
                <a:uFillTx/>
                <a:latin typeface="Calibri"/>
              </a:rPr>
              <a:t>same number of lines of code</a:t>
            </a:r>
            <a:r>
              <a:rPr b="0" lang="en-AU" sz="3200" strike="noStrike" u="none">
                <a:solidFill>
                  <a:srgbClr val="000000"/>
                </a:solidFill>
                <a:uFillTx/>
                <a:latin typeface="Calibri"/>
              </a:rPr>
              <a:t>!</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txBox="1"/>
          <p:nvPr/>
        </p:nvSpPr>
        <p:spPr>
          <a:xfrm>
            <a:off x="1620000" y="540000"/>
            <a:ext cx="5400000" cy="1440000"/>
          </a:xfrm>
          <a:prstGeom prst="rect">
            <a:avLst/>
          </a:prstGeom>
          <a:noFill/>
          <a:ln w="0">
            <a:noFill/>
          </a:ln>
        </p:spPr>
        <p:txBody>
          <a:bodyPr lIns="90000" rIns="90000" tIns="45000" bIns="45000" anchor="t">
            <a:noAutofit/>
          </a:bodyPr>
          <a:p>
            <a:r>
              <a:rPr b="0" lang="en-AU" sz="2200" strike="noStrike" u="none">
                <a:solidFill>
                  <a:srgbClr val="000000"/>
                </a:solidFill>
                <a:uFillTx/>
                <a:latin typeface="Arial"/>
              </a:rPr>
              <a:t>OK. Take a moment to celebrate learning</a:t>
            </a:r>
            <a:endParaRPr b="0" lang="en-AU" sz="2200" strike="noStrike" u="none">
              <a:solidFill>
                <a:srgbClr val="000000"/>
              </a:solidFill>
              <a:uFillTx/>
              <a:latin typeface="Arial"/>
            </a:endParaRPr>
          </a:p>
          <a:p>
            <a:endParaRPr b="0" lang="en-AU" sz="2200" strike="noStrike" u="none">
              <a:solidFill>
                <a:srgbClr val="000000"/>
              </a:solidFill>
              <a:uFillTx/>
              <a:latin typeface="Arial"/>
            </a:endParaRPr>
          </a:p>
          <a:p>
            <a:r>
              <a:rPr b="0" lang="en-AU" sz="2200" strike="noStrike" u="none">
                <a:solidFill>
                  <a:srgbClr val="000000"/>
                </a:solidFill>
                <a:uFillTx/>
                <a:latin typeface="Arial"/>
              </a:rPr>
              <a:t>… </a:t>
            </a:r>
            <a:r>
              <a:rPr b="0" lang="en-AU" sz="2200" strike="noStrike" u="none">
                <a:solidFill>
                  <a:srgbClr val="000000"/>
                </a:solidFill>
                <a:uFillTx/>
                <a:latin typeface="Arial"/>
              </a:rPr>
              <a:t>that puppies are warm</a:t>
            </a:r>
            <a:endParaRPr b="0" lang="en-AU" sz="2200" strike="noStrike" u="none">
              <a:solidFill>
                <a:srgbClr val="000000"/>
              </a:solidFill>
              <a:uFillTx/>
              <a:latin typeface="Arial"/>
            </a:endParaRPr>
          </a:p>
          <a:p>
            <a:endParaRPr b="0" lang="en-AU" sz="1800" strike="noStrike" u="none">
              <a:solidFill>
                <a:srgbClr val="000000"/>
              </a:solidFill>
              <a:uFillTx/>
              <a:latin typeface="Arial"/>
            </a:endParaRPr>
          </a:p>
          <a:p>
            <a:endParaRPr b="0" lang="en-AU" sz="1800" strike="noStrike" u="none">
              <a:solidFill>
                <a:srgbClr val="000000"/>
              </a:solidFill>
              <a:uFillTx/>
              <a:latin typeface="Arial"/>
            </a:endParaRPr>
          </a:p>
        </p:txBody>
      </p:sp>
      <p:pic>
        <p:nvPicPr>
          <p:cNvPr id="150" name="" descr=""/>
          <p:cNvPicPr/>
          <p:nvPr/>
        </p:nvPicPr>
        <p:blipFill>
          <a:blip r:embed="rId1"/>
          <a:stretch/>
        </p:blipFill>
        <p:spPr>
          <a:xfrm>
            <a:off x="1800000" y="2227320"/>
            <a:ext cx="4808160" cy="3352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1620000" y="540000"/>
            <a:ext cx="5400000" cy="1440000"/>
          </a:xfrm>
          <a:prstGeom prst="rect">
            <a:avLst/>
          </a:prstGeom>
          <a:noFill/>
          <a:ln w="0">
            <a:noFill/>
          </a:ln>
        </p:spPr>
        <p:txBody>
          <a:bodyPr lIns="90000" rIns="90000" tIns="45000" bIns="45000" anchor="t">
            <a:noAutofit/>
          </a:bodyPr>
          <a:p>
            <a:r>
              <a:rPr b="0" lang="en-AU" sz="2200" strike="noStrike" u="none">
                <a:solidFill>
                  <a:srgbClr val="000000"/>
                </a:solidFill>
                <a:uFillTx/>
                <a:latin typeface="Arial"/>
              </a:rPr>
              <a:t>OK. Take a moment to celebrate learning</a:t>
            </a:r>
            <a:endParaRPr b="0" lang="en-AU" sz="2200" strike="noStrike" u="none">
              <a:solidFill>
                <a:srgbClr val="000000"/>
              </a:solidFill>
              <a:uFillTx/>
              <a:latin typeface="Arial"/>
            </a:endParaRPr>
          </a:p>
          <a:p>
            <a:endParaRPr b="0" lang="en-AU" sz="2200" strike="noStrike" u="none">
              <a:solidFill>
                <a:srgbClr val="000000"/>
              </a:solidFill>
              <a:uFillTx/>
              <a:latin typeface="Arial"/>
            </a:endParaRPr>
          </a:p>
          <a:p>
            <a:r>
              <a:rPr b="0" lang="en-AU" sz="2200" strike="noStrike" u="none">
                <a:solidFill>
                  <a:srgbClr val="000000"/>
                </a:solidFill>
                <a:uFillTx/>
                <a:latin typeface="Arial"/>
              </a:rPr>
              <a:t>… </a:t>
            </a:r>
            <a:r>
              <a:rPr b="0" lang="en-AU" sz="2200" strike="noStrike" u="none">
                <a:solidFill>
                  <a:srgbClr val="000000"/>
                </a:solidFill>
                <a:uFillTx/>
                <a:latin typeface="Arial"/>
              </a:rPr>
              <a:t>and that arrays are powerful</a:t>
            </a:r>
            <a:endParaRPr b="0" lang="en-AU" sz="2200" strike="noStrike" u="none">
              <a:solidFill>
                <a:srgbClr val="000000"/>
              </a:solidFill>
              <a:uFillTx/>
              <a:latin typeface="Arial"/>
            </a:endParaRPr>
          </a:p>
          <a:p>
            <a:endParaRPr b="0" lang="en-AU" sz="1800" strike="noStrike" u="none">
              <a:solidFill>
                <a:srgbClr val="000000"/>
              </a:solidFill>
              <a:uFillTx/>
              <a:latin typeface="Arial"/>
            </a:endParaRPr>
          </a:p>
          <a:p>
            <a:endParaRPr b="0" lang="en-AU" sz="1800" strike="noStrike" u="none">
              <a:solidFill>
                <a:srgbClr val="000000"/>
              </a:solidFill>
              <a:uFillTx/>
              <a:latin typeface="Arial"/>
            </a:endParaRPr>
          </a:p>
        </p:txBody>
      </p:sp>
      <p:pic>
        <p:nvPicPr>
          <p:cNvPr id="152" name="" descr=""/>
          <p:cNvPicPr/>
          <p:nvPr/>
        </p:nvPicPr>
        <p:blipFill>
          <a:blip r:embed="rId1"/>
          <a:stretch/>
        </p:blipFill>
        <p:spPr>
          <a:xfrm>
            <a:off x="1229040" y="1800000"/>
            <a:ext cx="3090960" cy="4194360"/>
          </a:xfrm>
          <a:prstGeom prst="rect">
            <a:avLst/>
          </a:prstGeom>
          <a:ln w="0">
            <a:noFill/>
          </a:ln>
        </p:spPr>
      </p:pic>
      <p:pic>
        <p:nvPicPr>
          <p:cNvPr id="153" name="" descr=""/>
          <p:cNvPicPr/>
          <p:nvPr/>
        </p:nvPicPr>
        <p:blipFill>
          <a:blip r:embed="rId2"/>
          <a:stretch/>
        </p:blipFill>
        <p:spPr>
          <a:xfrm>
            <a:off x="4417200" y="1800000"/>
            <a:ext cx="3142800" cy="4209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1" lang="en-AU" sz="3200" strike="noStrike" u="none">
                <a:solidFill>
                  <a:srgbClr val="000000"/>
                </a:solidFill>
                <a:uFillTx/>
                <a:latin typeface="Courier New"/>
              </a:rPr>
              <a:t>Counter ←</a:t>
            </a:r>
            <a:r>
              <a:rPr b="1" lang="en-AU" sz="3200" strike="noStrike" u="none">
                <a:solidFill>
                  <a:srgbClr val="000000"/>
                </a:solidFill>
                <a:uFillTx/>
                <a:latin typeface="Calibri"/>
              </a:rPr>
              <a:t> </a:t>
            </a:r>
            <a:r>
              <a:rPr b="1"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br>
              <a:rPr sz="3200"/>
            </a:b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55" name="TextBox 3"/>
          <p:cNvSpPr/>
          <p:nvPr/>
        </p:nvSpPr>
        <p:spPr>
          <a:xfrm>
            <a:off x="4356000" y="836640"/>
            <a:ext cx="3454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2400" strike="noStrike" u="none">
                <a:solidFill>
                  <a:srgbClr val="ff0000"/>
                </a:solidFill>
                <a:uFillTx/>
                <a:latin typeface="Arial"/>
                <a:ea typeface="DejaVu Sans"/>
              </a:rPr>
              <a:t>Initialise counter value</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1"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br>
              <a:rPr sz="3200"/>
            </a:b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57" name="TextBox 3"/>
          <p:cNvSpPr/>
          <p:nvPr/>
        </p:nvSpPr>
        <p:spPr>
          <a:xfrm>
            <a:off x="4284720" y="1341360"/>
            <a:ext cx="3454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2400" strike="noStrike" u="none">
                <a:solidFill>
                  <a:srgbClr val="ff0000"/>
                </a:solidFill>
                <a:uFillTx/>
                <a:latin typeface="Arial"/>
                <a:ea typeface="DejaVu Sans"/>
              </a:rPr>
              <a:t>Initialise total value</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1" lang="en-AU" sz="3200" strike="noStrike" u="none">
                <a:solidFill>
                  <a:srgbClr val="000000"/>
                </a:solidFill>
                <a:uFillTx/>
                <a:latin typeface="Courier New"/>
              </a:rPr>
              <a:t>LOOP</a:t>
            </a:r>
            <a:r>
              <a:rPr b="0" lang="en-AU" sz="3200" strike="noStrike" u="none">
                <a:solidFill>
                  <a:srgbClr val="000000"/>
                </a:solidFill>
                <a:uFillTx/>
                <a:latin typeface="Courier New"/>
              </a:rPr>
              <a:t>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br>
              <a:rPr sz="3200"/>
            </a:b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59" name="TextBox 3"/>
          <p:cNvSpPr/>
          <p:nvPr/>
        </p:nvSpPr>
        <p:spPr>
          <a:xfrm>
            <a:off x="4211640" y="1773360"/>
            <a:ext cx="3454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START THE LOOP</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a:t>
            </a:r>
            <a:r>
              <a:rPr b="1" lang="en-AU" sz="3200" strike="noStrike" u="none">
                <a:solidFill>
                  <a:srgbClr val="000000"/>
                </a:solidFill>
                <a:uFillTx/>
                <a:latin typeface="Courier New"/>
              </a:rPr>
              <a:t>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61" name="TextBox 3"/>
          <p:cNvSpPr/>
          <p:nvPr/>
        </p:nvSpPr>
        <p:spPr>
          <a:xfrm>
            <a:off x="5508720" y="3716280"/>
            <a:ext cx="3454920" cy="219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Replace value of TOTAL with the value of total plus COST array’s slot 1.</a:t>
            </a:r>
            <a:endParaRPr b="0" lang="en-AU" sz="2400" strike="noStrike" u="none">
              <a:solidFill>
                <a:srgbClr val="000000"/>
              </a:solidFill>
              <a:uFillTx/>
              <a:latin typeface="Arial"/>
            </a:endParaRPr>
          </a:p>
          <a:p>
            <a:pPr>
              <a:lnSpc>
                <a:spcPct val="100000"/>
              </a:lnSpc>
            </a:pPr>
            <a:r>
              <a:rPr b="1" lang="en-AU" sz="2400" strike="noStrike" u="none">
                <a:solidFill>
                  <a:srgbClr val="ff0000"/>
                </a:solidFill>
                <a:uFillTx/>
                <a:latin typeface="Arial"/>
                <a:ea typeface="DejaVu Sans"/>
              </a:rPr>
              <a:t>Equal to</a:t>
            </a:r>
            <a:endParaRPr b="0" lang="en-AU" sz="2400" strike="noStrike" u="none">
              <a:solidFill>
                <a:srgbClr val="000000"/>
              </a:solidFill>
              <a:uFillTx/>
              <a:latin typeface="Arial"/>
            </a:endParaRPr>
          </a:p>
          <a:p>
            <a:pPr>
              <a:lnSpc>
                <a:spcPct val="100000"/>
              </a:lnSpc>
            </a:pPr>
            <a:r>
              <a:rPr b="1" lang="en-AU" sz="1800" strike="noStrike" u="none">
                <a:solidFill>
                  <a:srgbClr val="ff0000"/>
                </a:solidFill>
                <a:uFillTx/>
                <a:latin typeface="Courier New"/>
                <a:ea typeface="DejaVu Sans"/>
              </a:rPr>
              <a:t>TOTAL ← TOTAL + COST[1]</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1"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63" name="TextBox 3"/>
          <p:cNvSpPr/>
          <p:nvPr/>
        </p:nvSpPr>
        <p:spPr>
          <a:xfrm>
            <a:off x="5508720" y="3716280"/>
            <a:ext cx="34549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Increment counter – now = 2</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1"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65" name="TextBox 3"/>
          <p:cNvSpPr/>
          <p:nvPr/>
        </p:nvSpPr>
        <p:spPr>
          <a:xfrm>
            <a:off x="5688000" y="4005360"/>
            <a:ext cx="345492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Counter = 2 so it is less than or equal to 12, so it loops back to the LOOP statement</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1" lang="en-AU" sz="3200" strike="noStrike" u="none">
                <a:solidFill>
                  <a:srgbClr val="000000"/>
                </a:solidFill>
                <a:uFillTx/>
                <a:latin typeface="Courier New"/>
              </a:rPr>
              <a:t>LOOP</a:t>
            </a:r>
            <a:r>
              <a:rPr b="0" lang="en-AU" sz="3200" strike="noStrike" u="none">
                <a:solidFill>
                  <a:srgbClr val="000000"/>
                </a:solidFill>
                <a:uFillTx/>
                <a:latin typeface="Courier New"/>
              </a:rPr>
              <a:t>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67" name="TextBox 3"/>
          <p:cNvSpPr/>
          <p:nvPr/>
        </p:nvSpPr>
        <p:spPr>
          <a:xfrm>
            <a:off x="2916360" y="1773360"/>
            <a:ext cx="3454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Second time around</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457200" y="1600200"/>
            <a:ext cx="8228520" cy="19998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Variables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Arrays – 1 and 2 dimensional</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VB objects – textbox, listbox etc</a:t>
            </a:r>
            <a:endParaRPr b="0" lang="en-AU" sz="3200" strike="noStrike" u="none">
              <a:solidFill>
                <a:srgbClr val="000000"/>
              </a:solidFill>
              <a:uFillTx/>
              <a:latin typeface="Arial"/>
            </a:endParaRPr>
          </a:p>
        </p:txBody>
      </p:sp>
      <p:sp>
        <p:nvSpPr>
          <p:cNvPr id="130" name="PlaceHolder 2"/>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Data Storage Structures</a:t>
            </a:r>
            <a:endParaRPr b="0" lang="en-AU" sz="4400" strike="noStrike" u="none">
              <a:solidFill>
                <a:srgbClr val="000000"/>
              </a:solidFill>
              <a:uFillTx/>
              <a:latin typeface="Arial"/>
            </a:endParaRPr>
          </a:p>
        </p:txBody>
      </p:sp>
      <p:pic>
        <p:nvPicPr>
          <p:cNvPr id="131" name="" descr=""/>
          <p:cNvPicPr/>
          <p:nvPr/>
        </p:nvPicPr>
        <p:blipFill>
          <a:blip r:embed="rId1"/>
          <a:stretch/>
        </p:blipFill>
        <p:spPr>
          <a:xfrm>
            <a:off x="3420000" y="3780000"/>
            <a:ext cx="1895040" cy="23810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a:t>
            </a:r>
            <a:r>
              <a:rPr b="1" lang="en-AU" sz="3200" strike="noStrike" u="none">
                <a:solidFill>
                  <a:srgbClr val="000000"/>
                </a:solidFill>
                <a:uFillTx/>
                <a:latin typeface="Courier New"/>
              </a:rPr>
              <a:t>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69" name="TextBox 3"/>
          <p:cNvSpPr/>
          <p:nvPr/>
        </p:nvSpPr>
        <p:spPr>
          <a:xfrm>
            <a:off x="5364000" y="3933720"/>
            <a:ext cx="3454920" cy="219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Replace value of TOTAL with the value of total plus COST array’s slot 2.</a:t>
            </a:r>
            <a:endParaRPr b="0" lang="en-AU" sz="2400" strike="noStrike" u="none">
              <a:solidFill>
                <a:srgbClr val="000000"/>
              </a:solidFill>
              <a:uFillTx/>
              <a:latin typeface="Arial"/>
            </a:endParaRPr>
          </a:p>
          <a:p>
            <a:pPr>
              <a:lnSpc>
                <a:spcPct val="100000"/>
              </a:lnSpc>
            </a:pPr>
            <a:r>
              <a:rPr b="1" lang="en-AU" sz="2400" strike="noStrike" u="none">
                <a:solidFill>
                  <a:srgbClr val="ff0000"/>
                </a:solidFill>
                <a:uFillTx/>
                <a:latin typeface="Arial"/>
                <a:ea typeface="DejaVu Sans"/>
              </a:rPr>
              <a:t>Equal to</a:t>
            </a:r>
            <a:endParaRPr b="0" lang="en-AU" sz="2400" strike="noStrike" u="none">
              <a:solidFill>
                <a:srgbClr val="000000"/>
              </a:solidFill>
              <a:uFillTx/>
              <a:latin typeface="Arial"/>
            </a:endParaRPr>
          </a:p>
          <a:p>
            <a:pPr>
              <a:lnSpc>
                <a:spcPct val="100000"/>
              </a:lnSpc>
            </a:pPr>
            <a:r>
              <a:rPr b="1" lang="en-AU" sz="1800" strike="noStrike" u="none">
                <a:solidFill>
                  <a:srgbClr val="ff0000"/>
                </a:solidFill>
                <a:uFillTx/>
                <a:latin typeface="Courier New"/>
                <a:ea typeface="DejaVu Sans"/>
              </a:rPr>
              <a:t>TOTAL ← TOTAL + COST[2]</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457200" y="765000"/>
            <a:ext cx="86857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1"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71" name="TextBox 3"/>
          <p:cNvSpPr/>
          <p:nvPr/>
        </p:nvSpPr>
        <p:spPr>
          <a:xfrm>
            <a:off x="5364000" y="3933720"/>
            <a:ext cx="34549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Increment counter again, now = 3</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p:nvPr>
        </p:nvSpPr>
        <p:spPr>
          <a:xfrm>
            <a:off x="457200" y="692280"/>
            <a:ext cx="8685720" cy="536148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1"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73" name="TextBox 3"/>
          <p:cNvSpPr/>
          <p:nvPr/>
        </p:nvSpPr>
        <p:spPr>
          <a:xfrm>
            <a:off x="5148360" y="4508640"/>
            <a:ext cx="345492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Counter = 3 still less than 12 so do it all again… until counter&gt;12</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And so on…</a:t>
            </a:r>
            <a:endParaRPr b="0" lang="en-AU" sz="4400" strike="noStrike" u="none">
              <a:solidFill>
                <a:srgbClr val="000000"/>
              </a:solidFill>
              <a:uFillTx/>
              <a:latin typeface="Arial"/>
            </a:endParaRPr>
          </a:p>
        </p:txBody>
      </p:sp>
      <p:sp>
        <p:nvSpPr>
          <p:cNvPr id="17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Time passes, the counter  is incremented to 12</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p:nvPr>
        </p:nvSpPr>
        <p:spPr>
          <a:xfrm>
            <a:off x="457200" y="692280"/>
            <a:ext cx="8685720" cy="536148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1"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77" name="TextBox 3"/>
          <p:cNvSpPr/>
          <p:nvPr/>
        </p:nvSpPr>
        <p:spPr>
          <a:xfrm>
            <a:off x="5148360" y="4508640"/>
            <a:ext cx="34549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Counter = 12, so it’s still within the looping range</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457200" y="765000"/>
            <a:ext cx="8228520" cy="53600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It loops one more time and finally counter gets incremented to 13.</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457200" y="692280"/>
            <a:ext cx="8685720" cy="536148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Counter ←</a:t>
            </a:r>
            <a:r>
              <a:rPr b="0" lang="en-AU" sz="3200" strike="noStrike" u="none">
                <a:solidFill>
                  <a:srgbClr val="000000"/>
                </a:solidFill>
                <a:uFillTx/>
                <a:latin typeface="Calibri"/>
              </a:rPr>
              <a:t> </a:t>
            </a:r>
            <a:r>
              <a:rPr b="0" lang="en-AU" sz="3200" strike="noStrike" u="none">
                <a:solidFill>
                  <a:srgbClr val="000000"/>
                </a:solidFill>
                <a:uFillTx/>
                <a:latin typeface="Courier New"/>
              </a:rPr>
              <a:t> 1</a:t>
            </a:r>
            <a:br>
              <a:rPr sz="3200"/>
            </a:br>
            <a:r>
              <a:rPr b="0" lang="en-AU" sz="3200" strike="noStrike" u="none">
                <a:solidFill>
                  <a:srgbClr val="000000"/>
                </a:solidFill>
                <a:uFillTx/>
                <a:latin typeface="Courier New"/>
              </a:rPr>
              <a:t>total ← 0 </a:t>
            </a:r>
            <a:br>
              <a:rPr sz="3200"/>
            </a:br>
            <a:r>
              <a:rPr b="0" lang="en-AU" sz="3200" strike="noStrike" u="none">
                <a:solidFill>
                  <a:srgbClr val="000000"/>
                </a:solidFill>
                <a:uFillTx/>
                <a:latin typeface="Courier New"/>
              </a:rPr>
              <a:t>LOOP </a:t>
            </a:r>
            <a:br>
              <a:rPr sz="3200"/>
            </a:br>
            <a:r>
              <a:rPr b="0" lang="en-AU" sz="3200" strike="noStrike" u="none">
                <a:solidFill>
                  <a:srgbClr val="000000"/>
                </a:solidFill>
                <a:uFillTx/>
                <a:latin typeface="Courier New"/>
              </a:rPr>
              <a:t>   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	</a:t>
            </a:r>
            <a:r>
              <a:rPr b="0" lang="en-AU" sz="3200" strike="noStrike" u="none">
                <a:solidFill>
                  <a:srgbClr val="000000"/>
                </a:solidFill>
                <a:uFillTx/>
                <a:latin typeface="Courier New"/>
              </a:rPr>
              <a:t>Counter ← Counter + 1</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1" lang="en-AU" sz="3200" strike="noStrike" u="none">
                <a:solidFill>
                  <a:srgbClr val="000000"/>
                </a:solidFill>
                <a:uFillTx/>
                <a:latin typeface="Courier New"/>
              </a:rPr>
              <a:t>WHILE counter &lt;=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
        <p:nvSpPr>
          <p:cNvPr id="180" name="TextBox 3"/>
          <p:cNvSpPr/>
          <p:nvPr/>
        </p:nvSpPr>
        <p:spPr>
          <a:xfrm>
            <a:off x="539640" y="4076640"/>
            <a:ext cx="424692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AU" sz="2400" strike="noStrike" u="none">
                <a:solidFill>
                  <a:srgbClr val="ff0000"/>
                </a:solidFill>
                <a:uFillTx/>
                <a:latin typeface="Arial"/>
                <a:ea typeface="DejaVu Sans"/>
              </a:rPr>
              <a:t>Counter = 13 so it fails the WHILE test and drops down to the following line of code.</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Or, more elegantly (in VB)</a:t>
            </a:r>
            <a:endParaRPr b="0" lang="en-AU" sz="4400" strike="noStrike" u="none">
              <a:solidFill>
                <a:srgbClr val="000000"/>
              </a:solidFill>
              <a:uFillTx/>
              <a:latin typeface="Arial"/>
            </a:endParaRPr>
          </a:p>
        </p:txBody>
      </p:sp>
      <p:sp>
        <p:nvSpPr>
          <p:cNvPr id="182"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ourier New"/>
              </a:rPr>
              <a:t>DIM counter AS INTEGER = 0</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Total = 0</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FOR  counter = 1 TO 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	</a:t>
            </a:r>
            <a:r>
              <a:rPr b="0" lang="en-AU" sz="3200" strike="noStrike" u="none">
                <a:solidFill>
                  <a:srgbClr val="000000"/>
                </a:solidFill>
                <a:uFillTx/>
                <a:latin typeface="Courier New"/>
              </a:rPr>
              <a:t>Total = Total + COST(counter)</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NEXT</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	</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1" lang="en-AU" sz="4400" strike="noStrike" u="none">
                <a:solidFill>
                  <a:srgbClr val="000000"/>
                </a:solidFill>
                <a:uFillTx/>
                <a:latin typeface="Calibri"/>
              </a:rPr>
              <a:t>Array dimensions</a:t>
            </a:r>
            <a:endParaRPr b="0" lang="en-AU" sz="4400" strike="noStrike" u="none">
              <a:solidFill>
                <a:srgbClr val="000000"/>
              </a:solidFill>
              <a:uFillTx/>
              <a:latin typeface="Arial"/>
            </a:endParaRPr>
          </a:p>
        </p:txBody>
      </p:sp>
      <p:sp>
        <p:nvSpPr>
          <p:cNvPr id="184"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The COST array above is an example of a </a:t>
            </a:r>
            <a:r>
              <a:rPr b="1" lang="en-AU" sz="3200" strike="noStrike" u="none">
                <a:solidFill>
                  <a:srgbClr val="000000"/>
                </a:solidFill>
                <a:uFillTx/>
                <a:latin typeface="Calibri"/>
              </a:rPr>
              <a:t>one dimensional</a:t>
            </a:r>
            <a:r>
              <a:rPr b="0" lang="en-AU" sz="3200" strike="noStrike" u="none">
                <a:solidFill>
                  <a:srgbClr val="000000"/>
                </a:solidFill>
                <a:uFillTx/>
                <a:latin typeface="Calibri"/>
              </a:rPr>
              <a:t> array.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Arrays, however, can have two, three or more dimensions.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8520" cy="921240"/>
          </a:xfrm>
          <a:prstGeom prst="rect">
            <a:avLst/>
          </a:prstGeom>
          <a:noFill/>
          <a:ln w="0">
            <a:noFill/>
          </a:ln>
        </p:spPr>
        <p:txBody>
          <a:bodyPr numCol="1" spcCol="0" lIns="90000" rIns="90000" tIns="45000" bIns="45000" anchor="ctr">
            <a:noAutofit/>
          </a:bodyPr>
          <a:p>
            <a:pPr indent="0" algn="ctr">
              <a:lnSpc>
                <a:spcPct val="100000"/>
              </a:lnSpc>
              <a:buNone/>
            </a:pPr>
            <a:r>
              <a:rPr b="1" lang="en-AU" sz="4400" strike="noStrike" u="none">
                <a:solidFill>
                  <a:srgbClr val="000000"/>
                </a:solidFill>
                <a:uFillTx/>
                <a:latin typeface="Calibri"/>
              </a:rPr>
              <a:t>For example</a:t>
            </a:r>
            <a:endParaRPr b="0" lang="en-AU" sz="4400" strike="noStrike" u="none">
              <a:solidFill>
                <a:srgbClr val="000000"/>
              </a:solidFill>
              <a:uFillTx/>
              <a:latin typeface="Arial"/>
            </a:endParaRPr>
          </a:p>
        </p:txBody>
      </p:sp>
      <p:sp>
        <p:nvSpPr>
          <p:cNvPr id="186"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Consider the need to store 3 values for each of 12 months (e.g. rent, phone costs, transport).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You need 36 storage locations. If you created 36 discrete (separate) variables, there would be a lot of typing, and you would have very little power to manipulate the data.</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However, create a two dimensional array like this... COSTS[12,3]</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Variables</a:t>
            </a:r>
            <a:endParaRPr b="0" lang="en-AU" sz="4400" strike="noStrike" u="none">
              <a:solidFill>
                <a:srgbClr val="000000"/>
              </a:solidFill>
              <a:uFillTx/>
              <a:latin typeface="Arial"/>
            </a:endParaRPr>
          </a:p>
        </p:txBody>
      </p:sp>
      <p:sp>
        <p:nvSpPr>
          <p:cNvPr id="133" name="PlaceHolder 2"/>
          <p:cNvSpPr>
            <a:spLocks noGrp="1"/>
          </p:cNvSpPr>
          <p:nvPr>
            <p:ph/>
          </p:nvPr>
        </p:nvSpPr>
        <p:spPr>
          <a:xfrm>
            <a:off x="457200" y="123516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1" lang="en-AU" sz="3200" strike="noStrike" u="none">
                <a:solidFill>
                  <a:srgbClr val="000000"/>
                </a:solidFill>
                <a:uFillTx/>
                <a:latin typeface="Calibri"/>
              </a:rPr>
              <a:t>Variable = </a:t>
            </a:r>
            <a:r>
              <a:rPr b="0" lang="en-AU" sz="3200" strike="noStrike" u="none">
                <a:solidFill>
                  <a:srgbClr val="000000"/>
                </a:solidFill>
                <a:uFillTx/>
                <a:latin typeface="Calibri"/>
              </a:rPr>
              <a:t>its value can be changed</a:t>
            </a:r>
            <a:endParaRPr b="0" lang="en-AU" sz="32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AU" sz="2600" strike="noStrike" u="none">
                <a:solidFill>
                  <a:srgbClr val="000000"/>
                </a:solidFill>
                <a:uFillTx/>
                <a:latin typeface="Calibri"/>
              </a:rPr>
              <a:t>compare with a </a:t>
            </a:r>
            <a:r>
              <a:rPr b="1" lang="en-AU" sz="2600" strike="noStrike" u="none">
                <a:solidFill>
                  <a:srgbClr val="000000"/>
                </a:solidFill>
                <a:uFillTx/>
                <a:latin typeface="Calibri"/>
              </a:rPr>
              <a:t>constant – </a:t>
            </a:r>
            <a:r>
              <a:rPr b="0" i="1" lang="en-AU" sz="2600" strike="noStrike" u="none">
                <a:solidFill>
                  <a:srgbClr val="000000"/>
                </a:solidFill>
                <a:uFillTx/>
                <a:latin typeface="Calibri"/>
              </a:rPr>
              <a:t>a value that is defined once and cannot be changed</a:t>
            </a:r>
            <a:endParaRPr b="0" lang="en-AU" sz="26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i="1" lang="en-AU" sz="2600" strike="noStrike" u="none">
                <a:solidFill>
                  <a:srgbClr val="000000"/>
                </a:solidFill>
                <a:uFillTx/>
                <a:latin typeface="Calibri"/>
              </a:rPr>
              <a:t>e.g.</a:t>
            </a:r>
            <a:r>
              <a:rPr b="1" i="1" lang="en-AU" sz="2600" strike="noStrike" u="none">
                <a:solidFill>
                  <a:srgbClr val="000000"/>
                </a:solidFill>
                <a:uFillTx/>
                <a:latin typeface="Calibri"/>
              </a:rPr>
              <a:t> </a:t>
            </a:r>
            <a:r>
              <a:rPr b="0" lang="en-AU" sz="2600" strike="noStrike" u="none">
                <a:solidFill>
                  <a:srgbClr val="000000"/>
                </a:solidFill>
                <a:uFillTx/>
                <a:latin typeface="Calibri"/>
              </a:rPr>
              <a:t>PI = 3.14159</a:t>
            </a:r>
            <a:endParaRPr b="0" lang="en-AU" sz="26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1" lang="en-AU" sz="3200" strike="noStrike" u="none">
                <a:solidFill>
                  <a:srgbClr val="000000"/>
                </a:solidFill>
                <a:uFillTx/>
                <a:latin typeface="Calibri"/>
              </a:rPr>
              <a:t>1</a:t>
            </a:r>
            <a:r>
              <a:rPr b="0" lang="en-AU" sz="3200" strike="noStrike" u="none">
                <a:solidFill>
                  <a:srgbClr val="000000"/>
                </a:solidFill>
                <a:uFillTx/>
                <a:latin typeface="Calibri"/>
              </a:rPr>
              <a:t> variable contains </a:t>
            </a:r>
            <a:r>
              <a:rPr b="1" lang="en-AU" sz="3200" strike="noStrike" u="none">
                <a:solidFill>
                  <a:srgbClr val="000000"/>
                </a:solidFill>
                <a:uFillTx/>
                <a:latin typeface="Calibri"/>
              </a:rPr>
              <a:t>one</a:t>
            </a:r>
            <a:r>
              <a:rPr b="0" lang="en-AU" sz="3200" strike="noStrike" u="none">
                <a:solidFill>
                  <a:srgbClr val="000000"/>
                </a:solidFill>
                <a:uFillTx/>
                <a:latin typeface="Calibri"/>
              </a:rPr>
              <a:t> piece of data of a specific data type e.g. number, date, text</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Is accessed by its individual name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1" lang="en-AU" sz="3200" strike="noStrike" u="none">
                <a:solidFill>
                  <a:srgbClr val="000000"/>
                </a:solidFill>
                <a:uFillTx/>
                <a:latin typeface="Calibri"/>
              </a:rPr>
              <a:t>Not</a:t>
            </a:r>
            <a:r>
              <a:rPr b="0" lang="en-AU" sz="3200" strike="noStrike" u="none">
                <a:solidFill>
                  <a:srgbClr val="000000"/>
                </a:solidFill>
                <a:uFillTx/>
                <a:latin typeface="Calibri"/>
              </a:rPr>
              <a:t> good when you need to group large quantities of related data - cannot be used to work on a </a:t>
            </a:r>
            <a:r>
              <a:rPr b="0" i="1" lang="en-AU" sz="3200" strike="noStrike" u="none">
                <a:solidFill>
                  <a:srgbClr val="000000"/>
                </a:solidFill>
                <a:uFillTx/>
                <a:latin typeface="Calibri"/>
              </a:rPr>
              <a:t>group</a:t>
            </a:r>
            <a:r>
              <a:rPr b="0" lang="en-AU" sz="3200" strike="noStrike" u="none">
                <a:solidFill>
                  <a:srgbClr val="000000"/>
                </a:solidFill>
                <a:uFillTx/>
                <a:latin typeface="Calibri"/>
              </a:rPr>
              <a:t> of variables in one operation.</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411480" y="700200"/>
            <a:ext cx="8228520" cy="21798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Think of it like a table with 12 rows (or columns) and 3 columns (or rows). Cells in the array are addressed </a:t>
            </a:r>
            <a:r>
              <a:rPr b="1" lang="en-AU" sz="3200" strike="noStrike" u="none">
                <a:solidFill>
                  <a:srgbClr val="000000"/>
                </a:solidFill>
                <a:uFillTx/>
                <a:latin typeface="Calibri"/>
              </a:rPr>
              <a:t>Spreadsheet </a:t>
            </a:r>
            <a:r>
              <a:rPr b="0" lang="en-AU" sz="3200" strike="noStrike" u="none">
                <a:solidFill>
                  <a:srgbClr val="000000"/>
                </a:solidFill>
                <a:uFillTx/>
                <a:latin typeface="Calibri"/>
              </a:rPr>
              <a:t>style by referring to the row/column num.</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address C6 contains data “D”</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pic>
        <p:nvPicPr>
          <p:cNvPr id="188" name="" descr=""/>
          <p:cNvPicPr/>
          <p:nvPr/>
        </p:nvPicPr>
        <p:blipFill>
          <a:blip r:embed="rId1"/>
          <a:stretch/>
        </p:blipFill>
        <p:spPr>
          <a:xfrm>
            <a:off x="1132920" y="3718080"/>
            <a:ext cx="6067080" cy="2761920"/>
          </a:xfrm>
          <a:prstGeom prst="rect">
            <a:avLst/>
          </a:prstGeom>
          <a:ln w="0">
            <a:noFill/>
          </a:ln>
        </p:spPr>
      </p:pic>
      <p:sp>
        <p:nvSpPr>
          <p:cNvPr id="189" name=""/>
          <p:cNvSpPr/>
          <p:nvPr/>
        </p:nvSpPr>
        <p:spPr>
          <a:xfrm rot="20230200">
            <a:off x="4042440" y="4789080"/>
            <a:ext cx="1080000" cy="720000"/>
          </a:xfrm>
          <a:prstGeom prst="leftArrow">
            <a:avLst>
              <a:gd name="adj1" fmla="val 50000"/>
              <a:gd name="adj2" fmla="val 375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ln>
                  <a:solidFill>
                    <a:srgbClr val="000000"/>
                  </a:solidFill>
                </a:ln>
                <a:solidFill>
                  <a:srgbClr val="ffffff"/>
                </a:solidFill>
                <a:uFillTx/>
                <a:latin typeface="Calibri"/>
              </a:rPr>
              <a:t>Or like this</a:t>
            </a:r>
            <a:endParaRPr b="0" lang="en-AU" sz="4400" strike="noStrike" u="none">
              <a:ln>
                <a:solidFill>
                  <a:srgbClr val="000000"/>
                </a:solidFill>
              </a:ln>
              <a:solidFill>
                <a:srgbClr val="ffffff"/>
              </a:solidFill>
              <a:uFillTx/>
              <a:latin typeface="Arial"/>
            </a:endParaRPr>
          </a:p>
        </p:txBody>
      </p:sp>
      <p:pic>
        <p:nvPicPr>
          <p:cNvPr id="191" name="Picture 2" descr=""/>
          <p:cNvPicPr/>
          <p:nvPr/>
        </p:nvPicPr>
        <p:blipFill>
          <a:blip r:embed="rId1"/>
          <a:stretch/>
        </p:blipFill>
        <p:spPr>
          <a:xfrm>
            <a:off x="0" y="1413000"/>
            <a:ext cx="8999640" cy="41223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1" lang="en-AU" sz="4400" strike="noStrike" u="none">
                <a:solidFill>
                  <a:srgbClr val="000000"/>
                </a:solidFill>
                <a:uFillTx/>
                <a:latin typeface="Calibri"/>
              </a:rPr>
              <a:t>More dimensions, more loops!</a:t>
            </a:r>
            <a:endParaRPr b="0" lang="en-AU" sz="4400" strike="noStrike" u="none">
              <a:solidFill>
                <a:srgbClr val="000000"/>
              </a:solidFill>
              <a:uFillTx/>
              <a:latin typeface="Arial"/>
            </a:endParaRPr>
          </a:p>
        </p:txBody>
      </p:sp>
      <p:sp>
        <p:nvSpPr>
          <p:cNvPr id="193" name="PlaceHolder 2"/>
          <p:cNvSpPr>
            <a:spLocks noGrp="1"/>
          </p:cNvSpPr>
          <p:nvPr>
            <p:ph/>
          </p:nvPr>
        </p:nvSpPr>
        <p:spPr>
          <a:xfrm>
            <a:off x="0" y="1600200"/>
            <a:ext cx="91429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Now you can add the grand total using 2 nested loops - one inside the other. Here I'll use BASIC's FOR..NEXT loop.</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a:p>
            <a:pPr marL="343080" indent="-343080">
              <a:lnSpc>
                <a:spcPct val="100000"/>
              </a:lnSpc>
              <a:spcBef>
                <a:spcPts val="479"/>
              </a:spcBef>
              <a:buClr>
                <a:srgbClr val="000000"/>
              </a:buClr>
              <a:buFont typeface="Arial"/>
              <a:buChar char="•"/>
              <a:tabLst>
                <a:tab algn="l" pos="0"/>
              </a:tabLst>
            </a:pPr>
            <a:r>
              <a:rPr b="0" lang="en-AU" sz="2400" strike="noStrike" u="none">
                <a:solidFill>
                  <a:srgbClr val="000000"/>
                </a:solidFill>
                <a:uFillTx/>
                <a:latin typeface="Courier New"/>
              </a:rPr>
              <a:t>FOR </a:t>
            </a:r>
            <a:r>
              <a:rPr b="0" i="1" lang="en-AU" sz="2400" strike="noStrike" u="none">
                <a:solidFill>
                  <a:srgbClr val="000000"/>
                </a:solidFill>
                <a:uFillTx/>
                <a:latin typeface="Courier New"/>
              </a:rPr>
              <a:t>monthnum</a:t>
            </a:r>
            <a:r>
              <a:rPr b="0" lang="en-AU" sz="2400" strike="noStrike" u="none">
                <a:solidFill>
                  <a:srgbClr val="000000"/>
                </a:solidFill>
                <a:uFillTx/>
                <a:latin typeface="Courier New"/>
              </a:rPr>
              <a:t> = 1 to 12</a:t>
            </a:r>
            <a:br>
              <a:rPr sz="3200"/>
            </a:br>
            <a:r>
              <a:rPr b="0" lang="en-AU" sz="2400" strike="noStrike" u="none">
                <a:solidFill>
                  <a:srgbClr val="000000"/>
                </a:solidFill>
                <a:uFillTx/>
                <a:latin typeface="Courier New"/>
              </a:rPr>
              <a:t>   FOR </a:t>
            </a:r>
            <a:r>
              <a:rPr b="0" i="1" lang="en-AU" sz="2400" strike="noStrike" u="none">
                <a:solidFill>
                  <a:srgbClr val="000000"/>
                </a:solidFill>
                <a:uFillTx/>
                <a:latin typeface="Courier New"/>
              </a:rPr>
              <a:t>costnum</a:t>
            </a:r>
            <a:r>
              <a:rPr b="0" lang="en-AU" sz="2400" strike="noStrike" u="none">
                <a:solidFill>
                  <a:srgbClr val="000000"/>
                </a:solidFill>
                <a:uFillTx/>
                <a:latin typeface="Courier New"/>
              </a:rPr>
              <a:t> = 1 to 3</a:t>
            </a:r>
            <a:br>
              <a:rPr sz="3200"/>
            </a:br>
            <a:r>
              <a:rPr b="0" lang="en-AU" sz="2400" strike="noStrike" u="none">
                <a:solidFill>
                  <a:srgbClr val="000000"/>
                </a:solidFill>
                <a:uFillTx/>
                <a:latin typeface="Courier New"/>
              </a:rPr>
              <a:t>    total = total + COST[monthnum, costnum]</a:t>
            </a:r>
            <a:br>
              <a:rPr sz="3200"/>
            </a:br>
            <a:r>
              <a:rPr b="0" lang="en-AU" sz="2400" strike="noStrike" u="none">
                <a:solidFill>
                  <a:srgbClr val="000000"/>
                </a:solidFill>
                <a:uFillTx/>
                <a:latin typeface="Courier New"/>
              </a:rPr>
              <a:t>  NEXT costnum</a:t>
            </a:r>
            <a:br>
              <a:rPr sz="3200"/>
            </a:br>
            <a:r>
              <a:rPr b="0" lang="en-AU" sz="2400" strike="noStrike" u="none">
                <a:solidFill>
                  <a:srgbClr val="000000"/>
                </a:solidFill>
                <a:uFillTx/>
                <a:latin typeface="Courier New"/>
              </a:rPr>
              <a:t>NEXT monthnum</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19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The FOR statements each have a loop counter (monthnum and costnum). Each counter starts at the starting value (1) and goes up top the ending value (12 for the month loop and 3 for the cost loop).</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19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So the pair of loops begins. Monthnum is initialised to 1. The very next statement is another FOR so costnum is initialised to 1. The totalcost calculation is carried out, and it plugs in the current values of monthnum and costnum so you get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a:t>
            </a:r>
            <a:r>
              <a:rPr b="0" lang="en-AU" sz="3200" strike="noStrike" u="none">
                <a:solidFill>
                  <a:srgbClr val="000000"/>
                </a:solidFill>
                <a:uFillTx/>
                <a:latin typeface="Calibri"/>
              </a:rPr>
              <a:t>totalcost = totalcost + COST[1, 1]</a:t>
            </a:r>
            <a:br>
              <a:rPr sz="3200"/>
            </a:br>
            <a:r>
              <a:rPr b="0" lang="en-AU" sz="3200" strike="noStrike" u="none">
                <a:solidFill>
                  <a:srgbClr val="000000"/>
                </a:solidFill>
                <a:uFillTx/>
                <a:latin typeface="Calibri"/>
              </a:rPr>
              <a:t>In other words, totalcost = totalcost + 20.</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199"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The "NEXT monthnum state" terminates the inner loop. It checks to see if the counter has reached its ending value. If not, it loops back to the matching FOR statement, increments the value of the counter (so costnum now is 2) and repeats, giving...</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a:t>
            </a:r>
            <a:r>
              <a:rPr b="0" lang="en-AU" sz="3200" strike="noStrike" u="none">
                <a:solidFill>
                  <a:srgbClr val="000000"/>
                </a:solidFill>
                <a:uFillTx/>
                <a:latin typeface="Calibri"/>
              </a:rPr>
              <a:t>totalcost = totalcost + COST[1, 2]</a:t>
            </a:r>
            <a:br>
              <a:rPr sz="3200"/>
            </a:br>
            <a:r>
              <a:rPr b="0" lang="en-AU" sz="3200" strike="noStrike" u="none">
                <a:solidFill>
                  <a:srgbClr val="000000"/>
                </a:solidFill>
                <a:uFillTx/>
                <a:latin typeface="Calibri"/>
              </a:rPr>
              <a:t>In other words, totalcost = totalcost + 30.</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01"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After the third loop of the costnum loop, its counter hits its max value and it drops down to the NEXT statement of the monthnum loop and that loop now terminates, checks whether it has finished, and loops back to start all over again, this time with monthnum = 2.</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So you can see that for each month that ticks by, three costs are processed.</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0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Eventually, after all 3 costs are added for all 12 months, the monthnum loop finishes and the program continues.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If you're still with me, good. We're ready for three dimensional arrays.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0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Imagine, as before, there are 3 costs over 12 months, but now there are a </a:t>
            </a:r>
            <a:r>
              <a:rPr b="1" lang="en-AU" sz="3200" strike="noStrike" u="none">
                <a:solidFill>
                  <a:srgbClr val="000000"/>
                </a:solidFill>
                <a:uFillTx/>
                <a:latin typeface="Calibri"/>
              </a:rPr>
              <a:t>hundred</a:t>
            </a:r>
            <a:r>
              <a:rPr b="0" lang="en-AU" sz="3200" strike="noStrike" u="none">
                <a:solidFill>
                  <a:srgbClr val="000000"/>
                </a:solidFill>
                <a:uFillTx/>
                <a:latin typeface="Calibri"/>
              </a:rPr>
              <a:t> years...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That's 3600 values to process. Not easy with discrete variables.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But with loops and an array, it's a doddle.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Create the array:</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DIM COST[100,12,3]</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0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For each of the 100 years, there are 12 months. For each month there are 3 costs.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Then the turbo kicks in...</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Variables</a:t>
            </a:r>
            <a:endParaRPr b="0" lang="en-AU" sz="4400" strike="noStrike" u="none">
              <a:solidFill>
                <a:srgbClr val="000000"/>
              </a:solidFill>
              <a:uFillTx/>
              <a:latin typeface="Arial"/>
            </a:endParaRPr>
          </a:p>
        </p:txBody>
      </p:sp>
      <p:sp>
        <p:nvSpPr>
          <p:cNvPr id="13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You’d need code like this: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c9211e"/>
                </a:solidFill>
                <a:uFillTx/>
                <a:latin typeface="Courier New"/>
              </a:rPr>
              <a:t>total_cost</a:t>
            </a:r>
            <a:r>
              <a:rPr b="0" lang="en-AU" sz="3200" strike="noStrike" u="none">
                <a:solidFill>
                  <a:srgbClr val="000000"/>
                </a:solidFill>
                <a:uFillTx/>
                <a:latin typeface="Courier New"/>
              </a:rPr>
              <a:t> = </a:t>
            </a:r>
            <a:r>
              <a:rPr b="1" lang="en-AU" sz="3200" strike="noStrike" u="none">
                <a:solidFill>
                  <a:srgbClr val="000000"/>
                </a:solidFill>
                <a:uFillTx/>
                <a:latin typeface="Courier New"/>
              </a:rPr>
              <a:t>fuel_expense</a:t>
            </a:r>
            <a:r>
              <a:rPr b="0" lang="en-AU" sz="3200" strike="noStrike" u="none">
                <a:solidFill>
                  <a:srgbClr val="000000"/>
                </a:solidFill>
                <a:uFillTx/>
                <a:latin typeface="Courier New"/>
              </a:rPr>
              <a:t> + </a:t>
            </a:r>
            <a:r>
              <a:rPr b="1" lang="en-AU" sz="3200" strike="noStrike" u="none">
                <a:solidFill>
                  <a:srgbClr val="000000"/>
                </a:solidFill>
                <a:uFillTx/>
                <a:latin typeface="Courier New"/>
              </a:rPr>
              <a:t>rent_costs</a:t>
            </a:r>
            <a:r>
              <a:rPr b="0" lang="en-AU" sz="3200" strike="noStrike" u="none">
                <a:solidFill>
                  <a:srgbClr val="000000"/>
                </a:solidFill>
                <a:uFillTx/>
                <a:latin typeface="Courier New"/>
              </a:rPr>
              <a:t> + </a:t>
            </a:r>
            <a:r>
              <a:rPr b="1" lang="en-AU" sz="3200" strike="noStrike" u="none">
                <a:solidFill>
                  <a:srgbClr val="000000"/>
                </a:solidFill>
                <a:uFillTx/>
                <a:latin typeface="Courier New"/>
              </a:rPr>
              <a:t>food_costs</a:t>
            </a:r>
            <a:r>
              <a:rPr b="0" lang="en-AU" sz="3200" strike="noStrike" u="none">
                <a:solidFill>
                  <a:srgbClr val="000000"/>
                </a:solidFill>
                <a:uFillTx/>
                <a:latin typeface="Courier New"/>
              </a:rPr>
              <a:t> + </a:t>
            </a:r>
            <a:r>
              <a:rPr b="1" lang="en-AU" sz="3200" strike="noStrike" u="none">
                <a:solidFill>
                  <a:srgbClr val="000000"/>
                </a:solidFill>
                <a:uFillTx/>
                <a:latin typeface="Courier New"/>
              </a:rPr>
              <a:t>insurance</a:t>
            </a:r>
            <a:r>
              <a:rPr b="0" lang="en-AU" sz="3200" strike="noStrike" u="none">
                <a:solidFill>
                  <a:srgbClr val="000000"/>
                </a:solidFill>
                <a:uFillTx/>
                <a:latin typeface="Courier New"/>
              </a:rPr>
              <a:t> + </a:t>
            </a:r>
            <a:r>
              <a:rPr b="1" lang="en-AU" sz="3200" strike="noStrike" u="none">
                <a:solidFill>
                  <a:srgbClr val="000000"/>
                </a:solidFill>
                <a:uFillTx/>
                <a:latin typeface="Courier New"/>
              </a:rPr>
              <a:t>repair_costs</a:t>
            </a:r>
            <a:r>
              <a:rPr b="0" lang="en-AU" sz="3200" strike="noStrike" u="none">
                <a:solidFill>
                  <a:srgbClr val="000000"/>
                </a:solidFill>
                <a:uFillTx/>
                <a:latin typeface="Courier New"/>
              </a:rPr>
              <a:t>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lot of typing!</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Hard to manage 1000 or a million costs…</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09"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FOR year = 1 to 100</a:t>
            </a:r>
            <a:br>
              <a:rPr sz="3200"/>
            </a:br>
            <a:r>
              <a:rPr b="0" lang="en-AU" sz="3200" strike="noStrike" u="none">
                <a:solidFill>
                  <a:srgbClr val="000000"/>
                </a:solidFill>
                <a:uFillTx/>
                <a:latin typeface="Calibri"/>
              </a:rPr>
              <a:t>  FOR month = 1 to 12</a:t>
            </a:r>
            <a:br>
              <a:rPr sz="3200"/>
            </a:br>
            <a:r>
              <a:rPr b="0" lang="en-AU" sz="3200" strike="noStrike" u="none">
                <a:solidFill>
                  <a:srgbClr val="000000"/>
                </a:solidFill>
                <a:uFillTx/>
                <a:latin typeface="Calibri"/>
              </a:rPr>
              <a:t>    FOR cost = 1 to 3</a:t>
            </a:r>
            <a:br>
              <a:rPr sz="3200"/>
            </a:br>
            <a:r>
              <a:rPr b="0" lang="en-AU" sz="3200" strike="noStrike" u="none">
                <a:solidFill>
                  <a:srgbClr val="000000"/>
                </a:solidFill>
                <a:uFillTx/>
                <a:latin typeface="Calibri"/>
              </a:rPr>
              <a:t>      totalcost += COST[year, month, cost]</a:t>
            </a:r>
            <a:br>
              <a:rPr sz="3200"/>
            </a:br>
            <a:r>
              <a:rPr b="0" lang="en-AU" sz="3200" strike="noStrike" u="none">
                <a:solidFill>
                  <a:srgbClr val="000000"/>
                </a:solidFill>
                <a:uFillTx/>
                <a:latin typeface="Calibri"/>
              </a:rPr>
              <a:t>    NEXT cost</a:t>
            </a:r>
            <a:br>
              <a:rPr sz="3200"/>
            </a:br>
            <a:r>
              <a:rPr b="0" lang="en-AU" sz="3200" strike="noStrike" u="none">
                <a:solidFill>
                  <a:srgbClr val="000000"/>
                </a:solidFill>
                <a:uFillTx/>
                <a:latin typeface="Calibri"/>
              </a:rPr>
              <a:t>  NEXT month</a:t>
            </a:r>
            <a:br>
              <a:rPr sz="3200"/>
            </a:br>
            <a:r>
              <a:rPr b="0" lang="en-AU" sz="3200" strike="noStrike" u="none">
                <a:solidFill>
                  <a:srgbClr val="000000"/>
                </a:solidFill>
                <a:uFillTx/>
                <a:latin typeface="Calibri"/>
              </a:rPr>
              <a:t>NEXT year</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11"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Look at the nested loops like a car's odometer counting kilometers.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The innermost dial is spinning the fastest. Every time it hits '9', the next dial ticks over 1. When that dial passes '9', the next dial ticks over 1. That can continue for as many dials (loops) as you care to create (or your brain can handle). </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1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Want an example of a 4 dimensional array?</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Think of the example above, but now the same data must be stored for 16 different departments in the organisation.</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1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Five dimensional array?</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Same as above, but now there are branches of the organisation in 33 countries, each with 16 departments, each with 100 years, each with 12 months, each with 3 costs.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Now we're up to 2,059,200 values - all controlled with a handful of lines like this...</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1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FOR country = 1 to 33</a:t>
            </a:r>
            <a:br>
              <a:rPr sz="3200"/>
            </a:br>
            <a:r>
              <a:rPr b="0" lang="en-AU" sz="2400" strike="noStrike" u="none">
                <a:solidFill>
                  <a:srgbClr val="000000"/>
                </a:solidFill>
                <a:uFillTx/>
                <a:latin typeface="Calibri"/>
              </a:rPr>
              <a:t>  FOR dept = 1 to 16</a:t>
            </a:r>
            <a:br>
              <a:rPr sz="3200"/>
            </a:br>
            <a:r>
              <a:rPr b="0" lang="en-AU" sz="2400" strike="noStrike" u="none">
                <a:solidFill>
                  <a:srgbClr val="000000"/>
                </a:solidFill>
                <a:uFillTx/>
                <a:latin typeface="Calibri"/>
              </a:rPr>
              <a:t>    FOR year = 1 to 100</a:t>
            </a:r>
            <a:br>
              <a:rPr sz="3200"/>
            </a:br>
            <a:r>
              <a:rPr b="0" lang="en-AU" sz="2400" strike="noStrike" u="none">
                <a:solidFill>
                  <a:srgbClr val="000000"/>
                </a:solidFill>
                <a:uFillTx/>
                <a:latin typeface="Calibri"/>
              </a:rPr>
              <a:t>          FOR month = 1 to 12</a:t>
            </a:r>
            <a:br>
              <a:rPr sz="3200"/>
            </a:br>
            <a:r>
              <a:rPr b="0" lang="en-AU" sz="2400" strike="noStrike" u="none">
                <a:solidFill>
                  <a:srgbClr val="000000"/>
                </a:solidFill>
                <a:uFillTx/>
                <a:latin typeface="Calibri"/>
              </a:rPr>
              <a:t>      </a:t>
            </a:r>
            <a:r>
              <a:rPr b="0" lang="en-AU" sz="2400" strike="noStrike" u="none">
                <a:solidFill>
                  <a:srgbClr val="000000"/>
                </a:solidFill>
                <a:uFillTx/>
                <a:latin typeface="Calibri"/>
              </a:rPr>
              <a:t>	</a:t>
            </a:r>
            <a:r>
              <a:rPr b="0" lang="en-AU" sz="2400" strike="noStrike" u="none">
                <a:solidFill>
                  <a:srgbClr val="000000"/>
                </a:solidFill>
                <a:uFillTx/>
                <a:latin typeface="Calibri"/>
              </a:rPr>
              <a:t>     FOR cost = 1 to 3</a:t>
            </a:r>
            <a:br>
              <a:rPr sz="3200"/>
            </a:br>
            <a:r>
              <a:rPr b="0" lang="en-AU" sz="2400" strike="noStrike" u="none">
                <a:solidFill>
                  <a:srgbClr val="000000"/>
                </a:solidFill>
                <a:uFillTx/>
                <a:latin typeface="Calibri"/>
              </a:rPr>
              <a:t>                 totalcost += COST[country, dept, year, month, cost]</a:t>
            </a:r>
            <a:br>
              <a:rPr sz="3200"/>
            </a:br>
            <a:r>
              <a:rPr b="0" lang="en-AU" sz="2400" strike="noStrike" u="none">
                <a:solidFill>
                  <a:srgbClr val="000000"/>
                </a:solidFill>
                <a:uFillTx/>
                <a:latin typeface="Calibri"/>
              </a:rPr>
              <a:t>             NEXT cost</a:t>
            </a:r>
            <a:br>
              <a:rPr sz="3200"/>
            </a:br>
            <a:r>
              <a:rPr b="0" lang="en-AU" sz="2400" strike="noStrike" u="none">
                <a:solidFill>
                  <a:srgbClr val="000000"/>
                </a:solidFill>
                <a:uFillTx/>
                <a:latin typeface="Calibri"/>
              </a:rPr>
              <a:t>        NEXT month</a:t>
            </a:r>
            <a:br>
              <a:rPr sz="3200"/>
            </a:br>
            <a:r>
              <a:rPr b="0" lang="en-AU" sz="2400" strike="noStrike" u="none">
                <a:solidFill>
                  <a:srgbClr val="000000"/>
                </a:solidFill>
                <a:uFillTx/>
                <a:latin typeface="Calibri"/>
              </a:rPr>
              <a:t>    NEXT year </a:t>
            </a:r>
            <a:br>
              <a:rPr sz="3200"/>
            </a:br>
            <a:r>
              <a:rPr b="0" lang="en-AU" sz="2400" strike="noStrike" u="none">
                <a:solidFill>
                  <a:srgbClr val="000000"/>
                </a:solidFill>
                <a:uFillTx/>
                <a:latin typeface="Calibri"/>
              </a:rPr>
              <a:t>  NEXT dept </a:t>
            </a:r>
            <a:br>
              <a:rPr sz="3200"/>
            </a:br>
            <a:r>
              <a:rPr b="0" lang="en-AU" sz="2400" strike="noStrike" u="none">
                <a:solidFill>
                  <a:srgbClr val="000000"/>
                </a:solidFill>
                <a:uFillTx/>
                <a:latin typeface="Calibri"/>
              </a:rPr>
              <a:t>NEXT country</a:t>
            </a:r>
            <a:endParaRPr b="0" lang="en-AU" sz="2400" strike="noStrike" u="none">
              <a:solidFill>
                <a:srgbClr val="000000"/>
              </a:solidFill>
              <a:uFillTx/>
              <a:latin typeface="Arial"/>
            </a:endParaRPr>
          </a:p>
          <a:p>
            <a:pPr indent="0">
              <a:lnSpc>
                <a:spcPct val="100000"/>
              </a:lnSpc>
              <a:spcBef>
                <a:spcPts val="641"/>
              </a:spcBef>
              <a:buNone/>
            </a:pPr>
            <a:endParaRPr b="0" lang="en-AU" sz="2400" strike="noStrike" u="none">
              <a:solidFill>
                <a:srgbClr val="000000"/>
              </a:solidFill>
              <a:uFillTx/>
              <a:latin typeface="Arial"/>
            </a:endParaRPr>
          </a:p>
          <a:p>
            <a:pPr indent="0">
              <a:lnSpc>
                <a:spcPct val="100000"/>
              </a:lnSpc>
              <a:spcBef>
                <a:spcPts val="641"/>
              </a:spcBef>
              <a:buNone/>
            </a:pPr>
            <a:endParaRPr b="0" lang="en-AU" sz="2400" strike="noStrike" u="none">
              <a:solidFill>
                <a:srgbClr val="000000"/>
              </a:solidFill>
              <a:uFillTx/>
              <a:latin typeface="Arial"/>
            </a:endParaRPr>
          </a:p>
          <a:p>
            <a:pPr indent="0">
              <a:lnSpc>
                <a:spcPct val="100000"/>
              </a:lnSpc>
              <a:spcBef>
                <a:spcPts val="641"/>
              </a:spcBef>
              <a:buNone/>
            </a:pPr>
            <a:endParaRPr b="0" lang="en-AU" sz="2400" strike="noStrike" u="none">
              <a:solidFill>
                <a:srgbClr val="000000"/>
              </a:solidFill>
              <a:uFillTx/>
              <a:latin typeface="Arial"/>
            </a:endParaRPr>
          </a:p>
          <a:p>
            <a:pPr indent="0">
              <a:lnSpc>
                <a:spcPct val="100000"/>
              </a:lnSpc>
              <a:spcBef>
                <a:spcPts val="641"/>
              </a:spcBef>
              <a:buNone/>
            </a:pP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19"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Relax. The study design only mandates the knowledge of </a:t>
            </a:r>
            <a:r>
              <a:rPr b="1" lang="en-AU" sz="3200" strike="noStrike" u="none">
                <a:solidFill>
                  <a:srgbClr val="000000"/>
                </a:solidFill>
                <a:uFillTx/>
                <a:latin typeface="Calibri"/>
              </a:rPr>
              <a:t>two</a:t>
            </a:r>
            <a:r>
              <a:rPr b="0" lang="en-AU" sz="3200" strike="noStrike" u="none">
                <a:solidFill>
                  <a:srgbClr val="000000"/>
                </a:solidFill>
                <a:uFillTx/>
                <a:latin typeface="Calibri"/>
              </a:rPr>
              <a:t>-dimensional arrays.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Not only can you manage sheer amounts of data, you can customise your processing. We'll revert to an earlier scenario to make life easier.</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95280" y="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21"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Let's say we just wanted the total for year 56. Easy.</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year = 56</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FOR month = 1 to 12</a:t>
            </a:r>
            <a:br>
              <a:rPr sz="3200"/>
            </a:br>
            <a:r>
              <a:rPr b="0" lang="en-AU" sz="3200" strike="noStrike" u="none">
                <a:solidFill>
                  <a:srgbClr val="000000"/>
                </a:solidFill>
                <a:uFillTx/>
                <a:latin typeface="Calibri"/>
              </a:rPr>
              <a:t>  FOR cost = 1 to 3</a:t>
            </a:r>
            <a:br>
              <a:rPr sz="3200"/>
            </a:br>
            <a:r>
              <a:rPr b="0" lang="en-AU" sz="3200" strike="noStrike" u="none">
                <a:solidFill>
                  <a:srgbClr val="000000"/>
                </a:solidFill>
                <a:uFillTx/>
                <a:latin typeface="Calibri"/>
              </a:rPr>
              <a:t>      totalcost += COST[year, month, cost]</a:t>
            </a:r>
            <a:br>
              <a:rPr sz="3200"/>
            </a:br>
            <a:r>
              <a:rPr b="0" lang="en-AU" sz="3200" strike="noStrike" u="none">
                <a:solidFill>
                  <a:srgbClr val="000000"/>
                </a:solidFill>
                <a:uFillTx/>
                <a:latin typeface="Calibri"/>
              </a:rPr>
              <a:t>  NEXT cost</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NEXT month</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2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Or we could loop through in a different direction to find the totals for cost 2 over years 33 to 77...</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FOR year = 33 to 77</a:t>
            </a:r>
            <a:br>
              <a:rPr sz="3200"/>
            </a:br>
            <a:r>
              <a:rPr b="0" lang="en-AU" sz="3200" strike="noStrike" u="none">
                <a:solidFill>
                  <a:srgbClr val="000000"/>
                </a:solidFill>
                <a:uFillTx/>
                <a:latin typeface="Calibri"/>
              </a:rPr>
              <a:t>  FOR month = 1 to 12</a:t>
            </a:r>
            <a:br>
              <a:rPr sz="3200"/>
            </a:br>
            <a:r>
              <a:rPr b="0" lang="en-AU" sz="3200" strike="noStrike" u="none">
                <a:solidFill>
                  <a:srgbClr val="000000"/>
                </a:solidFill>
                <a:uFillTx/>
                <a:latin typeface="Calibri"/>
              </a:rPr>
              <a:t>    totalcost += COST[year, month, 2]</a:t>
            </a:r>
            <a:br>
              <a:rPr sz="3200"/>
            </a:br>
            <a:r>
              <a:rPr b="0" lang="en-AU" sz="3200" strike="noStrike" u="none">
                <a:solidFill>
                  <a:srgbClr val="000000"/>
                </a:solidFill>
                <a:uFillTx/>
                <a:latin typeface="Calibri"/>
              </a:rPr>
              <a:t>  NEXT month</a:t>
            </a:r>
            <a:br>
              <a:rPr sz="3200"/>
            </a:br>
            <a:r>
              <a:rPr b="0" lang="en-AU" sz="3200" strike="noStrike" u="none">
                <a:solidFill>
                  <a:srgbClr val="000000"/>
                </a:solidFill>
                <a:uFillTx/>
                <a:latin typeface="Calibri"/>
              </a:rPr>
              <a:t>NEXT year</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buNone/>
            </a:pPr>
            <a:endParaRPr b="0" lang="en-AU" sz="1800" strike="noStrike" u="none">
              <a:solidFill>
                <a:srgbClr val="000000"/>
              </a:solidFill>
              <a:uFillTx/>
              <a:latin typeface="Arial"/>
            </a:endParaRPr>
          </a:p>
        </p:txBody>
      </p:sp>
      <p:sp>
        <p:nvSpPr>
          <p:cNvPr id="22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(Notice how I used the constant 2 in this case. It's usually not wise, since it's so inflexible: after all, 2 will always be 2. Using a variable lets you change the cost num easily.</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When the true power of arrays and loops finally shines upon you, it's a bit like discovering girls... the possiblities are nearly endless.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Practice</a:t>
            </a:r>
            <a:endParaRPr b="0" lang="en-AU" sz="4400" strike="noStrike" u="none">
              <a:solidFill>
                <a:srgbClr val="000000"/>
              </a:solidFill>
              <a:uFillTx/>
              <a:latin typeface="Arial"/>
            </a:endParaRPr>
          </a:p>
        </p:txBody>
      </p:sp>
      <p:sp>
        <p:nvSpPr>
          <p:cNvPr id="22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challenge: how would you represent the following data constructs?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a list of 13 people's incomes?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a chess board?</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a deck of playing cards?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 rainfall figures from 5 locations in each of 6 states over the past 80 years?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Arrays</a:t>
            </a:r>
            <a:endParaRPr b="0" lang="en-AU" sz="4400" strike="noStrike" u="none">
              <a:solidFill>
                <a:srgbClr val="000000"/>
              </a:solidFill>
              <a:uFillTx/>
              <a:latin typeface="Arial"/>
            </a:endParaRPr>
          </a:p>
        </p:txBody>
      </p:sp>
      <p:sp>
        <p:nvSpPr>
          <p:cNvPr id="13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a:t>
            </a:r>
            <a:r>
              <a:rPr b="1" lang="en-AU" sz="3200" strike="noStrike" u="none">
                <a:solidFill>
                  <a:srgbClr val="000000"/>
                </a:solidFill>
                <a:uFillTx/>
                <a:latin typeface="Calibri"/>
              </a:rPr>
              <a:t>storage structure</a:t>
            </a:r>
            <a:r>
              <a:rPr b="0" lang="en-AU" sz="3200" strike="noStrike" u="none">
                <a:solidFill>
                  <a:srgbClr val="000000"/>
                </a:solidFill>
                <a:uFillTx/>
                <a:latin typeface="Calibri"/>
              </a:rPr>
              <a:t> with many storage locations addressable by index number</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COSTS(12)</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Defines an array called COSTS with 12 ‘slots’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COST(1), COST(2), COST(3)… COST(12)</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Because you’ve been good…</a:t>
            </a:r>
            <a:endParaRPr b="0" lang="en-AU" sz="4400" strike="noStrike" u="none">
              <a:solidFill>
                <a:srgbClr val="000000"/>
              </a:solidFill>
              <a:uFillTx/>
              <a:latin typeface="Arial"/>
            </a:endParaRPr>
          </a:p>
        </p:txBody>
      </p:sp>
      <p:pic>
        <p:nvPicPr>
          <p:cNvPr id="229" name="Content Placeholder 3" descr=""/>
          <p:cNvPicPr/>
          <p:nvPr/>
        </p:nvPicPr>
        <p:blipFill>
          <a:blip r:embed="rId1"/>
          <a:stretch/>
        </p:blipFill>
        <p:spPr>
          <a:xfrm>
            <a:off x="2666880" y="1268640"/>
            <a:ext cx="3808800" cy="545256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Box 3"/>
          <p:cNvSpPr/>
          <p:nvPr/>
        </p:nvSpPr>
        <p:spPr>
          <a:xfrm>
            <a:off x="428760" y="3500280"/>
            <a:ext cx="835704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1800" strike="noStrike" u="none">
                <a:solidFill>
                  <a:srgbClr val="000000"/>
                </a:solidFill>
                <a:uFillTx/>
                <a:latin typeface="Calibri"/>
                <a:ea typeface="DejaVu Sans"/>
              </a:rPr>
              <a:t>These slideshows may be freely used, modified or distributed by teachers and students anywhere on the planet (but not elsewhere).</a:t>
            </a:r>
            <a:endParaRPr b="0" lang="en-AU" sz="1800" strike="noStrike" u="none">
              <a:solidFill>
                <a:srgbClr val="000000"/>
              </a:solidFill>
              <a:uFillTx/>
              <a:latin typeface="Arial"/>
            </a:endParaRPr>
          </a:p>
          <a:p>
            <a:pPr>
              <a:lnSpc>
                <a:spcPct val="100000"/>
              </a:lnSpc>
            </a:pPr>
            <a:endParaRPr b="0" lang="en-AU" sz="1800" strike="noStrike" u="none">
              <a:solidFill>
                <a:srgbClr val="000000"/>
              </a:solidFill>
              <a:uFillTx/>
              <a:latin typeface="Arial"/>
            </a:endParaRPr>
          </a:p>
          <a:p>
            <a:pPr>
              <a:lnSpc>
                <a:spcPct val="100000"/>
              </a:lnSpc>
            </a:pPr>
            <a:r>
              <a:rPr b="0" lang="en-AU" sz="1800" strike="noStrike" u="none">
                <a:solidFill>
                  <a:srgbClr val="000000"/>
                </a:solidFill>
                <a:uFillTx/>
                <a:latin typeface="Calibri"/>
                <a:ea typeface="DejaVu Sans"/>
              </a:rPr>
              <a:t>They may NOT be sold.  </a:t>
            </a:r>
            <a:endParaRPr b="0" lang="en-AU" sz="1800" strike="noStrike" u="none">
              <a:solidFill>
                <a:srgbClr val="000000"/>
              </a:solidFill>
              <a:uFillTx/>
              <a:latin typeface="Arial"/>
            </a:endParaRPr>
          </a:p>
          <a:p>
            <a:pPr>
              <a:lnSpc>
                <a:spcPct val="100000"/>
              </a:lnSpc>
            </a:pPr>
            <a:r>
              <a:rPr b="0" lang="en-AU" sz="1800" strike="noStrike" u="none">
                <a:solidFill>
                  <a:srgbClr val="000000"/>
                </a:solidFill>
                <a:uFillTx/>
                <a:latin typeface="Calibri"/>
                <a:ea typeface="DejaVu Sans"/>
              </a:rPr>
              <a:t>They must NOT be redistributed if you modify them.</a:t>
            </a:r>
            <a:endParaRPr b="0" lang="en-AU" sz="1800" strike="noStrike" u="none">
              <a:solidFill>
                <a:srgbClr val="000000"/>
              </a:solidFill>
              <a:uFillTx/>
              <a:latin typeface="Arial"/>
            </a:endParaRPr>
          </a:p>
        </p:txBody>
      </p:sp>
      <p:sp>
        <p:nvSpPr>
          <p:cNvPr id="231" name="PlaceHolder 1"/>
          <p:cNvSpPr>
            <a:spLocks noGrp="1"/>
          </p:cNvSpPr>
          <p:nvPr>
            <p:ph type="title"/>
          </p:nvPr>
        </p:nvSpPr>
        <p:spPr>
          <a:xfrm>
            <a:off x="457200" y="274680"/>
            <a:ext cx="8228520" cy="2244600"/>
          </a:xfrm>
          <a:prstGeom prst="rect">
            <a:avLst/>
          </a:prstGeom>
          <a:noFill/>
          <a:ln w="0">
            <a:noFill/>
          </a:ln>
        </p:spPr>
        <p:txBody>
          <a:bodyPr numCol="1" spcCol="0" lIns="90000" rIns="90000" tIns="45000" bIns="45000" anchor="ctr">
            <a:normAutofit fontScale="92500" lnSpcReduction="19999"/>
          </a:bodyPr>
          <a:p>
            <a:pPr indent="0">
              <a:lnSpc>
                <a:spcPct val="100000"/>
              </a:lnSpc>
              <a:buNone/>
            </a:pPr>
            <a:r>
              <a:rPr b="0" lang="en-AU" sz="4400" strike="noStrike" u="none">
                <a:solidFill>
                  <a:srgbClr val="558ed5"/>
                </a:solidFill>
                <a:uFillTx/>
                <a:latin typeface="Calibri"/>
              </a:rPr>
              <a:t>Applied Computing Slideshows</a:t>
            </a:r>
            <a:br>
              <a:rPr sz="4400"/>
            </a:br>
            <a:r>
              <a:rPr b="0" lang="en-AU" sz="4400" strike="noStrike" u="none">
                <a:solidFill>
                  <a:srgbClr val="558ed5"/>
                </a:solidFill>
                <a:uFillTx/>
                <a:latin typeface="Calibri"/>
              </a:rPr>
              <a:t>by Mark Kelly</a:t>
            </a:r>
            <a:br>
              <a:rPr sz="4400"/>
            </a:br>
            <a:r>
              <a:rPr b="0" lang="en-AU" sz="4400" strike="noStrike" u="none">
                <a:solidFill>
                  <a:srgbClr val="558ed5"/>
                </a:solidFill>
                <a:uFillTx/>
                <a:latin typeface="Calibri"/>
              </a:rPr>
              <a:t>vcedata.com</a:t>
            </a:r>
            <a:br>
              <a:rPr sz="4400"/>
            </a:br>
            <a:r>
              <a:rPr b="0" lang="en-AU" sz="4400" strike="noStrike" u="none">
                <a:solidFill>
                  <a:srgbClr val="558ed5"/>
                </a:solidFill>
                <a:uFillTx/>
                <a:latin typeface="Calibri"/>
              </a:rPr>
              <a:t>mark@vcedata.com</a:t>
            </a:r>
            <a:endParaRPr b="0" lang="en-AU"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Zero-based Arrays</a:t>
            </a:r>
            <a:endParaRPr b="0" lang="en-AU" sz="4400" strike="noStrike" u="none">
              <a:solidFill>
                <a:srgbClr val="000000"/>
              </a:solidFill>
              <a:uFillTx/>
              <a:latin typeface="Arial"/>
            </a:endParaRPr>
          </a:p>
        </p:txBody>
      </p:sp>
      <p:sp>
        <p:nvSpPr>
          <p:cNvPr id="139" name="PlaceHolder 2"/>
          <p:cNvSpPr>
            <a:spLocks noGrp="1"/>
          </p:cNvSpPr>
          <p:nvPr>
            <p:ph/>
          </p:nvPr>
        </p:nvSpPr>
        <p:spPr>
          <a:xfrm>
            <a:off x="591480" y="159516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Some (many?) real programming languages might start numbering at </a:t>
            </a:r>
            <a:r>
              <a:rPr b="1" lang="en-AU" sz="3200" strike="noStrike" u="none">
                <a:solidFill>
                  <a:srgbClr val="000000"/>
                </a:solidFill>
                <a:uFillTx/>
                <a:latin typeface="Calibri"/>
              </a:rPr>
              <a:t>zero</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COST(0), COST(1), COST(2)… COST(11)</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r>
              <a:rPr b="0" lang="en-AU" sz="2200" strike="noStrike" u="none">
                <a:solidFill>
                  <a:srgbClr val="000000"/>
                </a:solidFill>
                <a:uFillTx/>
                <a:latin typeface="Calibri"/>
              </a:rPr>
              <a:t>VCAA exams have tended to start numbering arrays at element </a:t>
            </a:r>
            <a:r>
              <a:rPr b="0" i="1" lang="en-AU" sz="2200" strike="noStrike" u="none">
                <a:solidFill>
                  <a:srgbClr val="000000"/>
                </a:solidFill>
                <a:uFillTx/>
                <a:latin typeface="Calibri"/>
              </a:rPr>
              <a:t>zero</a:t>
            </a:r>
            <a:r>
              <a:rPr b="0" lang="en-AU" sz="2200" strike="noStrike" u="none">
                <a:solidFill>
                  <a:srgbClr val="000000"/>
                </a:solidFill>
                <a:uFillTx/>
                <a:latin typeface="Calibri"/>
              </a:rPr>
              <a:t>.</a:t>
            </a:r>
            <a:endParaRPr b="0" lang="en-AU" sz="2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pic>
        <p:nvPicPr>
          <p:cNvPr id="140" name="" descr=""/>
          <p:cNvPicPr/>
          <p:nvPr/>
        </p:nvPicPr>
        <p:blipFill>
          <a:blip r:embed="rId1"/>
          <a:stretch/>
        </p:blipFill>
        <p:spPr>
          <a:xfrm>
            <a:off x="3402360" y="4320000"/>
            <a:ext cx="2428560" cy="2276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Declaring Arrays</a:t>
            </a:r>
            <a:endParaRPr b="0" lang="en-AU" sz="4400" strike="noStrike" u="none">
              <a:solidFill>
                <a:srgbClr val="000000"/>
              </a:solidFill>
              <a:uFillTx/>
              <a:latin typeface="Arial"/>
            </a:endParaRPr>
          </a:p>
        </p:txBody>
      </p:sp>
      <p:sp>
        <p:nvSpPr>
          <p:cNvPr id="142"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In BASIC, arrays are </a:t>
            </a:r>
            <a:r>
              <a:rPr b="1" lang="en-AU" sz="3200" strike="noStrike" u="none">
                <a:solidFill>
                  <a:srgbClr val="000000"/>
                </a:solidFill>
                <a:uFillTx/>
                <a:latin typeface="Calibri"/>
              </a:rPr>
              <a:t>declared</a:t>
            </a:r>
            <a:r>
              <a:rPr b="0" lang="en-AU" sz="3200" strike="noStrike" u="none">
                <a:solidFill>
                  <a:srgbClr val="000000"/>
                </a:solidFill>
                <a:uFillTx/>
                <a:latin typeface="Calibri"/>
              </a:rPr>
              <a:t> (created) using the </a:t>
            </a:r>
            <a:r>
              <a:rPr b="1" lang="en-AU" sz="3200" strike="noStrike" u="none">
                <a:solidFill>
                  <a:srgbClr val="000000"/>
                </a:solidFill>
                <a:uFillTx/>
                <a:latin typeface="Calibri"/>
              </a:rPr>
              <a:t>DIM</a:t>
            </a:r>
            <a:r>
              <a:rPr b="0" lang="en-AU" sz="3200" strike="noStrike" u="none">
                <a:solidFill>
                  <a:srgbClr val="000000"/>
                </a:solidFill>
                <a:uFillTx/>
                <a:latin typeface="Calibri"/>
              </a:rPr>
              <a:t> (short for </a:t>
            </a:r>
            <a:r>
              <a:rPr b="0" i="1" lang="en-AU" sz="3200" strike="noStrike" u="none">
                <a:solidFill>
                  <a:srgbClr val="000000"/>
                </a:solidFill>
                <a:uFillTx/>
                <a:latin typeface="Calibri"/>
              </a:rPr>
              <a:t>DIMENSION</a:t>
            </a:r>
            <a:r>
              <a:rPr b="0" lang="en-AU" sz="3200" strike="noStrike" u="none">
                <a:solidFill>
                  <a:srgbClr val="000000"/>
                </a:solidFill>
                <a:uFillTx/>
                <a:latin typeface="Calibri"/>
              </a:rPr>
              <a:t>) statement</a:t>
            </a:r>
            <a:endParaRPr b="0" lang="en-AU" sz="32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AU" sz="3200" strike="noStrike" u="none">
                <a:solidFill>
                  <a:srgbClr val="000000"/>
                </a:solidFill>
                <a:uFillTx/>
                <a:latin typeface="Calibri"/>
              </a:rPr>
              <a:t>Includes the </a:t>
            </a:r>
            <a:r>
              <a:rPr b="1" lang="en-AU" sz="3200" strike="noStrike" u="none">
                <a:solidFill>
                  <a:srgbClr val="000000"/>
                </a:solidFill>
                <a:uFillTx/>
                <a:latin typeface="Calibri"/>
              </a:rPr>
              <a:t>name</a:t>
            </a:r>
            <a:r>
              <a:rPr b="0" lang="en-AU" sz="3200" strike="noStrike" u="none">
                <a:solidFill>
                  <a:srgbClr val="000000"/>
                </a:solidFill>
                <a:uFillTx/>
                <a:latin typeface="Calibri"/>
              </a:rPr>
              <a:t> of the array, </a:t>
            </a:r>
            <a:endParaRPr b="0" lang="en-AU" sz="32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AU" sz="3200" strike="noStrike" u="none">
                <a:solidFill>
                  <a:srgbClr val="000000"/>
                </a:solidFill>
                <a:uFillTx/>
                <a:latin typeface="Calibri"/>
              </a:rPr>
              <a:t>and its </a:t>
            </a:r>
            <a:r>
              <a:rPr b="0" i="1" lang="en-AU" sz="3200" strike="noStrike" u="none">
                <a:solidFill>
                  <a:srgbClr val="000000"/>
                </a:solidFill>
                <a:uFillTx/>
                <a:latin typeface="Calibri"/>
              </a:rPr>
              <a:t>size</a:t>
            </a:r>
            <a:r>
              <a:rPr b="0" lang="en-AU" sz="3200" strike="noStrike" u="none">
                <a:solidFill>
                  <a:srgbClr val="000000"/>
                </a:solidFill>
                <a:uFillTx/>
                <a:latin typeface="Calibri"/>
              </a:rPr>
              <a:t>, and </a:t>
            </a:r>
            <a:endParaRPr b="0" lang="en-AU" sz="32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AU" sz="3200" strike="noStrike" u="none">
                <a:solidFill>
                  <a:srgbClr val="000000"/>
                </a:solidFill>
                <a:uFillTx/>
                <a:latin typeface="Calibri"/>
              </a:rPr>
              <a:t>sometimes its </a:t>
            </a:r>
            <a:r>
              <a:rPr b="0" lang="en-AU" sz="3200" strike="noStrike" u="none">
                <a:solidFill>
                  <a:srgbClr val="c9211e"/>
                </a:solidFill>
                <a:uFillTx/>
                <a:latin typeface="Calibri"/>
              </a:rPr>
              <a:t>data type</a:t>
            </a:r>
            <a:r>
              <a:rPr b="0" lang="en-AU" sz="3200" strike="noStrike" u="none">
                <a:solidFill>
                  <a:srgbClr val="000000"/>
                </a:solidFill>
                <a:uFillTx/>
                <a:latin typeface="Calibri"/>
              </a:rPr>
              <a:t> e.g.</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ourier New"/>
              </a:rPr>
              <a:t>DIM </a:t>
            </a:r>
            <a:r>
              <a:rPr b="1" lang="en-AU" sz="3200" strike="noStrike" u="none">
                <a:solidFill>
                  <a:srgbClr val="000000"/>
                </a:solidFill>
                <a:uFillTx/>
                <a:latin typeface="Courier New"/>
              </a:rPr>
              <a:t>COST</a:t>
            </a:r>
            <a:r>
              <a:rPr b="0" lang="en-AU" sz="3200" strike="noStrike" u="none">
                <a:solidFill>
                  <a:srgbClr val="000000"/>
                </a:solidFill>
                <a:uFillTx/>
                <a:latin typeface="Courier New"/>
              </a:rPr>
              <a:t>(</a:t>
            </a:r>
            <a:r>
              <a:rPr b="0" i="1" lang="en-AU" sz="3200" strike="noStrike" u="none">
                <a:solidFill>
                  <a:srgbClr val="000000"/>
                </a:solidFill>
                <a:uFillTx/>
                <a:latin typeface="Courier New"/>
              </a:rPr>
              <a:t>12</a:t>
            </a:r>
            <a:r>
              <a:rPr b="0" lang="en-AU" sz="3200" strike="noStrike" u="none">
                <a:solidFill>
                  <a:srgbClr val="000000"/>
                </a:solidFill>
                <a:uFillTx/>
                <a:latin typeface="Courier New"/>
              </a:rPr>
              <a:t>) </a:t>
            </a:r>
            <a:r>
              <a:rPr b="0" lang="en-AU" sz="3200" strike="noStrike" u="none">
                <a:solidFill>
                  <a:srgbClr val="c9211e"/>
                </a:solidFill>
                <a:uFillTx/>
                <a:latin typeface="Courier New"/>
              </a:rPr>
              <a:t>AS SINGLE</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Array data types</a:t>
            </a:r>
            <a:endParaRPr b="0" lang="en-AU" sz="4400" strike="noStrike" u="none">
              <a:solidFill>
                <a:srgbClr val="000000"/>
              </a:solidFill>
              <a:uFillTx/>
              <a:latin typeface="Arial"/>
            </a:endParaRPr>
          </a:p>
        </p:txBody>
      </p:sp>
      <p:sp>
        <p:nvSpPr>
          <p:cNvPr id="144" name="PlaceHolder 2"/>
          <p:cNvSpPr>
            <a:spLocks noGrp="1"/>
          </p:cNvSpPr>
          <p:nvPr>
            <p:ph/>
          </p:nvPr>
        </p:nvSpPr>
        <p:spPr>
          <a:xfrm>
            <a:off x="457200" y="1600200"/>
            <a:ext cx="86857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Can create arrays of any allowable </a:t>
            </a:r>
            <a:r>
              <a:rPr b="0" lang="en-AU" sz="3200" strike="noStrike" u="none">
                <a:solidFill>
                  <a:srgbClr val="c9211e"/>
                </a:solidFill>
                <a:uFillTx/>
                <a:latin typeface="Calibri"/>
              </a:rPr>
              <a:t>data type</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DIM ClassSize as </a:t>
            </a:r>
            <a:r>
              <a:rPr b="1" lang="en-AU" sz="3200" strike="noStrike" u="none">
                <a:solidFill>
                  <a:srgbClr val="c9211e"/>
                </a:solidFill>
                <a:uFillTx/>
                <a:latin typeface="Courier New"/>
              </a:rPr>
              <a:t>INTEGER</a:t>
            </a:r>
            <a:r>
              <a:rPr b="0" lang="en-AU" sz="3200" strike="noStrike" u="none">
                <a:solidFill>
                  <a:srgbClr val="000000"/>
                </a:solidFill>
                <a:uFillTx/>
                <a:latin typeface="Courier New"/>
              </a:rPr>
              <a:t> = 28</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DIM BIRTHDATES(ClassSize) </a:t>
            </a:r>
            <a:r>
              <a:rPr b="1" lang="en-AU" sz="3200" strike="noStrike" u="none">
                <a:solidFill>
                  <a:srgbClr val="000000"/>
                </a:solidFill>
                <a:uFillTx/>
                <a:latin typeface="Courier New"/>
              </a:rPr>
              <a:t>as </a:t>
            </a:r>
            <a:r>
              <a:rPr b="1" lang="en-AU" sz="3200" strike="noStrike" u="none">
                <a:solidFill>
                  <a:srgbClr val="c9211e"/>
                </a:solidFill>
                <a:uFillTx/>
                <a:latin typeface="Courier New"/>
              </a:rPr>
              <a:t>DATE</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DIM GNAMES(ClassSize) </a:t>
            </a:r>
            <a:r>
              <a:rPr b="1" lang="en-AU" sz="3200" strike="noStrike" u="none">
                <a:solidFill>
                  <a:srgbClr val="000000"/>
                </a:solidFill>
                <a:uFillTx/>
                <a:latin typeface="Courier New"/>
              </a:rPr>
              <a:t>as </a:t>
            </a:r>
            <a:r>
              <a:rPr b="1" lang="en-AU" sz="3200" strike="noStrike" u="none">
                <a:solidFill>
                  <a:srgbClr val="c9211e"/>
                </a:solidFill>
                <a:uFillTx/>
                <a:latin typeface="Courier New"/>
              </a:rPr>
              <a:t>STRING</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ourier New"/>
              </a:rPr>
              <a:t>DIM FEES(ClassSize) </a:t>
            </a:r>
            <a:r>
              <a:rPr b="1" lang="en-AU" sz="3200" strike="noStrike" u="none">
                <a:solidFill>
                  <a:srgbClr val="000000"/>
                </a:solidFill>
                <a:uFillTx/>
                <a:latin typeface="Courier New"/>
              </a:rPr>
              <a:t>as </a:t>
            </a:r>
            <a:r>
              <a:rPr b="1" lang="en-AU" sz="3200" strike="noStrike" u="none">
                <a:solidFill>
                  <a:srgbClr val="c9211e"/>
                </a:solidFill>
                <a:uFillTx/>
                <a:latin typeface="Courier New"/>
              </a:rPr>
              <a:t>SINGLE</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Using arrays</a:t>
            </a:r>
            <a:endParaRPr b="0" lang="en-AU" sz="4400" strike="noStrike" u="none">
              <a:solidFill>
                <a:srgbClr val="000000"/>
              </a:solidFill>
              <a:uFillTx/>
              <a:latin typeface="Arial"/>
            </a:endParaRPr>
          </a:p>
        </p:txBody>
      </p:sp>
      <p:sp>
        <p:nvSpPr>
          <p:cNvPr id="146"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ourier New"/>
              </a:rPr>
              <a:t>total_cost </a:t>
            </a:r>
            <a:r>
              <a:rPr b="1" lang="en-AU" sz="3200" strike="noStrike" u="none">
                <a:solidFill>
                  <a:srgbClr val="000000"/>
                </a:solidFill>
                <a:uFillTx/>
                <a:latin typeface="Courier New"/>
                <a:ea typeface="Courier New"/>
              </a:rPr>
              <a:t>←</a:t>
            </a:r>
            <a:r>
              <a:rPr b="0" lang="en-AU" sz="3200" strike="noStrike" u="none">
                <a:solidFill>
                  <a:srgbClr val="000000"/>
                </a:solidFill>
                <a:uFillTx/>
                <a:latin typeface="Courier New"/>
              </a:rPr>
              <a:t> COST[1] + COST[2] + COST[3] + COST[4]</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Not much better than using individual variables…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But teamed with </a:t>
            </a:r>
            <a:r>
              <a:rPr b="1" lang="en-AU" sz="3200" strike="noStrike" u="none">
                <a:solidFill>
                  <a:srgbClr val="000000"/>
                </a:solidFill>
                <a:uFillTx/>
                <a:latin typeface="Calibri"/>
              </a:rPr>
              <a:t>loops</a:t>
            </a:r>
            <a:r>
              <a:rPr b="0" lang="en-AU" sz="3200" strike="noStrike" u="none">
                <a:solidFill>
                  <a:srgbClr val="000000"/>
                </a:solidFill>
                <a:uFillTx/>
                <a:latin typeface="Calibri"/>
              </a:rPr>
              <a:t>, the power of arrays is unleashed!</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Because the name of the storage structure (COST) remains the same, only the </a:t>
            </a:r>
            <a:r>
              <a:rPr b="1" lang="en-AU" sz="3200" strike="noStrike" u="none">
                <a:solidFill>
                  <a:srgbClr val="000000"/>
                </a:solidFill>
                <a:uFillTx/>
                <a:latin typeface="Calibri"/>
              </a:rPr>
              <a:t>index</a:t>
            </a:r>
            <a:r>
              <a:rPr b="0" lang="en-AU" sz="3200" strike="noStrike" u="none">
                <a:solidFill>
                  <a:srgbClr val="000000"/>
                </a:solidFill>
                <a:uFillTx/>
                <a:latin typeface="Calibri"/>
              </a:rPr>
              <a:t> needs to be specified…</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303</TotalTime>
  <Application>LibreOffice/24.8.0.3$Windows_X86_64 LibreOffice_project/0bdf1299c94fe897b119f97f3c613e9dca6be583</Application>
  <AppVersion>15.0000</AppVersion>
  <Words>1437</Words>
  <Paragraphs>176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2009-02-06T03:31:51Z</dcterms:created>
  <dc:creator>kel</dc:creator>
  <dc:description/>
  <dc:language>en-AU</dc:language>
  <cp:lastModifiedBy/>
  <dcterms:modified xsi:type="dcterms:W3CDTF">2024-09-03T14:24:42Z</dcterms:modified>
  <cp:revision>16</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49</vt:i4>
  </property>
</Properties>
</file>