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39" name="Title 1"/>
          <p:cNvSpPr/>
          <p:nvPr/>
        </p:nvSpPr>
        <p:spPr>
          <a:xfrm>
            <a:off x="611280" y="2024280"/>
            <a:ext cx="7772040" cy="10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6000" spc="-1" strike="noStrike">
                <a:solidFill>
                  <a:srgbClr val="c9211e"/>
                </a:solidFill>
                <a:latin typeface="Calibri"/>
                <a:ea typeface="DejaVu Sans"/>
              </a:rPr>
              <a:t>Linked Lists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40" name="Picture 6" descr="http://courses.cs.vt.edu/csonline/DataStructures/Lessons/OrderedListImplementationView/linked_list.gif"/>
          <p:cNvPicPr/>
          <p:nvPr/>
        </p:nvPicPr>
        <p:blipFill>
          <a:blip r:embed="rId1"/>
          <a:stretch/>
        </p:blipFill>
        <p:spPr>
          <a:xfrm>
            <a:off x="2700360" y="3717000"/>
            <a:ext cx="380952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better way?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data item also has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link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the next data item’s location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New data is stored at the next available location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change the relative position of data items,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you only need to change the links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not physically move data in RAM or on disk.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2" name=""/>
          <p:cNvGraphicFramePr/>
          <p:nvPr/>
        </p:nvGraphicFramePr>
        <p:xfrm>
          <a:off x="3492360" y="1628640"/>
          <a:ext cx="3312720" cy="1854000"/>
        </p:xfrm>
        <a:graphic>
          <a:graphicData uri="http://schemas.openxmlformats.org/drawingml/2006/table">
            <a:tbl>
              <a:tblPr/>
              <a:tblGrid>
                <a:gridCol w="1105200"/>
                <a:gridCol w="1103040"/>
                <a:gridCol w="110484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3" name="TextBox 4"/>
          <p:cNvSpPr/>
          <p:nvPr/>
        </p:nvSpPr>
        <p:spPr>
          <a:xfrm>
            <a:off x="2195640" y="3749760"/>
            <a:ext cx="5760720" cy="30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position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is just the location where the data is stored.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forward link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item in sequence.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FwdLink of the last item is zero to indicate no more items are available.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New Data Arrives: 56 !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5" name=""/>
          <p:cNvGraphicFramePr/>
          <p:nvPr/>
        </p:nvGraphicFramePr>
        <p:xfrm>
          <a:off x="3492360" y="1628640"/>
          <a:ext cx="3312720" cy="2225520"/>
        </p:xfrm>
        <a:graphic>
          <a:graphicData uri="http://schemas.openxmlformats.org/drawingml/2006/table">
            <a:tbl>
              <a:tblPr/>
              <a:tblGrid>
                <a:gridCol w="1105200"/>
                <a:gridCol w="1103040"/>
                <a:gridCol w="110484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6" name="Title 1"/>
          <p:cNvSpPr/>
          <p:nvPr/>
        </p:nvSpPr>
        <p:spPr>
          <a:xfrm>
            <a:off x="539640" y="458136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The new data is dumped in the next available location (position 5)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Now to update links…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8" name=""/>
          <p:cNvGraphicFramePr/>
          <p:nvPr/>
        </p:nvGraphicFramePr>
        <p:xfrm>
          <a:off x="3492360" y="1628640"/>
          <a:ext cx="3312720" cy="2225520"/>
        </p:xfrm>
        <a:graphic>
          <a:graphicData uri="http://schemas.openxmlformats.org/drawingml/2006/table">
            <a:tbl>
              <a:tblPr/>
              <a:tblGrid>
                <a:gridCol w="1105200"/>
                <a:gridCol w="1103040"/>
                <a:gridCol w="110484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9" name="Title 1"/>
          <p:cNvSpPr/>
          <p:nvPr/>
        </p:nvSpPr>
        <p:spPr>
          <a:xfrm>
            <a:off x="539640" y="4221000"/>
            <a:ext cx="822924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The item after “45” is now “56” so change the FwdLink of item 1 to point to the location of “56”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Now to update links…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3492360" y="1628640"/>
          <a:ext cx="3312720" cy="2225520"/>
        </p:xfrm>
        <a:graphic>
          <a:graphicData uri="http://schemas.openxmlformats.org/drawingml/2006/table">
            <a:tbl>
              <a:tblPr/>
              <a:tblGrid>
                <a:gridCol w="1105200"/>
                <a:gridCol w="1103040"/>
                <a:gridCol w="110484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2" name="Title 1"/>
          <p:cNvSpPr/>
          <p:nvPr/>
        </p:nvSpPr>
        <p:spPr>
          <a:xfrm>
            <a:off x="539640" y="4221000"/>
            <a:ext cx="822924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The item following “56” is “78”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Now to update links…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4" name=""/>
          <p:cNvGraphicFramePr/>
          <p:nvPr/>
        </p:nvGraphicFramePr>
        <p:xfrm>
          <a:off x="3492360" y="1628640"/>
          <a:ext cx="3312720" cy="2225520"/>
        </p:xfrm>
        <a:graphic>
          <a:graphicData uri="http://schemas.openxmlformats.org/drawingml/2006/table">
            <a:tbl>
              <a:tblPr/>
              <a:tblGrid>
                <a:gridCol w="1105200"/>
                <a:gridCol w="1103040"/>
                <a:gridCol w="110484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5" name="Title 1"/>
          <p:cNvSpPr/>
          <p:nvPr/>
        </p:nvSpPr>
        <p:spPr>
          <a:xfrm>
            <a:off x="539640" y="4221000"/>
            <a:ext cx="822924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 instead of heavy-duty data moving, we only had to change 2 numbers!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price you pay…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39640" y="155736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Extra storage needed for the links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Processing overhead to maintain links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Storage needed for pointers to: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location of the first item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location of the next free slot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Doubly-linked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limitation of the linked list before is that you can only travel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forward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through data items.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can’t easily find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previous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item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can be fixed with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doubly-linked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list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Doubly-linked list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data item has a link to the next item and another link to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previous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item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3" name=""/>
          <p:cNvGraphicFramePr/>
          <p:nvPr/>
        </p:nvGraphicFramePr>
        <p:xfrm>
          <a:off x="2843280" y="1628640"/>
          <a:ext cx="4536720" cy="1854000"/>
        </p:xfrm>
        <a:graphic>
          <a:graphicData uri="http://schemas.openxmlformats.org/drawingml/2006/table">
            <a:tbl>
              <a:tblPr/>
              <a:tblGrid>
                <a:gridCol w="1133280"/>
                <a:gridCol w="1135080"/>
                <a:gridCol w="1133640"/>
                <a:gridCol w="113508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Fwd 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BackLink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4" name="TextBox 4"/>
          <p:cNvSpPr/>
          <p:nvPr/>
        </p:nvSpPr>
        <p:spPr>
          <a:xfrm>
            <a:off x="2195640" y="3749760"/>
            <a:ext cx="5760720" cy="22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Now you can move backwards by from item </a:t>
            </a:r>
            <a:r>
              <a:rPr b="0" i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 by going to item referred to in </a:t>
            </a:r>
            <a:r>
              <a:rPr b="0" i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Backlink(n)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Note: linked lists are not mandated knowledge, but they’ve well worth knowing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Why?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Circular linked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Instead of using 0 to indicate the end of a chain of links…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 the FORWARD link of the LAST item to the FIRST item in the chain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 the BACKWARD link of the FIRST item to the LAST item in the chain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 you can ‘roll around’ from the end of the list back to the start!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real-world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I taught English, I often  taught the novel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To Kill A Mockingbird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discussing recurring themes (e.g. prejudice), I’d often have to find examples to prejudice throughout the book (e.g. pages 67,96, 126)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How it works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 the inside front cover I recorded the start of the chain (page 67)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 p.67 I’d have a note to go to p.96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 p.96 I’d have a note to go Backward to 67 and forward to 126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 p.126 there’d be a note to go back to 96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Doubly-Linked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 in this doubly-linked list, I could travel in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either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direction by following the links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Linked lists ran your file system!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" y="1341360"/>
            <a:ext cx="8229240" cy="55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Unless you use NTFS file system, your files on disk are managed by a FAT – file allocation table.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Still needed for devices like USB sticks formatted as ‘FAT32’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Since parts of files are sprinkled all over a disk, there needs to be a way to find all the pieces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Avoids moving a million files to make room for a new file.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FAT is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linked list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Follow the links to find the next piece of the file!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250920" y="2781360"/>
            <a:ext cx="8695800" cy="2879280"/>
          </a:xfrm>
          <a:prstGeom prst="rect">
            <a:avLst/>
          </a:prstGeom>
          <a:ln w="0">
            <a:noFill/>
          </a:ln>
        </p:spPr>
      </p:pic>
      <p:sp>
        <p:nvSpPr>
          <p:cNvPr id="97" name="TextBox 4"/>
          <p:cNvSpPr/>
          <p:nvPr/>
        </p:nvSpPr>
        <p:spPr>
          <a:xfrm>
            <a:off x="468360" y="2133720"/>
            <a:ext cx="2950920" cy="5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8" name="TextBox 5"/>
          <p:cNvSpPr/>
          <p:nvPr/>
        </p:nvSpPr>
        <p:spPr>
          <a:xfrm>
            <a:off x="4572000" y="2133720"/>
            <a:ext cx="4320720" cy="5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DISK CLUSTERS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Exercise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Write a program to let a user enter a word.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a linked list so you can print out the stored words in alphabetical order.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Bonus – print the list of words in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reverse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alphabetical order.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serious SD U4O1 practice!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1341000"/>
            <a:ext cx="822924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Find a text file containing a non-trivial amount of text (e.g. a public-domain book from 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gutenberg.net.au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Write a program to read the entire text and store each unique word in a linked list.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Save the list and links to a text file so the data can be read back later by your program.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count how often each word appears in the text, and print the frequencies of the 10 most-repeated words.  Good luck!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97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linked lists?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storing incoming data in a sorted or organised manner, moving items to accommodate new data is very slow.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46" name=""/>
          <p:cNvGraphicFramePr/>
          <p:nvPr/>
        </p:nvGraphicFramePr>
        <p:xfrm>
          <a:off x="3492360" y="1628640"/>
          <a:ext cx="2027160" cy="185400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"/>
          <p:cNvSpPr/>
          <p:nvPr/>
        </p:nvSpPr>
        <p:spPr>
          <a:xfrm>
            <a:off x="3203640" y="3645000"/>
            <a:ext cx="2880720" cy="13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data arrives and has to be added: 56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3492360" y="1628640"/>
          <a:ext cx="2027160" cy="222552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1" name=""/>
          <p:cNvGraphicFramePr/>
          <p:nvPr/>
        </p:nvGraphicFramePr>
        <p:xfrm>
          <a:off x="3492360" y="1628640"/>
          <a:ext cx="2027160" cy="241416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5040"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76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3" name=""/>
          <p:cNvGraphicFramePr/>
          <p:nvPr/>
        </p:nvGraphicFramePr>
        <p:xfrm>
          <a:off x="3492360" y="1628640"/>
          <a:ext cx="2027160" cy="241596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6840"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76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5" name=""/>
          <p:cNvGraphicFramePr/>
          <p:nvPr/>
        </p:nvGraphicFramePr>
        <p:xfrm>
          <a:off x="3492360" y="1628640"/>
          <a:ext cx="2027160" cy="241416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5040"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76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7" name=""/>
          <p:cNvGraphicFramePr/>
          <p:nvPr/>
        </p:nvGraphicFramePr>
        <p:xfrm>
          <a:off x="3492360" y="1628640"/>
          <a:ext cx="2027160" cy="2417400"/>
        </p:xfrm>
        <a:graphic>
          <a:graphicData uri="http://schemas.openxmlformats.org/drawingml/2006/table">
            <a:tbl>
              <a:tblPr/>
              <a:tblGrid>
                <a:gridCol w="2027520"/>
              </a:tblGrid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68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76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8" name="Title 1"/>
          <p:cNvSpPr/>
          <p:nvPr/>
        </p:nvSpPr>
        <p:spPr>
          <a:xfrm>
            <a:off x="611280" y="4437000"/>
            <a:ext cx="8229240" cy="20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Moving data in memory is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slow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and processor-intensive – and it’s FAR slower when moved on disk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2022-01-22T12:13:43Z</dcterms:modified>
  <cp:revision>13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