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14240" y="824040"/>
            <a:ext cx="7772040" cy="71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39" name="Title 1"/>
          <p:cNvSpPr/>
          <p:nvPr/>
        </p:nvSpPr>
        <p:spPr>
          <a:xfrm>
            <a:off x="857160" y="2327040"/>
            <a:ext cx="7772040" cy="106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6000" spc="-1" strike="noStrike">
                <a:solidFill>
                  <a:srgbClr val="c9211e"/>
                </a:solidFill>
                <a:latin typeface="Calibri"/>
                <a:ea typeface="DejaVu Sans"/>
              </a:rPr>
              <a:t>Records &amp; files</a:t>
            </a:r>
            <a:endParaRPr b="0" lang="en-AU" sz="6000" spc="-1" strike="noStrike">
              <a:latin typeface="Arial"/>
            </a:endParaRPr>
          </a:p>
        </p:txBody>
      </p:sp>
      <p:sp>
        <p:nvSpPr>
          <p:cNvPr id="40" name="AutoShape 6"/>
          <p:cNvSpPr/>
          <p:nvPr/>
        </p:nvSpPr>
        <p:spPr>
          <a:xfrm>
            <a:off x="155520" y="-830160"/>
            <a:ext cx="2619000" cy="174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AutoShape 8"/>
          <p:cNvSpPr/>
          <p:nvPr/>
        </p:nvSpPr>
        <p:spPr>
          <a:xfrm>
            <a:off x="155520" y="-830160"/>
            <a:ext cx="2619000" cy="174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Picture 9" descr=""/>
          <p:cNvPicPr/>
          <p:nvPr/>
        </p:nvPicPr>
        <p:blipFill>
          <a:blip r:embed="rId1"/>
          <a:stretch/>
        </p:blipFill>
        <p:spPr>
          <a:xfrm>
            <a:off x="1979640" y="4400640"/>
            <a:ext cx="2619000" cy="1742760"/>
          </a:xfrm>
          <a:prstGeom prst="rect">
            <a:avLst/>
          </a:prstGeom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4882680" y="4215240"/>
            <a:ext cx="2857320" cy="190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The other method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Compare this method to a cassette tape – to get to song 4 you have to wind all the way through songs 1, 2, and 3.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This is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serial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file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7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Serial files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457200" y="1125360"/>
            <a:ext cx="8229240" cy="532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3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Serial files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are not fixed in length.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Plain text – human readable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Great flexibility in record contents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Maximum lengths don’t have to be defined in advance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Data is not cut off if it’s longer than expected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Easy to code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But: cannot work out the starting point of a record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So: slower to access than random files.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CSV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CSV – comma separated values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Each line is a complete record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Each field in the record is delimited by quotation marks and separated by commas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Frequently used as a ‘universal’ data format, readable by all databases, spreadsheets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Random v Serial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68" name=""/>
          <p:cNvGraphicFramePr/>
          <p:nvPr/>
        </p:nvGraphicFramePr>
        <p:xfrm>
          <a:off x="324000" y="1413000"/>
          <a:ext cx="8229240" cy="1112400"/>
        </p:xfrm>
        <a:graphic>
          <a:graphicData uri="http://schemas.openxmlformats.org/drawingml/2006/table">
            <a:tbl>
              <a:tblPr/>
              <a:tblGrid>
                <a:gridCol w="1152360"/>
                <a:gridCol w="2139840"/>
                <a:gridCol w="739800"/>
                <a:gridCol w="792360"/>
                <a:gridCol w="3405240"/>
              </a:tblGrid>
              <a:tr h="371520">
                <a:tc gridSpan="5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Random File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solidFill>
                      <a:srgbClr val="729fcf"/>
                    </a:solidFill>
                  </a:tcPr>
                </a:tc>
              </a:tr>
              <a:tr h="369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Fred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Smith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184.5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 Wombatman Rd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872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d0d8e8"/>
                    </a:solidFill>
                  </a:tcPr>
                </a:tc>
              </a:tr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Papacostasalopolop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200.4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 Sharkfisher Lane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"/>
          <p:cNvGraphicFramePr/>
          <p:nvPr/>
        </p:nvGraphicFramePr>
        <p:xfrm>
          <a:off x="395280" y="2997360"/>
          <a:ext cx="8137080" cy="370800"/>
        </p:xfrm>
        <a:graphic>
          <a:graphicData uri="http://schemas.openxmlformats.org/drawingml/2006/table">
            <a:tbl>
              <a:tblPr/>
              <a:tblGrid>
                <a:gridCol w="8137440"/>
              </a:tblGrid>
              <a:tr h="37116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Serial File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70" name="TextBox 8"/>
          <p:cNvSpPr/>
          <p:nvPr/>
        </p:nvSpPr>
        <p:spPr>
          <a:xfrm>
            <a:off x="324000" y="3357720"/>
            <a:ext cx="8280000" cy="58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Fred”, “</a:t>
            </a:r>
            <a:r>
              <a:rPr b="0" lang="en-AU" sz="1600" spc="-1" strike="noStrike">
                <a:solidFill>
                  <a:srgbClr val="000000"/>
                </a:solidFill>
                <a:latin typeface="Adobe Fan Heiti Std B"/>
                <a:ea typeface="Adobe Fan Heiti Std B"/>
              </a:rPr>
              <a:t>Smith</a:t>
            </a: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”, “184.5”, “True”, “13 Wombatman Rd” </a:t>
            </a:r>
            <a:r>
              <a:rPr b="0" lang="en-AU" sz="1600" spc="-1" strike="noStrike">
                <a:solidFill>
                  <a:srgbClr val="000000"/>
                </a:solidFill>
                <a:latin typeface="Wingdings"/>
                <a:ea typeface="Wingdings"/>
              </a:rPr>
              <a:t>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AU" sz="1600" spc="-1" strike="noStrike">
                <a:solidFill>
                  <a:srgbClr val="000000"/>
                </a:solidFill>
                <a:latin typeface="Arial"/>
                <a:ea typeface="DejaVu Sans"/>
              </a:rPr>
              <a:t>Di”, “Papacostasalopolopalopolous”, “200.4”, “False”, “1 Sharkfisher Lane” </a:t>
            </a:r>
            <a:r>
              <a:rPr b="0" lang="en-AU" sz="1600" spc="-1" strike="noStrike">
                <a:solidFill>
                  <a:srgbClr val="000000"/>
                </a:solidFill>
                <a:latin typeface="Wingdings"/>
                <a:ea typeface="Wingdings"/>
              </a:rPr>
              <a:t></a:t>
            </a:r>
            <a:endParaRPr b="0" lang="en-AU" sz="1600" spc="-1" strike="noStrike">
              <a:latin typeface="Arial"/>
            </a:endParaRPr>
          </a:p>
        </p:txBody>
      </p:sp>
      <p:sp>
        <p:nvSpPr>
          <p:cNvPr id="71" name="TextBox 9"/>
          <p:cNvSpPr/>
          <p:nvPr/>
        </p:nvSpPr>
        <p:spPr>
          <a:xfrm>
            <a:off x="250920" y="4724280"/>
            <a:ext cx="8065800" cy="9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Notes: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Di’s surname is cut off in the random file because it was too long.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i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Wasted space in the random file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Summary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457200" y="1268280"/>
            <a:ext cx="8229240" cy="48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Records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are fixed-length containers with a variety of related fields in them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Fixed length fields can be restrictive and to avoid cutting off data, need to make fields long – and waste space.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Records are saved to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random files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Fast access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because can calculate the starting point of any record and jump to it instantly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Summary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Serial files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are plain text, variable length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Human-readable, flexible, easy to code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Slow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to access since you need to read all records between where you are and where you want to be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3"/>
          <p:cNvSpPr/>
          <p:nvPr/>
        </p:nvSpPr>
        <p:spPr>
          <a:xfrm>
            <a:off x="428760" y="3500280"/>
            <a:ext cx="8357760" cy="146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0000" y="1080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Data records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Random data files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Serial data files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92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Data records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457200" y="1197000"/>
            <a:ext cx="8229240" cy="49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6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Using variables to store data is not always convenient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E.g. PersonAge, PersonHeight, PersonMarried, PersonSurname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It’s more convenient in this case to use a structure to hold multiple pieces of related data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structure is a container - think of  a suitcase –carry its contents in one hand instead of holding many separate items. 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Defining a record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395280" y="162864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0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 record can contain a variety of data types – text, integer, real, boolean etc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Each variable in the record needs to be defined, e.g.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ourier New"/>
                <a:ea typeface="Courier New"/>
              </a:rPr>
              <a:t>STRUCTURE person</a:t>
            </a:r>
            <a:endParaRPr b="0" lang="en-AU" sz="32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PersonAge as Integer</a:t>
            </a:r>
            <a:endParaRPr b="0" lang="en-AU" sz="28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PersonHeight as Single</a:t>
            </a:r>
            <a:endParaRPr b="0" lang="en-AU" sz="28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PersonMarried as Boolean</a:t>
            </a:r>
            <a:endParaRPr b="0" lang="en-AU" sz="28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PersonSurname as Text * 15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ourier New"/>
                <a:ea typeface="Courier New"/>
              </a:rPr>
              <a:t>END STRUCTURE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Data Records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457200" y="1412640"/>
            <a:ext cx="8229240" cy="482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43040" indent="-28584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ourier New"/>
                <a:ea typeface="Courier New"/>
              </a:rPr>
              <a:t>PersonSurname as Text * 15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Courier New"/>
              </a:rPr>
              <a:t>Note that the maximum length of the text field must be specified so that storage space can be allocated without waste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Courier New"/>
              </a:rPr>
              <a:t>The lengths of the other data types are already known by the compiler.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Courier New"/>
              </a:rPr>
              <a:t>Important: every record is exactly the same length.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Accessing data in records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Person.height = 134.5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Person.surname = “Smith”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Person.weight += Person.weight + 2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Saving data records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457200" y="1413000"/>
            <a:ext cx="8229240" cy="47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Data records are saved to a special file format, called the random file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They are not plain text like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serial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files are, not human readable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Since every record is exactly the same length, when records are written end-to-end it’s easy to calculate where any particular record begins.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Reading random files</a:t>
            </a:r>
            <a:endParaRPr b="0" lang="en-AU" sz="4400" spc="-1" strike="noStrike">
              <a:latin typeface="Arial"/>
            </a:endParaRPr>
          </a:p>
        </p:txBody>
      </p:sp>
      <p:graphicFrame>
        <p:nvGraphicFramePr>
          <p:cNvPr id="57" name=""/>
          <p:cNvGraphicFramePr/>
          <p:nvPr/>
        </p:nvGraphicFramePr>
        <p:xfrm>
          <a:off x="468360" y="1628640"/>
          <a:ext cx="8229240" cy="371160"/>
        </p:xfrm>
        <a:graphic>
          <a:graphicData uri="http://schemas.openxmlformats.org/drawingml/2006/table">
            <a:tbl>
              <a:tblPr/>
              <a:tblGrid>
                <a:gridCol w="1646280"/>
                <a:gridCol w="1646280"/>
                <a:gridCol w="1644480"/>
                <a:gridCol w="1646280"/>
                <a:gridCol w="1646280"/>
              </a:tblGrid>
              <a:tr h="3715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record1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record2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record3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record4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record5</a:t>
                      </a:r>
                      <a:endParaRPr b="0" lang="en-AU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872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  <p:sp>
        <p:nvSpPr>
          <p:cNvPr id="58" name="TextBox 4"/>
          <p:cNvSpPr/>
          <p:nvPr/>
        </p:nvSpPr>
        <p:spPr>
          <a:xfrm>
            <a:off x="468360" y="2349360"/>
            <a:ext cx="8135640" cy="307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If each record is 9 bytes long…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Record 1 starts at byte 1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Record 2 starts at byte 10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Record 2 starts at byte 19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Etc.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  <a:ea typeface="DejaVu Sans"/>
              </a:rPr>
              <a:t>i.e. record N start = 1+(N*recordlength) 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Random files are fast!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Random” means you can instantly access any record without having to read all of the records before it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Think of a CD, DVD, vinyl-record player – lift the read/write head and drop it where you want to read.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2009-02-06T14:31:51Z</dcterms:created>
  <dc:creator>kel</dc:creator>
  <dc:description/>
  <dc:language>en-AU</dc:language>
  <cp:lastModifiedBy>Mark Kelly</cp:lastModifiedBy>
  <dcterms:modified xsi:type="dcterms:W3CDTF">2022-01-25T09:56:30Z</dcterms:modified>
  <cp:revision>12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