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13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3124080" y="6356520"/>
            <a:ext cx="2895120" cy="364320"/>
          </a:xfrm>
          <a:custGeom>
            <a:avLst/>
            <a:gdLst>
              <a:gd name="textAreaLeft" fmla="*/ 0 w 2895120"/>
              <a:gd name="textAreaRight" fmla="*/ 2895480 w 2895120"/>
              <a:gd name="textAreaTop" fmla="*/ 0 h 364320"/>
              <a:gd name="textAreaBottom" fmla="*/ 364680 h 36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wmf"/><Relationship Id="rId8" Type="http://schemas.openxmlformats.org/officeDocument/2006/relationships/slideLayout" Target="../slideLayouts/slideLayout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755640" y="179280"/>
            <a:ext cx="7771680" cy="720000"/>
          </a:xfrm>
          <a:custGeom>
            <a:avLst/>
            <a:gdLst>
              <a:gd name="textAreaLeft" fmla="*/ 0 w 7771680"/>
              <a:gd name="textAreaRight" fmla="*/ 7772040 w 7771680"/>
              <a:gd name="textAreaTop" fmla="*/ 0 h 720000"/>
              <a:gd name="textAreaBottom" fmla="*/ 720360 h 72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Normalisation Example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547640" y="4672080"/>
            <a:ext cx="6400080" cy="1627920"/>
          </a:xfrm>
          <a:custGeom>
            <a:avLst/>
            <a:gdLst>
              <a:gd name="textAreaLeft" fmla="*/ 0 w 6400080"/>
              <a:gd name="textAreaRight" fmla="*/ 6400440 w 6400080"/>
              <a:gd name="textAreaTop" fmla="*/ 0 h 1627920"/>
              <a:gd name="textAreaBottom" fmla="*/ 1628280 h 1627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400" strike="noStrike" u="none">
                <a:solidFill>
                  <a:srgbClr val="898989"/>
                </a:solidFill>
                <a:uFillTx/>
                <a:latin typeface="Calibri"/>
                <a:ea typeface="Microsoft YaHei"/>
              </a:rPr>
              <a:t>Applied Computing Slideshows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400" strike="noStrike" u="none">
                <a:solidFill>
                  <a:srgbClr val="898989"/>
                </a:solidFill>
                <a:uFillTx/>
                <a:latin typeface="Calibri"/>
                <a:ea typeface="Microsoft YaHei"/>
              </a:rPr>
              <a:t>by Mark Kelly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400" strike="noStrike" u="none">
                <a:solidFill>
                  <a:srgbClr val="898989"/>
                </a:solidFill>
                <a:uFillTx/>
                <a:latin typeface="Calibri"/>
                <a:ea typeface="Microsoft YaHei"/>
              </a:rPr>
              <a:t>vcedata.com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400" strike="noStrike" u="none">
                <a:solidFill>
                  <a:srgbClr val="898989"/>
                </a:solidFill>
                <a:uFillTx/>
                <a:latin typeface="Calibri"/>
                <a:ea typeface="Microsoft YaHei"/>
              </a:rPr>
              <a:t>mark@vcedata.com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400" strike="noStrike" u="none">
                <a:solidFill>
                  <a:srgbClr val="898989"/>
                </a:solidFill>
                <a:uFillTx/>
                <a:latin typeface="Calibri"/>
                <a:ea typeface="Microsoft YaHei"/>
              </a:rPr>
              <a:t>This slideshow is based on work by Robert Timmer-Arends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13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400" strike="noStrike" u="none">
                <a:solidFill>
                  <a:srgbClr val="898989"/>
                </a:solidFill>
                <a:uFillTx/>
                <a:latin typeface="Calibri"/>
                <a:ea typeface="Microsoft YaHei"/>
              </a:rPr>
              <a:t>Last changed 2024-09-11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340000" y="1079640"/>
            <a:ext cx="4419000" cy="316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395280" y="6922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40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So it’s not 2NF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324000" y="2349360"/>
            <a:ext cx="8568360" cy="94860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468360" y="3573360"/>
            <a:ext cx="8228880" cy="280764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2807640"/>
              <a:gd name="textAreaBottom" fmla="*/ 2808000 h 2807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How can we fix it?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7200000" y="4269600"/>
            <a:ext cx="1914120" cy="23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Make new tables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340000" y="2700000"/>
            <a:ext cx="6810120" cy="42858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457200" y="1600200"/>
            <a:ext cx="8228880" cy="452520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4525200"/>
              <a:gd name="textAreaBottom" fmla="*/ 4525560 h 4525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Make a new table for each primary key field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Give each new table its own primary key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Move columns from the original table to the new table that matches their primary key…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Step 1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24000" y="1773360"/>
            <a:ext cx="8568360" cy="9486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9720" y="1820880"/>
            <a:ext cx="5800320" cy="4374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971640" y="3213000"/>
            <a:ext cx="4607640" cy="367560"/>
          </a:xfrm>
          <a:custGeom>
            <a:avLst/>
            <a:gdLst>
              <a:gd name="textAreaLeft" fmla="*/ 0 w 4607640"/>
              <a:gd name="textAreaRight" fmla="*/ 4608000 w 4607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dur="indefinite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06 2.71802E-006 L 0.00069 0.24427 E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Microsoft YaHei"/>
              </a:rPr>
              <a:t>Step 2</a:t>
            </a:r>
            <a:endParaRPr b="0" lang="en-AU" sz="44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24000" y="1773360"/>
            <a:ext cx="8568360" cy="9486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95280" y="3572280"/>
            <a:ext cx="5799960" cy="4377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173640" y="1836720"/>
            <a:ext cx="1990080" cy="83736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971640" y="3213000"/>
            <a:ext cx="4607640" cy="367560"/>
          </a:xfrm>
          <a:custGeom>
            <a:avLst/>
            <a:gdLst>
              <a:gd name="textAreaLeft" fmla="*/ 0 w 4607640"/>
              <a:gd name="textAreaRight" fmla="*/ 4608000 w 4607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867280" y="407664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dur="indefinite" fill="hold">
                      <p:stCondLst>
                        <p:cond delay="indefinite"/>
                      </p:stCondLst>
                      <p:childTnLst>
                        <p:par>
                          <p:cTn id="1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1" dur="indefinite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06 3.08351E-006 L -0.00052 0.37034 E">
                                      <p:cBhvr>
                                        <p:cTn id="12" dur="2000" fill="hold"/>
                                        <p:tgtEl>
                                          <p:spTgt spid="12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ff6600"/>
                </a:solidFill>
                <a:uFillTx/>
                <a:latin typeface="Calibri"/>
                <a:ea typeface="Microsoft YaHei"/>
              </a:rPr>
              <a:t>Step 3</a:t>
            </a:r>
            <a:endParaRPr b="0" lang="en-AU" sz="4400" strike="noStrike" u="none">
              <a:solidFill>
                <a:srgbClr val="ff6600"/>
              </a:solidFill>
              <a:uFillTx/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24000" y="1773360"/>
            <a:ext cx="8568360" cy="9486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95280" y="357336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6156360" y="443700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395280" y="182736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6173640" y="182736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6"/>
          <a:stretch/>
        </p:blipFill>
        <p:spPr>
          <a:xfrm>
            <a:off x="8164440" y="1827360"/>
            <a:ext cx="704160" cy="84672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971640" y="3213000"/>
            <a:ext cx="4607640" cy="367560"/>
          </a:xfrm>
          <a:custGeom>
            <a:avLst/>
            <a:gdLst>
              <a:gd name="textAreaLeft" fmla="*/ 0 w 4607640"/>
              <a:gd name="textAreaRight" fmla="*/ 4608000 w 4607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867280" y="407664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116000" y="4941720"/>
            <a:ext cx="4607640" cy="367560"/>
          </a:xfrm>
          <a:custGeom>
            <a:avLst/>
            <a:gdLst>
              <a:gd name="textAreaLeft" fmla="*/ 0 w 4607640"/>
              <a:gd name="textAreaRight" fmla="*/ 4608000 w 4607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dur="indefinite" fill="hold">
                      <p:stCondLst>
                        <p:cond delay="indefinite"/>
                      </p:stCondLst>
                      <p:childTnLst>
                        <p:par>
                          <p:cTn id="1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7" dur="indefinite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06 1.00856E-006 L 0.00104 0.48716 E">
                                      <p:cBhvr>
                                        <p:cTn id="18" dur="2000" fill="hold"/>
                                        <p:tgtEl>
                                          <p:spTgt spid="12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dur="indefinite" fill="hold">
                      <p:stCondLst>
                        <p:cond delay="indefinite"/>
                      </p:stCondLst>
                      <p:childTnLst>
                        <p:par>
                          <p:cTn id="2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1" dur="indefinite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781 L -0.51025 0.50682 E">
                                      <p:cBhvr>
                                        <p:cTn id="22" dur="2000" fill="hold"/>
                                        <p:tgtEl>
                                          <p:spTgt spid="128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dur="indefinite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006 -2.95397E-006 L -0.58889 0.50752 E">
                                      <p:cBhvr>
                                        <p:cTn id="26" dur="2000" fill="hold"/>
                                        <p:tgtEl>
                                          <p:spTgt spid="12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ff6600"/>
                </a:solidFill>
                <a:uFillTx/>
                <a:latin typeface="Calibri"/>
                <a:ea typeface="Microsoft YaHei"/>
              </a:rPr>
              <a:t>Step 3</a:t>
            </a:r>
            <a:endParaRPr b="0" lang="en-AU" sz="4400" strike="noStrike" u="none">
              <a:solidFill>
                <a:srgbClr val="ff6600"/>
              </a:solidFill>
              <a:uFillTx/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24000" y="1773360"/>
            <a:ext cx="8568360" cy="94860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95280" y="357336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6156360" y="443700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/>
        </p:blipFill>
        <p:spPr>
          <a:xfrm>
            <a:off x="412920" y="5373720"/>
            <a:ext cx="989640" cy="83736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1403280" y="537372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6"/>
          <a:stretch/>
        </p:blipFill>
        <p:spPr>
          <a:xfrm>
            <a:off x="2340000" y="537372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971640" y="3213000"/>
            <a:ext cx="4607640" cy="367560"/>
          </a:xfrm>
          <a:custGeom>
            <a:avLst/>
            <a:gdLst>
              <a:gd name="textAreaLeft" fmla="*/ 0 w 4607640"/>
              <a:gd name="textAreaRight" fmla="*/ 4608000 w 4607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867280" y="407664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116000" y="4941720"/>
            <a:ext cx="4607640" cy="367560"/>
          </a:xfrm>
          <a:custGeom>
            <a:avLst/>
            <a:gdLst>
              <a:gd name="textAreaLeft" fmla="*/ 0 w 4607640"/>
              <a:gd name="textAreaRight" fmla="*/ 4608000 w 4607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Step 4 - relationships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Step 4 - cardinality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403280" y="2852640"/>
            <a:ext cx="2952000" cy="64188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641880"/>
              <a:gd name="textAreaBottom" fmla="*/ 642240 h 641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ac09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Each student can only appear ONCE in the student table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Step 4 - cardinality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219640" y="4581360"/>
            <a:ext cx="2952000" cy="64188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641880"/>
              <a:gd name="textAreaBottom" fmla="*/ 642240 h 641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ac09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Each subject can only appear ONCE in the subjects table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Step 4 - cardinality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187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2050920" y="3933720"/>
            <a:ext cx="2952000" cy="91620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916200"/>
              <a:gd name="textAreaBottom" fmla="*/ 916560 h 91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ac09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 subject can be listed MANY times in the results table (for different students)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Thanks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57200" y="1600200"/>
            <a:ext cx="8228880" cy="452520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4525200"/>
              <a:gd name="textAreaBottom" fmla="*/ 4525560 h 4525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This example is based on “Relational Databases – a simplified account” by Robert Timmer-Arends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Step 4 - cardinality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108000" y="3933720"/>
            <a:ext cx="2950560" cy="916200"/>
          </a:xfrm>
          <a:custGeom>
            <a:avLst/>
            <a:gdLst>
              <a:gd name="textAreaLeft" fmla="*/ 0 w 2950560"/>
              <a:gd name="textAreaRight" fmla="*/ 2950920 w 2950560"/>
              <a:gd name="textAreaTop" fmla="*/ 0 h 916200"/>
              <a:gd name="textAreaBottom" fmla="*/ 916560 h 91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ac09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 student can be listed MANY times in the results table (for different subjects)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Microsoft YaHei"/>
              </a:rPr>
              <a:t>A 2NF check</a:t>
            </a:r>
            <a:endParaRPr b="0" lang="en-AU" sz="44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5724360" y="4508640"/>
            <a:ext cx="3418920" cy="155916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1559160"/>
              <a:gd name="textAreaBottom" fmla="*/ 1559520 h 1559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SubjectCost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is only dependent on the primary key,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Subject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8172360" y="5229360"/>
            <a:ext cx="791640" cy="791280"/>
          </a:xfrm>
          <a:prstGeom prst="smileyFace">
            <a:avLst>
              <a:gd name="adj" fmla="val 9282"/>
            </a:avLst>
          </a:prstGeom>
          <a:noFill/>
          <a:ln w="25560">
            <a:solidFill>
              <a:srgbClr val="e46c0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Microsoft YaHei"/>
              </a:rPr>
              <a:t>A 2NF check</a:t>
            </a:r>
            <a:endParaRPr b="0" lang="en-AU" sz="44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3995640" y="5013360"/>
            <a:ext cx="3418920" cy="119052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1190520"/>
              <a:gd name="textAreaBottom" fmla="*/ 1190880 h 1190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Grade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is only dependent on the primary key (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studentID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+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subject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7093080" y="5805360"/>
            <a:ext cx="791280" cy="791640"/>
          </a:xfrm>
          <a:prstGeom prst="smileyFace">
            <a:avLst>
              <a:gd name="adj" fmla="val 9282"/>
            </a:avLst>
          </a:prstGeom>
          <a:noFill/>
          <a:ln w="25560">
            <a:solidFill>
              <a:srgbClr val="e46c0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Microsoft YaHei"/>
              </a:rPr>
              <a:t>A 2NF check</a:t>
            </a:r>
            <a:endParaRPr b="0" lang="en-AU" sz="44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1476360" y="2781360"/>
            <a:ext cx="3418920" cy="155916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1559160"/>
              <a:gd name="textAreaBottom" fmla="*/ 1559520 h 1559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Name, Address 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are only dependent on the primary key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(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StudentID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067280" y="3500280"/>
            <a:ext cx="791280" cy="791640"/>
          </a:xfrm>
          <a:prstGeom prst="smileyFace">
            <a:avLst>
              <a:gd name="adj" fmla="val 9282"/>
            </a:avLst>
          </a:prstGeom>
          <a:noFill/>
          <a:ln w="25560">
            <a:solidFill>
              <a:srgbClr val="e46c0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/>
          <p:nvPr/>
        </p:nvSpPr>
        <p:spPr>
          <a:xfrm>
            <a:off x="5040360" y="5013360"/>
            <a:ext cx="4102920" cy="1142280"/>
          </a:xfrm>
          <a:custGeom>
            <a:avLst/>
            <a:gdLst>
              <a:gd name="textAreaLeft" fmla="*/ 0 w 4102920"/>
              <a:gd name="textAreaRight" fmla="*/ 4103280 w 410292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But is it 3NF?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1476360" y="2781360"/>
            <a:ext cx="3418920" cy="173916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1739160"/>
              <a:gd name="textAreaBottom" fmla="*/ 1739520 h 1739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5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So it is 2NF!</a:t>
            </a:r>
            <a:endParaRPr b="0" lang="en-AU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check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283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284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285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1476360" y="2781360"/>
            <a:ext cx="3418920" cy="186372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1863720"/>
              <a:gd name="textAreaBottom" fmla="*/ 1864080 h 1863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7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Oh oh</a:t>
            </a:r>
            <a:r>
              <a:rPr b="1" lang="en-AU" sz="8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…</a:t>
            </a:r>
            <a:endParaRPr b="0" lang="en-AU" sz="8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What?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check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298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301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1476360" y="2781360"/>
            <a:ext cx="3418920" cy="204444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2044440"/>
              <a:gd name="textAreaBottom" fmla="*/ 2044800 h 2044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HouseName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is dependent on both </a:t>
            </a:r>
            <a:r>
              <a:rPr b="1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StudentID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+ </a:t>
            </a:r>
            <a:r>
              <a:rPr b="1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HouseColour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check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313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314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317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1476360" y="2781360"/>
            <a:ext cx="3418920" cy="204444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2044440"/>
              <a:gd name="textAreaBottom" fmla="*/ 2044800 h 2044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Or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HouseColour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is dependent on both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StudentID + HouseName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check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330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332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333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1476360" y="2781360"/>
            <a:ext cx="3418920" cy="223092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2230920"/>
              <a:gd name="textAreaBottom" fmla="*/ 2231280 h 2230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3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But either way,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non-key fields are dependent on MORE THAN THE PRIMARY KEY (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studentID</a:t>
            </a: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)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check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347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348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349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1476360" y="2781360"/>
            <a:ext cx="3418920" cy="180108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1801080"/>
              <a:gd name="textAreaBottom" fmla="*/ 1801440 h 1801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And 3NF says that non-key fields must depend on </a:t>
            </a:r>
            <a:r>
              <a:rPr b="1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nothing but the key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5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Take the following table.</a:t>
            </a:r>
            <a:br>
              <a:rPr sz="1800"/>
            </a:br>
            <a:br>
              <a:rPr sz="1800"/>
            </a:br>
            <a:r>
              <a:rPr b="0" lang="en-AU" sz="25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StudentID is the primary key.</a:t>
            </a:r>
            <a:endParaRPr b="0" lang="en-AU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50920" y="2276640"/>
            <a:ext cx="8474760" cy="103248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/>
          <p:nvPr/>
        </p:nvSpPr>
        <p:spPr>
          <a:xfrm>
            <a:off x="2987640" y="4292640"/>
            <a:ext cx="3599640" cy="1285200"/>
          </a:xfrm>
          <a:custGeom>
            <a:avLst/>
            <a:gdLst>
              <a:gd name="textAreaLeft" fmla="*/ 0 w 3599640"/>
              <a:gd name="textAreaRight" fmla="*/ 3600000 w 3599640"/>
              <a:gd name="textAreaTop" fmla="*/ 0 h 1285200"/>
              <a:gd name="textAreaBottom" fmla="*/ 1285560 h 1285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Is it 1NF?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(First Normal Form)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check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324000" y="2276640"/>
            <a:ext cx="5799960" cy="437400"/>
          </a:xfrm>
          <a:prstGeom prst="rect">
            <a:avLst/>
          </a:prstGeom>
          <a:ln w="0">
            <a:noFill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6156360" y="3573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362" name="" descr=""/>
          <p:cNvPicPr/>
          <p:nvPr/>
        </p:nvPicPr>
        <p:blipFill>
          <a:blip r:embed="rId3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4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364" name="" descr=""/>
          <p:cNvPicPr/>
          <p:nvPr/>
        </p:nvPicPr>
        <p:blipFill>
          <a:blip r:embed="rId5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365" name=""/>
          <p:cNvSpPr/>
          <p:nvPr/>
        </p:nvSpPr>
        <p:spPr>
          <a:xfrm>
            <a:off x="900000" y="191628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STUDENT TABLE (key = StudentID)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5867280" y="321300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 flipV="1">
            <a:off x="2633400" y="3989160"/>
            <a:ext cx="3522600" cy="1305000"/>
          </a:xfrm>
          <a:custGeom>
            <a:avLst/>
            <a:gdLst>
              <a:gd name="textAreaLeft" fmla="*/ 0 w 3522600"/>
              <a:gd name="textAreaRight" fmla="*/ 3522960 w 3522600"/>
              <a:gd name="textAreaTop" fmla="*/ -360 h 1305000"/>
              <a:gd name="textAreaBottom" fmla="*/ 1305000 h 1305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5796000" y="371628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1476360" y="2781360"/>
            <a:ext cx="3418920" cy="155628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1556280"/>
              <a:gd name="textAreaBottom" fmla="*/ 1556640 h 1556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5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i="1" lang="en-AU" sz="4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WHAT DO WE DO?</a:t>
            </a:r>
            <a:endParaRPr b="0" lang="en-AU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trike="noStrike" u="none">
                <a:solidFill>
                  <a:srgbClr val="9900ff"/>
                </a:solidFill>
                <a:uFillTx/>
                <a:latin typeface="Calibri"/>
                <a:ea typeface="Microsoft YaHei"/>
              </a:rPr>
              <a:t>Again, carve off the offending fields</a:t>
            </a:r>
            <a:endParaRPr b="0" lang="en-AU" sz="3600" strike="noStrike" u="none">
              <a:solidFill>
                <a:srgbClr val="9900ff"/>
              </a:solidFill>
              <a:uFillTx/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6156360" y="4869000"/>
            <a:ext cx="1990080" cy="837360"/>
          </a:xfrm>
          <a:prstGeom prst="rect">
            <a:avLst/>
          </a:prstGeom>
          <a:ln w="0">
            <a:noFill/>
          </a:ln>
        </p:spPr>
      </p:pic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378" name="" descr=""/>
          <p:cNvPicPr/>
          <p:nvPr/>
        </p:nvPicPr>
        <p:blipFill>
          <a:blip r:embed="rId3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4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380" name=""/>
          <p:cNvSpPr/>
          <p:nvPr/>
        </p:nvSpPr>
        <p:spPr>
          <a:xfrm>
            <a:off x="5940360" y="450864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 flipV="1">
            <a:off x="2633400" y="5286600"/>
            <a:ext cx="3522600" cy="9360"/>
          </a:xfrm>
          <a:custGeom>
            <a:avLst/>
            <a:gdLst>
              <a:gd name="textAreaLeft" fmla="*/ 0 w 3522600"/>
              <a:gd name="textAreaRight" fmla="*/ 3522960 w 3522600"/>
              <a:gd name="textAreaTop" fmla="*/ 360 h 9360"/>
              <a:gd name="textAreaBottom" fmla="*/ 10080 h 9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5796000" y="5013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5"/>
          <a:stretch/>
        </p:blipFill>
        <p:spPr>
          <a:xfrm>
            <a:off x="468360" y="1989000"/>
            <a:ext cx="3790080" cy="7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fix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6156360" y="4869000"/>
            <a:ext cx="1990080" cy="837360"/>
          </a:xfrm>
          <a:prstGeom prst="rect">
            <a:avLst/>
          </a:prstGeom>
          <a:ln w="0">
            <a:noFill/>
          </a:ln>
        </p:spPr>
      </p:pic>
      <p:pic>
        <p:nvPicPr>
          <p:cNvPr id="391" name="" descr=""/>
          <p:cNvPicPr/>
          <p:nvPr/>
        </p:nvPicPr>
        <p:blipFill>
          <a:blip r:embed="rId2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3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4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394" name=""/>
          <p:cNvSpPr/>
          <p:nvPr/>
        </p:nvSpPr>
        <p:spPr>
          <a:xfrm>
            <a:off x="5940360" y="450864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 flipV="1">
            <a:off x="2633400" y="5286600"/>
            <a:ext cx="3522600" cy="9360"/>
          </a:xfrm>
          <a:custGeom>
            <a:avLst/>
            <a:gdLst>
              <a:gd name="textAreaLeft" fmla="*/ 0 w 3522600"/>
              <a:gd name="textAreaRight" fmla="*/ 3522960 w 3522600"/>
              <a:gd name="textAreaTop" fmla="*/ 360 h 9360"/>
              <a:gd name="textAreaBottom" fmla="*/ 10080 h 9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5796000" y="5013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468360" y="1989000"/>
            <a:ext cx="3790080" cy="742320"/>
          </a:xfrm>
          <a:prstGeom prst="rect">
            <a:avLst/>
          </a:prstGeom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6"/>
          <a:stretch/>
        </p:blipFill>
        <p:spPr>
          <a:xfrm>
            <a:off x="3276720" y="1989000"/>
            <a:ext cx="1875600" cy="7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dur="indefinite" fill="hold">
                      <p:stCondLst>
                        <p:cond delay="indefinite"/>
                      </p:stCondLst>
                      <p:childTnLst>
                        <p:par>
                          <p:cTn id="3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1" dur="indefinite" nodeType="clickEffect" fill="hold" presetClass="path" presetID="49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-4.09207E-006 L 0.14149 0.18714 E">
                                      <p:cBhvr>
                                        <p:cTn id="32" dur="2000" fill="hold"/>
                                        <p:tgtEl>
                                          <p:spTgt spid="40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fix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6156360" y="4869000"/>
            <a:ext cx="1990080" cy="837360"/>
          </a:xfrm>
          <a:prstGeom prst="rect">
            <a:avLst/>
          </a:prstGeom>
          <a:ln w="0">
            <a:noFill/>
          </a:ln>
        </p:spPr>
      </p:pic>
      <p:pic>
        <p:nvPicPr>
          <p:cNvPr id="406" name="" descr=""/>
          <p:cNvPicPr/>
          <p:nvPr/>
        </p:nvPicPr>
        <p:blipFill>
          <a:blip r:embed="rId2"/>
          <a:stretch/>
        </p:blipFill>
        <p:spPr>
          <a:xfrm>
            <a:off x="1187280" y="5300640"/>
            <a:ext cx="990000" cy="837360"/>
          </a:xfrm>
          <a:prstGeom prst="rect">
            <a:avLst/>
          </a:prstGeom>
          <a:ln w="0">
            <a:noFill/>
          </a:ln>
        </p:spPr>
      </p:pic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2163600" y="5297400"/>
            <a:ext cx="942480" cy="856440"/>
          </a:xfrm>
          <a:prstGeom prst="rect">
            <a:avLst/>
          </a:prstGeom>
          <a:ln w="0">
            <a:noFill/>
          </a:ln>
        </p:spPr>
      </p:pic>
      <p:pic>
        <p:nvPicPr>
          <p:cNvPr id="408" name="" descr=""/>
          <p:cNvPicPr/>
          <p:nvPr/>
        </p:nvPicPr>
        <p:blipFill>
          <a:blip r:embed="rId4"/>
          <a:stretch/>
        </p:blipFill>
        <p:spPr>
          <a:xfrm>
            <a:off x="3106800" y="5300640"/>
            <a:ext cx="704160" cy="847080"/>
          </a:xfrm>
          <a:prstGeom prst="rect">
            <a:avLst/>
          </a:prstGeom>
          <a:ln w="0">
            <a:noFill/>
          </a:ln>
        </p:spPr>
      </p:pic>
      <p:sp>
        <p:nvSpPr>
          <p:cNvPr id="409" name=""/>
          <p:cNvSpPr/>
          <p:nvPr/>
        </p:nvSpPr>
        <p:spPr>
          <a:xfrm>
            <a:off x="5940360" y="450864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1187280" y="6165720"/>
            <a:ext cx="4608000" cy="367560"/>
          </a:xfrm>
          <a:custGeom>
            <a:avLst/>
            <a:gdLst>
              <a:gd name="textAreaLeft" fmla="*/ 0 w 4608000"/>
              <a:gd name="textAreaRight" fmla="*/ 4608360 w 46080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 flipH="1" flipV="1">
            <a:off x="898200" y="2707200"/>
            <a:ext cx="782640" cy="2592000"/>
          </a:xfrm>
          <a:custGeom>
            <a:avLst/>
            <a:gdLst>
              <a:gd name="textAreaLeft" fmla="*/ 360 w 782640"/>
              <a:gd name="textAreaRight" fmla="*/ 783360 w 782640"/>
              <a:gd name="textAreaTop" fmla="*/ 360 h 2592000"/>
              <a:gd name="textAreaBottom" fmla="*/ 2592720 h 259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 flipV="1">
            <a:off x="2633400" y="5286600"/>
            <a:ext cx="3522600" cy="9360"/>
          </a:xfrm>
          <a:custGeom>
            <a:avLst/>
            <a:gdLst>
              <a:gd name="textAreaLeft" fmla="*/ 0 w 3522600"/>
              <a:gd name="textAreaRight" fmla="*/ 3522960 w 3522600"/>
              <a:gd name="textAreaTop" fmla="*/ 360 h 9360"/>
              <a:gd name="textAreaBottom" fmla="*/ 10080 h 9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"/>
          <p:cNvSpPr/>
          <p:nvPr/>
        </p:nvSpPr>
        <p:spPr>
          <a:xfrm>
            <a:off x="971640" y="2781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"/>
          <p:cNvSpPr/>
          <p:nvPr/>
        </p:nvSpPr>
        <p:spPr>
          <a:xfrm>
            <a:off x="5796000" y="5013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 rot="16200000">
            <a:off x="1519920" y="4793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 rot="16200000">
            <a:off x="2816280" y="485496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5"/>
          <a:stretch/>
        </p:blipFill>
        <p:spPr>
          <a:xfrm>
            <a:off x="468360" y="1989000"/>
            <a:ext cx="3790080" cy="742320"/>
          </a:xfrm>
          <a:prstGeom prst="rect">
            <a:avLst/>
          </a:prstGeom>
          <a:ln w="0">
            <a:noFill/>
          </a:ln>
        </p:spPr>
      </p:pic>
      <p:pic>
        <p:nvPicPr>
          <p:cNvPr id="418" name="" descr=""/>
          <p:cNvPicPr/>
          <p:nvPr/>
        </p:nvPicPr>
        <p:blipFill>
          <a:blip r:embed="rId6"/>
          <a:stretch/>
        </p:blipFill>
        <p:spPr>
          <a:xfrm>
            <a:off x="4859280" y="3357720"/>
            <a:ext cx="1875600" cy="741960"/>
          </a:xfrm>
          <a:prstGeom prst="rect">
            <a:avLst/>
          </a:prstGeom>
          <a:ln w="0">
            <a:noFill/>
          </a:ln>
        </p:spPr>
      </p:pic>
      <p:sp>
        <p:nvSpPr>
          <p:cNvPr id="419" name=""/>
          <p:cNvSpPr/>
          <p:nvPr/>
        </p:nvSpPr>
        <p:spPr>
          <a:xfrm>
            <a:off x="4259160" y="2360520"/>
            <a:ext cx="744480" cy="1069920"/>
          </a:xfrm>
          <a:custGeom>
            <a:avLst/>
            <a:gdLst>
              <a:gd name="textAreaLeft" fmla="*/ 0 w 744480"/>
              <a:gd name="textAreaRight" fmla="*/ 744840 w 744480"/>
              <a:gd name="textAreaTop" fmla="*/ 0 h 1069920"/>
              <a:gd name="textAreaBottom" fmla="*/ 1070280 h 1069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4500720" y="3141720"/>
            <a:ext cx="357840" cy="367560"/>
          </a:xfrm>
          <a:custGeom>
            <a:avLst/>
            <a:gdLst>
              <a:gd name="textAreaLeft" fmla="*/ 0 w 357840"/>
              <a:gd name="textAreaRight" fmla="*/ 358200 w 3578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 rot="16200000">
            <a:off x="4286880" y="227304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 3NF win!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23" name=""/>
          <p:cNvGrpSpPr/>
          <p:nvPr/>
        </p:nvGrpSpPr>
        <p:grpSpPr>
          <a:xfrm>
            <a:off x="250920" y="1341360"/>
            <a:ext cx="4901400" cy="2457720"/>
            <a:chOff x="250920" y="1341360"/>
            <a:chExt cx="4901400" cy="2457720"/>
          </a:xfrm>
        </p:grpSpPr>
        <p:pic>
          <p:nvPicPr>
            <p:cNvPr id="424" name="" descr=""/>
            <p:cNvPicPr/>
            <p:nvPr/>
          </p:nvPicPr>
          <p:blipFill>
            <a:blip r:embed="rId1"/>
            <a:stretch/>
          </p:blipFill>
          <p:spPr>
            <a:xfrm>
              <a:off x="3014640" y="2739960"/>
              <a:ext cx="964440" cy="404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5" name="" descr=""/>
            <p:cNvPicPr/>
            <p:nvPr/>
          </p:nvPicPr>
          <p:blipFill>
            <a:blip r:embed="rId2"/>
            <a:stretch/>
          </p:blipFill>
          <p:spPr>
            <a:xfrm>
              <a:off x="600120" y="2949480"/>
              <a:ext cx="478800" cy="404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6" name="" descr=""/>
            <p:cNvPicPr/>
            <p:nvPr/>
          </p:nvPicPr>
          <p:blipFill>
            <a:blip r:embed="rId3"/>
            <a:stretch/>
          </p:blipFill>
          <p:spPr>
            <a:xfrm>
              <a:off x="1074600" y="2948040"/>
              <a:ext cx="455040" cy="413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7" name="" descr=""/>
            <p:cNvPicPr/>
            <p:nvPr/>
          </p:nvPicPr>
          <p:blipFill>
            <a:blip r:embed="rId4"/>
            <a:stretch/>
          </p:blipFill>
          <p:spPr>
            <a:xfrm>
              <a:off x="1533600" y="2949480"/>
              <a:ext cx="340560" cy="40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8" name=""/>
            <p:cNvSpPr/>
            <p:nvPr/>
          </p:nvSpPr>
          <p:spPr>
            <a:xfrm>
              <a:off x="2916360" y="3079800"/>
              <a:ext cx="2235960" cy="276120"/>
            </a:xfrm>
            <a:custGeom>
              <a:avLst/>
              <a:gdLst>
                <a:gd name="textAreaLeft" fmla="*/ 0 w 2235960"/>
                <a:gd name="textAreaRight" fmla="*/ 2236320 w 2235960"/>
                <a:gd name="textAreaTop" fmla="*/ 0 h 276120"/>
                <a:gd name="textAreaBottom" fmla="*/ 276480 h 276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200" strike="noStrike" u="none">
                  <a:solidFill>
                    <a:srgbClr val="ff0000"/>
                  </a:solidFill>
                  <a:uFillTx/>
                  <a:latin typeface="Calibri"/>
                  <a:ea typeface="DejaVu Sans"/>
                </a:rPr>
                <a:t>SUBJECTS TABLE (key = Subject)</a:t>
              </a:r>
              <a:endParaRPr b="0" lang="en-AU" sz="1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9" name=""/>
            <p:cNvSpPr/>
            <p:nvPr/>
          </p:nvSpPr>
          <p:spPr>
            <a:xfrm>
              <a:off x="600120" y="3370320"/>
              <a:ext cx="2235960" cy="428760"/>
            </a:xfrm>
            <a:custGeom>
              <a:avLst/>
              <a:gdLst>
                <a:gd name="textAreaLeft" fmla="*/ 0 w 2235960"/>
                <a:gd name="textAreaRight" fmla="*/ 2236320 w 2235960"/>
                <a:gd name="textAreaTop" fmla="*/ 0 h 428760"/>
                <a:gd name="textAreaBottom" fmla="*/ 429120 h 4287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100" strike="noStrike" u="none">
                  <a:solidFill>
                    <a:srgbClr val="ff0000"/>
                  </a:solidFill>
                  <a:uFillTx/>
                  <a:latin typeface="Calibri"/>
                  <a:ea typeface="DejaVu Sans"/>
                </a:rPr>
                <a:t>RESULTS TABLE (key = StudentID+Subject)</a:t>
              </a:r>
              <a:endParaRPr b="0" lang="en-AU" sz="1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0" name=""/>
            <p:cNvSpPr/>
            <p:nvPr/>
          </p:nvSpPr>
          <p:spPr>
            <a:xfrm flipH="1" flipV="1">
              <a:off x="458640" y="1688040"/>
              <a:ext cx="379440" cy="1257120"/>
            </a:xfrm>
            <a:custGeom>
              <a:avLst/>
              <a:gdLst>
                <a:gd name="textAreaLeft" fmla="*/ 360 w 379440"/>
                <a:gd name="textAreaRight" fmla="*/ 380160 w 379440"/>
                <a:gd name="textAreaTop" fmla="*/ 360 h 1257120"/>
                <a:gd name="textAreaBottom" fmla="*/ 1257840 h 1257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2320">
              <a:solidFill>
                <a:srgbClr val="ff000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1" name=""/>
            <p:cNvSpPr/>
            <p:nvPr/>
          </p:nvSpPr>
          <p:spPr>
            <a:xfrm flipV="1">
              <a:off x="1302840" y="2941920"/>
              <a:ext cx="1708200" cy="2880"/>
            </a:xfrm>
            <a:custGeom>
              <a:avLst/>
              <a:gdLst>
                <a:gd name="textAreaLeft" fmla="*/ 0 w 1708200"/>
                <a:gd name="textAreaRight" fmla="*/ 1708560 w 1708200"/>
                <a:gd name="textAreaTop" fmla="*/ 360 h 2880"/>
                <a:gd name="textAreaBottom" fmla="*/ 3600 h 28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2320">
              <a:solidFill>
                <a:srgbClr val="ff000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2" name=""/>
            <p:cNvSpPr/>
            <p:nvPr/>
          </p:nvSpPr>
          <p:spPr>
            <a:xfrm>
              <a:off x="495360" y="1725480"/>
              <a:ext cx="172080" cy="36756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367560"/>
                <a:gd name="textAreaBottom" fmla="*/ 367920 h 36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trike="noStrike" u="none">
                  <a:solidFill>
                    <a:srgbClr val="000000"/>
                  </a:solidFill>
                  <a:uFillTx/>
                  <a:latin typeface="Calibri"/>
                  <a:ea typeface="DejaVu Sans"/>
                </a:rPr>
                <a:t>1</a:t>
              </a:r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3" name=""/>
            <p:cNvSpPr/>
            <p:nvPr/>
          </p:nvSpPr>
          <p:spPr>
            <a:xfrm>
              <a:off x="2840040" y="2809800"/>
              <a:ext cx="172440" cy="36756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367560"/>
                <a:gd name="textAreaBottom" fmla="*/ 367920 h 36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trike="noStrike" u="none">
                  <a:solidFill>
                    <a:srgbClr val="000000"/>
                  </a:solidFill>
                  <a:uFillTx/>
                  <a:latin typeface="Calibri"/>
                  <a:ea typeface="DejaVu Sans"/>
                </a:rPr>
                <a:t>1</a:t>
              </a:r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4" name=""/>
            <p:cNvSpPr/>
            <p:nvPr/>
          </p:nvSpPr>
          <p:spPr>
            <a:xfrm rot="16200000">
              <a:off x="856440" y="2607840"/>
              <a:ext cx="172440" cy="36756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367560"/>
                <a:gd name="textAreaBottom" fmla="*/ 367920 h 36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trike="noStrike" u="none">
                  <a:solidFill>
                    <a:srgbClr val="000000"/>
                  </a:solidFill>
                  <a:uFillTx/>
                  <a:latin typeface="Calibri"/>
                  <a:ea typeface="DejaVu Sans"/>
                </a:rPr>
                <a:t>8</a:t>
              </a:r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5" name=""/>
            <p:cNvSpPr/>
            <p:nvPr/>
          </p:nvSpPr>
          <p:spPr>
            <a:xfrm rot="16200000">
              <a:off x="1486800" y="2638080"/>
              <a:ext cx="172440" cy="36756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367560"/>
                <a:gd name="textAreaBottom" fmla="*/ 367920 h 36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trike="noStrike" u="none">
                  <a:solidFill>
                    <a:srgbClr val="000000"/>
                  </a:solidFill>
                  <a:uFillTx/>
                  <a:latin typeface="Calibri"/>
                  <a:ea typeface="DejaVu Sans"/>
                </a:rPr>
                <a:t>8</a:t>
              </a:r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436" name="" descr=""/>
            <p:cNvPicPr/>
            <p:nvPr/>
          </p:nvPicPr>
          <p:blipFill>
            <a:blip r:embed="rId5"/>
            <a:stretch/>
          </p:blipFill>
          <p:spPr>
            <a:xfrm>
              <a:off x="250920" y="1341360"/>
              <a:ext cx="1839240" cy="358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7" name="" descr=""/>
            <p:cNvPicPr/>
            <p:nvPr/>
          </p:nvPicPr>
          <p:blipFill>
            <a:blip r:embed="rId6"/>
            <a:stretch/>
          </p:blipFill>
          <p:spPr>
            <a:xfrm>
              <a:off x="2384280" y="1865160"/>
              <a:ext cx="909000" cy="358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8" name=""/>
            <p:cNvSpPr/>
            <p:nvPr/>
          </p:nvSpPr>
          <p:spPr>
            <a:xfrm>
              <a:off x="2091960" y="1522080"/>
              <a:ext cx="360360" cy="517320"/>
            </a:xfrm>
            <a:custGeom>
              <a:avLst/>
              <a:gdLst>
                <a:gd name="textAreaLeft" fmla="*/ 0 w 360360"/>
                <a:gd name="textAreaRight" fmla="*/ 360720 w 360360"/>
                <a:gd name="textAreaTop" fmla="*/ 0 h 517320"/>
                <a:gd name="textAreaBottom" fmla="*/ 517680 h 517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2320">
              <a:solidFill>
                <a:srgbClr val="ff0000"/>
              </a:solidFill>
              <a:miter/>
              <a:tailEnd len="med" type="arrow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9" name=""/>
            <p:cNvSpPr/>
            <p:nvPr/>
          </p:nvSpPr>
          <p:spPr>
            <a:xfrm>
              <a:off x="2209680" y="1900080"/>
              <a:ext cx="172440" cy="36756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367560"/>
                <a:gd name="textAreaBottom" fmla="*/ 367920 h 36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trike="noStrike" u="none">
                  <a:solidFill>
                    <a:srgbClr val="000000"/>
                  </a:solidFill>
                  <a:uFillTx/>
                  <a:latin typeface="Calibri"/>
                  <a:ea typeface="DejaVu Sans"/>
                </a:rPr>
                <a:t>1</a:t>
              </a:r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0" name=""/>
            <p:cNvSpPr/>
            <p:nvPr/>
          </p:nvSpPr>
          <p:spPr>
            <a:xfrm rot="16200000">
              <a:off x="2196360" y="1348920"/>
              <a:ext cx="172440" cy="36756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367560"/>
                <a:gd name="textAreaBottom" fmla="*/ 367920 h 36756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1"/>
                </a:spcBef>
                <a:spcAft>
                  <a:spcPts val="11"/>
                </a:spcAft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  <a:tab algn="l" pos="10333080"/>
                  <a:tab algn="l" pos="10782360"/>
                </a:tabLst>
              </a:pPr>
              <a:r>
                <a:rPr b="0" lang="en-AU" sz="1800" strike="noStrike" u="none">
                  <a:solidFill>
                    <a:srgbClr val="000000"/>
                  </a:solidFill>
                  <a:uFillTx/>
                  <a:latin typeface="Calibri"/>
                  <a:ea typeface="DejaVu Sans"/>
                </a:rPr>
                <a:t>8</a:t>
              </a:r>
              <a:endParaRPr b="0" lang="en-AU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41" name="" descr=""/>
          <p:cNvPicPr/>
          <p:nvPr/>
        </p:nvPicPr>
        <p:blipFill>
          <a:blip r:embed="rId7"/>
          <a:stretch/>
        </p:blipFill>
        <p:spPr>
          <a:xfrm>
            <a:off x="3292560" y="4292640"/>
            <a:ext cx="5850720" cy="2386800"/>
          </a:xfrm>
          <a:prstGeom prst="rect">
            <a:avLst/>
          </a:prstGeom>
          <a:ln w="0">
            <a:noFill/>
          </a:ln>
        </p:spPr>
      </p:pic>
      <p:sp>
        <p:nvSpPr>
          <p:cNvPr id="442" name=""/>
          <p:cNvSpPr/>
          <p:nvPr/>
        </p:nvSpPr>
        <p:spPr>
          <a:xfrm>
            <a:off x="755640" y="4365720"/>
            <a:ext cx="2555280" cy="1142280"/>
          </a:xfrm>
          <a:custGeom>
            <a:avLst/>
            <a:gdLst>
              <a:gd name="textAreaLeft" fmla="*/ 0 w 2555280"/>
              <a:gd name="textAreaRight" fmla="*/ 2555640 w 25552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Or…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"/>
          <p:cNvSpPr/>
          <p:nvPr/>
        </p:nvSpPr>
        <p:spPr>
          <a:xfrm>
            <a:off x="457200" y="131040"/>
            <a:ext cx="8228880" cy="100404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004040"/>
              <a:gd name="textAreaBottom" fmla="*/ 1004400 h 1004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60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The Reveal</a:t>
            </a:r>
            <a:endParaRPr b="0" lang="en-A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0" y="1557360"/>
            <a:ext cx="2555280" cy="710280"/>
          </a:xfrm>
          <a:custGeom>
            <a:avLst/>
            <a:gdLst>
              <a:gd name="textAreaLeft" fmla="*/ 0 w 2555280"/>
              <a:gd name="textAreaRight" fmla="*/ 2555640 w 2555280"/>
              <a:gd name="textAreaTop" fmla="*/ 0 h 710280"/>
              <a:gd name="textAreaBottom" fmla="*/ 710640 h 710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1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Before…</a:t>
            </a:r>
            <a:endParaRPr b="0" lang="en-A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2195640" y="1484280"/>
            <a:ext cx="6623640" cy="807480"/>
          </a:xfrm>
          <a:prstGeom prst="rect">
            <a:avLst/>
          </a:prstGeom>
          <a:ln w="0">
            <a:noFill/>
          </a:ln>
        </p:spPr>
      </p:pic>
      <p:sp>
        <p:nvSpPr>
          <p:cNvPr id="446" name=""/>
          <p:cNvSpPr/>
          <p:nvPr/>
        </p:nvSpPr>
        <p:spPr>
          <a:xfrm>
            <a:off x="2050920" y="3141720"/>
            <a:ext cx="2555280" cy="708840"/>
          </a:xfrm>
          <a:custGeom>
            <a:avLst/>
            <a:gdLst>
              <a:gd name="textAreaLeft" fmla="*/ 0 w 2555280"/>
              <a:gd name="textAreaRight" fmla="*/ 2555640 w 2555280"/>
              <a:gd name="textAreaTop" fmla="*/ 0 h 708840"/>
              <a:gd name="textAreaBottom" fmla="*/ 709200 h 708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1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After…</a:t>
            </a:r>
            <a:endParaRPr b="0" lang="en-A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2"/>
          <a:stretch/>
        </p:blipFill>
        <p:spPr>
          <a:xfrm>
            <a:off x="6659640" y="4797360"/>
            <a:ext cx="1990080" cy="837720"/>
          </a:xfrm>
          <a:prstGeom prst="rect">
            <a:avLst/>
          </a:prstGeom>
          <a:ln w="0">
            <a:noFill/>
          </a:ln>
        </p:spPr>
      </p:pic>
      <p:pic>
        <p:nvPicPr>
          <p:cNvPr id="448" name="" descr=""/>
          <p:cNvPicPr/>
          <p:nvPr/>
        </p:nvPicPr>
        <p:blipFill>
          <a:blip r:embed="rId3"/>
          <a:stretch/>
        </p:blipFill>
        <p:spPr>
          <a:xfrm>
            <a:off x="2184480" y="5624640"/>
            <a:ext cx="989640" cy="837360"/>
          </a:xfrm>
          <a:prstGeom prst="rect">
            <a:avLst/>
          </a:prstGeom>
          <a:ln w="0">
            <a:noFill/>
          </a:ln>
        </p:spPr>
      </p:pic>
      <p:pic>
        <p:nvPicPr>
          <p:cNvPr id="449" name="" descr=""/>
          <p:cNvPicPr/>
          <p:nvPr/>
        </p:nvPicPr>
        <p:blipFill>
          <a:blip r:embed="rId4"/>
          <a:stretch/>
        </p:blipFill>
        <p:spPr>
          <a:xfrm>
            <a:off x="3160800" y="5621400"/>
            <a:ext cx="942120" cy="856440"/>
          </a:xfrm>
          <a:prstGeom prst="rect">
            <a:avLst/>
          </a:prstGeom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5"/>
          <a:stretch/>
        </p:blipFill>
        <p:spPr>
          <a:xfrm>
            <a:off x="4103640" y="5624640"/>
            <a:ext cx="704160" cy="846720"/>
          </a:xfrm>
          <a:prstGeom prst="rect">
            <a:avLst/>
          </a:prstGeom>
          <a:ln w="0">
            <a:noFill/>
          </a:ln>
        </p:spPr>
      </p:pic>
      <p:sp>
        <p:nvSpPr>
          <p:cNvPr id="451" name=""/>
          <p:cNvSpPr/>
          <p:nvPr/>
        </p:nvSpPr>
        <p:spPr>
          <a:xfrm>
            <a:off x="2112840" y="6392880"/>
            <a:ext cx="2745720" cy="276120"/>
          </a:xfrm>
          <a:custGeom>
            <a:avLst/>
            <a:gdLst>
              <a:gd name="textAreaLeft" fmla="*/ 0 w 2745720"/>
              <a:gd name="textAreaRight" fmla="*/ 2746080 w 2745720"/>
              <a:gd name="textAreaTop" fmla="*/ 0 h 276120"/>
              <a:gd name="textAreaBottom" fmla="*/ 276480 h 27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2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RESULTS TABLE (key = StudentID+Subject)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 flipH="1" flipV="1">
            <a:off x="2409840" y="4507560"/>
            <a:ext cx="268560" cy="1116000"/>
          </a:xfrm>
          <a:custGeom>
            <a:avLst/>
            <a:gdLst>
              <a:gd name="textAreaLeft" fmla="*/ 360 w 268560"/>
              <a:gd name="textAreaRight" fmla="*/ 269280 w 268560"/>
              <a:gd name="textAreaTop" fmla="*/ 360 h 1116000"/>
              <a:gd name="textAreaBottom" fmla="*/ 1116720 h 1116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 flipV="1">
            <a:off x="3632040" y="5213520"/>
            <a:ext cx="3029040" cy="404640"/>
          </a:xfrm>
          <a:custGeom>
            <a:avLst/>
            <a:gdLst>
              <a:gd name="textAreaLeft" fmla="*/ 0 w 3029040"/>
              <a:gd name="textAreaRight" fmla="*/ 3029400 w 3029040"/>
              <a:gd name="textAreaTop" fmla="*/ 360 h 404640"/>
              <a:gd name="textAreaBottom" fmla="*/ 405360 h 404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2268360" y="4653000"/>
            <a:ext cx="358200" cy="367560"/>
          </a:xfrm>
          <a:custGeom>
            <a:avLst/>
            <a:gdLst>
              <a:gd name="textAreaLeft" fmla="*/ 0 w 358200"/>
              <a:gd name="textAreaRight" fmla="*/ 358560 w 35820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6372360" y="47973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 rot="16200000">
            <a:off x="2517840" y="5117040"/>
            <a:ext cx="357840" cy="367560"/>
          </a:xfrm>
          <a:custGeom>
            <a:avLst/>
            <a:gdLst>
              <a:gd name="textAreaLeft" fmla="*/ 0 w 357840"/>
              <a:gd name="textAreaRight" fmla="*/ 358200 w 3578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 rot="16200000">
            <a:off x="3566160" y="529704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8" name="" descr=""/>
          <p:cNvPicPr/>
          <p:nvPr/>
        </p:nvPicPr>
        <p:blipFill>
          <a:blip r:embed="rId6"/>
          <a:stretch/>
        </p:blipFill>
        <p:spPr>
          <a:xfrm>
            <a:off x="1547640" y="3789360"/>
            <a:ext cx="3790440" cy="74232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7"/>
          <a:stretch/>
        </p:blipFill>
        <p:spPr>
          <a:xfrm>
            <a:off x="6799320" y="3284640"/>
            <a:ext cx="1875600" cy="741960"/>
          </a:xfrm>
          <a:prstGeom prst="rect">
            <a:avLst/>
          </a:prstGeom>
          <a:ln w="0">
            <a:noFill/>
          </a:ln>
        </p:spPr>
      </p:pic>
      <p:sp>
        <p:nvSpPr>
          <p:cNvPr id="460" name=""/>
          <p:cNvSpPr/>
          <p:nvPr/>
        </p:nvSpPr>
        <p:spPr>
          <a:xfrm flipV="1">
            <a:off x="5338440" y="3654720"/>
            <a:ext cx="1460520" cy="504720"/>
          </a:xfrm>
          <a:custGeom>
            <a:avLst/>
            <a:gdLst>
              <a:gd name="textAreaLeft" fmla="*/ 0 w 1460520"/>
              <a:gd name="textAreaRight" fmla="*/ 1460880 w 1460520"/>
              <a:gd name="textAreaTop" fmla="*/ 360 h 504720"/>
              <a:gd name="textAreaBottom" fmla="*/ 505440 h 504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6443640" y="334800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6200000">
            <a:off x="5366520" y="3785760"/>
            <a:ext cx="359640" cy="367560"/>
          </a:xfrm>
          <a:custGeom>
            <a:avLst/>
            <a:gdLst>
              <a:gd name="textAreaLeft" fmla="*/ 0 w 359640"/>
              <a:gd name="textAreaRight" fmla="*/ 360000 w 3596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8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588000" y="5589720"/>
            <a:ext cx="2231280" cy="276120"/>
          </a:xfrm>
          <a:custGeom>
            <a:avLst/>
            <a:gdLst>
              <a:gd name="textAreaLeft" fmla="*/ 0 w 2231280"/>
              <a:gd name="textAreaRight" fmla="*/ 2231640 w 2231280"/>
              <a:gd name="textAreaTop" fmla="*/ 0 h 276120"/>
              <a:gd name="textAreaBottom" fmla="*/ 276480 h 27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12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SUBJECTS TABLE (key = Subject)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"/>
          <p:cNvSpPr/>
          <p:nvPr/>
        </p:nvSpPr>
        <p:spPr>
          <a:xfrm>
            <a:off x="468360" y="18000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Microsoft YaHei"/>
              </a:rPr>
              <a:t>The end</a:t>
            </a:r>
            <a:endParaRPr b="1" lang="en-AU" sz="44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360000" y="1322280"/>
            <a:ext cx="8228880" cy="327240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3272400"/>
              <a:gd name="textAreaBottom" fmla="*/ 3272760 h 327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Thanks to Robert Timmer-Arends for the scenario and staging of the normalisation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by Mark Kelly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vcedata.com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14"/>
              </a:spcBef>
              <a:spcAft>
                <a:spcPts val="11"/>
              </a:spcAft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mark@vcedata.com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7200000" y="3240000"/>
            <a:ext cx="187848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No.  There are </a:t>
            </a:r>
            <a:r>
              <a:rPr b="1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repeating groups</a:t>
            </a: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 (subject, subjectcost, grade)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50920" y="2276640"/>
            <a:ext cx="8474760" cy="103248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539640" y="429264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9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How can you make it 1NF?</a:t>
            </a:r>
            <a:endParaRPr b="0" lang="en-AU" sz="3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95280" y="6922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Create new rows so each cell contains only one value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24000" y="3860640"/>
            <a:ext cx="8568360" cy="94860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539640" y="515772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But now look – is the </a:t>
            </a:r>
            <a:r>
              <a:rPr b="0" i="1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studentID</a:t>
            </a: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primary key still valid?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324000" y="2133720"/>
            <a:ext cx="8474760" cy="103248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4140360" y="3213000"/>
            <a:ext cx="646920" cy="575640"/>
          </a:xfrm>
          <a:custGeom>
            <a:avLst/>
            <a:gdLst>
              <a:gd name="textAreaLeft" fmla="*/ 0 w 646920"/>
              <a:gd name="textAreaRight" fmla="*/ 647280 w 646920"/>
              <a:gd name="textAreaTop" fmla="*/ 0 h 575640"/>
              <a:gd name="textAreaBottom" fmla="*/ 576000 h 575640"/>
            </a:gdLst>
            <a:ahLst/>
            <a:rect l="textAreaLeft" t="textAreaTop" r="textAreaRight" b="textAreaBottom"/>
            <a:pathLst>
              <a:path w="1801" h="1603">
                <a:moveTo>
                  <a:pt x="450" y="0"/>
                </a:moveTo>
                <a:lnTo>
                  <a:pt x="450" y="801"/>
                </a:lnTo>
                <a:lnTo>
                  <a:pt x="0" y="801"/>
                </a:lnTo>
                <a:lnTo>
                  <a:pt x="900" y="1602"/>
                </a:lnTo>
                <a:lnTo>
                  <a:pt x="1800" y="801"/>
                </a:lnTo>
                <a:lnTo>
                  <a:pt x="1350" y="801"/>
                </a:lnTo>
                <a:lnTo>
                  <a:pt x="1350" y="0"/>
                </a:lnTo>
                <a:lnTo>
                  <a:pt x="450" y="0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395280" y="6922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No – the studentID no longer uniquely identifies each row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24000" y="2349360"/>
            <a:ext cx="8568360" cy="9486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468360" y="4292640"/>
            <a:ext cx="8228880" cy="151200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512000"/>
              <a:gd name="textAreaBottom" fmla="*/ 1512360 h 1512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You now need to declare </a:t>
            </a:r>
            <a:r>
              <a:rPr b="0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studentID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and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subject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together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to uniquely identify each row.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So the new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key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is StudentID </a:t>
            </a:r>
            <a:r>
              <a:rPr b="0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and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Subject.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 flipH="1" flipV="1">
            <a:off x="1114560" y="3283200"/>
            <a:ext cx="4176720" cy="865080"/>
          </a:xfrm>
          <a:custGeom>
            <a:avLst/>
            <a:gdLst>
              <a:gd name="textAreaLeft" fmla="*/ 360 w 4176720"/>
              <a:gd name="textAreaRight" fmla="*/ 4177440 w 4176720"/>
              <a:gd name="textAreaTop" fmla="*/ -360 h 865080"/>
              <a:gd name="textAreaBottom" fmla="*/ 865080 h 865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H="1" flipV="1">
            <a:off x="6586920" y="3283200"/>
            <a:ext cx="936720" cy="936360"/>
          </a:xfrm>
          <a:custGeom>
            <a:avLst/>
            <a:gdLst>
              <a:gd name="textAreaLeft" fmla="*/ 360 w 936720"/>
              <a:gd name="textAreaRight" fmla="*/ 937440 w 936720"/>
              <a:gd name="textAreaTop" fmla="*/ -360 h 936360"/>
              <a:gd name="textAreaBottom" fmla="*/ 936360 h 93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395280" y="6922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40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So. We now have 1NF.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24000" y="2349360"/>
            <a:ext cx="8568360" cy="94860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468360" y="4076640"/>
            <a:ext cx="8228880" cy="151236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512360"/>
              <a:gd name="textAreaBottom" fmla="*/ 1512720 h 1512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Is it 2NF?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Second Normal Form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395280" y="6922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Studentname </a:t>
            </a: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and</a:t>
            </a:r>
            <a:r>
              <a:rPr b="1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 address </a:t>
            </a: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are dependent on studentID (which is part of the key)</a:t>
            </a:r>
            <a:br>
              <a:rPr sz="1800"/>
            </a:br>
            <a:r>
              <a:rPr b="0" lang="en-AU" sz="3600" strike="noStrike" u="none">
                <a:solidFill>
                  <a:srgbClr val="00cc33"/>
                </a:solidFill>
                <a:highlight>
                  <a:srgbClr val="ffff00"/>
                </a:highlight>
                <a:uFillTx/>
                <a:latin typeface="Calibri"/>
                <a:ea typeface="Microsoft YaHei"/>
              </a:rPr>
              <a:t>This is good.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24000" y="2349360"/>
            <a:ext cx="8568360" cy="94860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468360" y="4076640"/>
            <a:ext cx="8228880" cy="237600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2376000"/>
              <a:gd name="textAreaBottom" fmla="*/ 2376360 h 2376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But they are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not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dependent on </a:t>
            </a:r>
            <a:r>
              <a:rPr b="0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Subject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(the </a:t>
            </a:r>
            <a:r>
              <a:rPr b="0" i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other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part of the key)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3200" strike="noStrike" u="none">
                <a:solidFill>
                  <a:srgbClr val="ff6600"/>
                </a:solidFill>
                <a:highlight>
                  <a:srgbClr val="ffff00"/>
                </a:highlight>
                <a:uFillTx/>
                <a:latin typeface="Calibri"/>
                <a:ea typeface="DejaVu Sans"/>
              </a:rPr>
              <a:t>That is bad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395280" y="692280"/>
            <a:ext cx="8228880" cy="114228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142280"/>
              <a:gd name="textAreaBottom" fmla="*/ 1142640 h 114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1" lang="en-AU" sz="40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And 2NF requires…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24000" y="2349360"/>
            <a:ext cx="8568360" cy="94860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468360" y="4076640"/>
            <a:ext cx="8228880" cy="1512360"/>
          </a:xfrm>
          <a:custGeom>
            <a:avLst/>
            <a:gdLst>
              <a:gd name="textAreaLeft" fmla="*/ 0 w 8228880"/>
              <a:gd name="textAreaRight" fmla="*/ 8229240 w 8228880"/>
              <a:gd name="textAreaTop" fmla="*/ 0 h 1512360"/>
              <a:gd name="textAreaBottom" fmla="*/ 1512720 h 1512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spcBef>
                <a:spcPts val="11"/>
              </a:spcBef>
              <a:spcAft>
                <a:spcPts val="1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All non-key fields are dependent on the ENTIRE key (studentID + subject)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2011-10-18T08:20:50Z</dcterms:created>
  <dc:creator>Mark Kelly</dc:creator>
  <dc:description/>
  <dc:language>en-AU</dc:language>
  <cp:lastModifiedBy/>
  <dcterms:modified xsi:type="dcterms:W3CDTF">2024-09-11T14:05:42Z</dcterms:modified>
  <cp:revision>14</cp:revision>
  <dc:subject/>
  <dc:title>A Normalisation Example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