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 descr=""/>
          <p:cNvPicPr/>
          <p:nvPr/>
        </p:nvPicPr>
        <p:blipFill>
          <a:blip r:embed="rId1"/>
          <a:stretch/>
        </p:blipFill>
        <p:spPr>
          <a:xfrm>
            <a:off x="3814920" y="0"/>
            <a:ext cx="5328720" cy="684504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5640" y="639000"/>
            <a:ext cx="2952360" cy="98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18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18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18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0" name="Title 1"/>
          <p:cNvSpPr/>
          <p:nvPr/>
        </p:nvSpPr>
        <p:spPr>
          <a:xfrm>
            <a:off x="281160" y="2421000"/>
            <a:ext cx="3426840" cy="336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5100" spc="-1" strike="noStrike">
                <a:solidFill>
                  <a:srgbClr val="000000"/>
                </a:solidFill>
                <a:latin typeface="Comic Sans MS"/>
                <a:ea typeface="DejaVu Sans"/>
              </a:rPr>
              <a:t>A</a:t>
            </a:r>
            <a:endParaRPr b="0" lang="en-AU" sz="5100" spc="-1" strike="noStrike">
              <a:latin typeface="Arial"/>
            </a:endParaRPr>
          </a:p>
          <a:p>
            <a:pPr algn="r"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5100" spc="-1" strike="noStrike">
                <a:solidFill>
                  <a:srgbClr val="000000"/>
                </a:solidFill>
                <a:latin typeface="Comic Sans MS"/>
                <a:ea typeface="DejaVu Sans"/>
              </a:rPr>
              <a:t>Beginner’s</a:t>
            </a:r>
            <a:endParaRPr b="0" lang="en-AU" sz="5100" spc="-1" strike="noStrike">
              <a:latin typeface="Arial"/>
            </a:endParaRPr>
          </a:p>
          <a:p>
            <a:pPr algn="r"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5100" spc="-1" strike="noStrike">
                <a:solidFill>
                  <a:srgbClr val="000000"/>
                </a:solidFill>
                <a:latin typeface="Comic Sans MS"/>
                <a:ea typeface="DejaVu Sans"/>
              </a:rPr>
              <a:t>Guide</a:t>
            </a:r>
            <a:endParaRPr b="0" lang="en-AU" sz="5100" spc="-1" strike="noStrike">
              <a:latin typeface="Arial"/>
            </a:endParaRPr>
          </a:p>
          <a:p>
            <a:pPr algn="r"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5100" spc="-1" strike="noStrike">
                <a:solidFill>
                  <a:srgbClr val="000000"/>
                </a:solidFill>
                <a:latin typeface="Comic Sans MS"/>
                <a:ea typeface="DejaVu Sans"/>
              </a:rPr>
              <a:t>To</a:t>
            </a:r>
            <a:endParaRPr b="0" lang="en-AU" sz="5100" spc="-1" strike="noStrike">
              <a:latin typeface="Arial"/>
            </a:endParaRPr>
          </a:p>
          <a:p>
            <a:pPr algn="r">
              <a:lnSpc>
                <a:spcPct val="8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5100" spc="-1" strike="noStrike">
                <a:solidFill>
                  <a:srgbClr val="000000"/>
                </a:solidFill>
                <a:latin typeface="Comic Sans MS"/>
                <a:ea typeface="DejaVu Sans"/>
              </a:rPr>
              <a:t>Databases</a:t>
            </a:r>
            <a:endParaRPr b="0" lang="en-AU" sz="5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67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8" name="Explosion 2 6"/>
          <p:cNvSpPr/>
          <p:nvPr/>
        </p:nvSpPr>
        <p:spPr>
          <a:xfrm>
            <a:off x="2268360" y="3429000"/>
            <a:ext cx="4895640" cy="321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Or is it the </a:t>
            </a:r>
            <a:r>
              <a:rPr b="0" i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same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John Smith who has changed his address?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1" name="Right Arrow 8"/>
          <p:cNvSpPr/>
          <p:nvPr/>
        </p:nvSpPr>
        <p:spPr>
          <a:xfrm>
            <a:off x="900000" y="3068640"/>
            <a:ext cx="3742920" cy="1368000"/>
          </a:xfrm>
          <a:custGeom>
            <a:avLst/>
            <a:gdLst/>
            <a:ahLst/>
            <a:rect l="l" t="t" r="r" b="b"/>
            <a:pathLst>
              <a:path w="10400" h="3803">
                <a:moveTo>
                  <a:pt x="0" y="950"/>
                </a:moveTo>
                <a:lnTo>
                  <a:pt x="8498" y="950"/>
                </a:lnTo>
                <a:lnTo>
                  <a:pt x="8498" y="0"/>
                </a:lnTo>
                <a:lnTo>
                  <a:pt x="10399" y="1901"/>
                </a:lnTo>
                <a:lnTo>
                  <a:pt x="8498" y="3802"/>
                </a:lnTo>
                <a:lnTo>
                  <a:pt x="8498" y="2851"/>
                </a:lnTo>
                <a:lnTo>
                  <a:pt x="0" y="2851"/>
                </a:lnTo>
                <a:lnTo>
                  <a:pt x="0" y="950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Profit calculated by hand, slowly and often inaccurately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73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4" name="Right Arrow 8"/>
          <p:cNvSpPr/>
          <p:nvPr/>
        </p:nvSpPr>
        <p:spPr>
          <a:xfrm>
            <a:off x="3635280" y="4076640"/>
            <a:ext cx="3744720" cy="2231640"/>
          </a:xfrm>
          <a:custGeom>
            <a:avLst/>
            <a:gdLst/>
            <a:ahLst/>
            <a:rect l="l" t="t" r="r" b="b"/>
            <a:pathLst>
              <a:path w="10405" h="6202">
                <a:moveTo>
                  <a:pt x="0" y="1550"/>
                </a:moveTo>
                <a:lnTo>
                  <a:pt x="7303" y="1550"/>
                </a:lnTo>
                <a:lnTo>
                  <a:pt x="7303" y="0"/>
                </a:lnTo>
                <a:lnTo>
                  <a:pt x="10404" y="3100"/>
                </a:lnTo>
                <a:lnTo>
                  <a:pt x="7303" y="6201"/>
                </a:lnTo>
                <a:lnTo>
                  <a:pt x="7303" y="4650"/>
                </a:lnTo>
                <a:lnTo>
                  <a:pt x="0" y="4650"/>
                </a:lnTo>
                <a:lnTo>
                  <a:pt x="0" y="1550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can’t find nearby customers by their postcode to do a mailout because the postcode’s buried in the address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76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7" name="Right Arrow 8"/>
          <p:cNvSpPr/>
          <p:nvPr/>
        </p:nvSpPr>
        <p:spPr>
          <a:xfrm>
            <a:off x="4643280" y="2205000"/>
            <a:ext cx="3600360" cy="1871280"/>
          </a:xfrm>
          <a:custGeom>
            <a:avLst/>
            <a:gdLst/>
            <a:ahLst/>
            <a:rect l="l" t="t" r="r" b="b"/>
            <a:pathLst>
              <a:path w="10004" h="5201">
                <a:moveTo>
                  <a:pt x="0" y="1300"/>
                </a:moveTo>
                <a:lnTo>
                  <a:pt x="7403" y="1300"/>
                </a:lnTo>
                <a:lnTo>
                  <a:pt x="7403" y="0"/>
                </a:lnTo>
                <a:lnTo>
                  <a:pt x="10003" y="2600"/>
                </a:lnTo>
                <a:lnTo>
                  <a:pt x="7403" y="5200"/>
                </a:lnTo>
                <a:lnTo>
                  <a:pt x="7403" y="3900"/>
                </a:lnTo>
                <a:lnTo>
                  <a:pt x="0" y="3900"/>
                </a:lnTo>
                <a:lnTo>
                  <a:pt x="0" y="1300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can’t produce a list of books by a single author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79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0" name="Left Arrow 4"/>
          <p:cNvSpPr/>
          <p:nvPr/>
        </p:nvSpPr>
        <p:spPr>
          <a:xfrm>
            <a:off x="1979640" y="2349360"/>
            <a:ext cx="3816000" cy="1655640"/>
          </a:xfrm>
          <a:custGeom>
            <a:avLst/>
            <a:gdLst/>
            <a:ahLst/>
            <a:rect l="l" t="t" r="r" b="b"/>
            <a:pathLst>
              <a:path w="10603" h="4602">
                <a:moveTo>
                  <a:pt x="10602" y="1150"/>
                </a:moveTo>
                <a:lnTo>
                  <a:pt x="2300" y="1150"/>
                </a:lnTo>
                <a:lnTo>
                  <a:pt x="2300" y="0"/>
                </a:lnTo>
                <a:lnTo>
                  <a:pt x="0" y="2300"/>
                </a:lnTo>
                <a:lnTo>
                  <a:pt x="2300" y="4601"/>
                </a:lnTo>
                <a:lnTo>
                  <a:pt x="2300" y="3450"/>
                </a:lnTo>
                <a:lnTo>
                  <a:pt x="10602" y="3450"/>
                </a:lnTo>
                <a:lnTo>
                  <a:pt x="10602" y="1150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Unsold books still in stock, and sold books are mixed up in the same list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82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3" name="Right Arrow 8"/>
          <p:cNvSpPr/>
          <p:nvPr/>
        </p:nvSpPr>
        <p:spPr>
          <a:xfrm>
            <a:off x="1835280" y="1773360"/>
            <a:ext cx="3744360" cy="2592000"/>
          </a:xfrm>
          <a:custGeom>
            <a:avLst/>
            <a:gdLst/>
            <a:ahLst/>
            <a:rect l="l" t="t" r="r" b="b"/>
            <a:pathLst>
              <a:path w="10404" h="7202">
                <a:moveTo>
                  <a:pt x="0" y="1800"/>
                </a:moveTo>
                <a:lnTo>
                  <a:pt x="6802" y="1800"/>
                </a:lnTo>
                <a:lnTo>
                  <a:pt x="6802" y="0"/>
                </a:lnTo>
                <a:lnTo>
                  <a:pt x="10403" y="3600"/>
                </a:lnTo>
                <a:lnTo>
                  <a:pt x="6802" y="7201"/>
                </a:lnTo>
                <a:lnTo>
                  <a:pt x="6802" y="5401"/>
                </a:lnTo>
                <a:lnTo>
                  <a:pt x="0" y="5401"/>
                </a:lnTo>
                <a:lnTo>
                  <a:pt x="0" y="1800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wanted to put the publisher’s address and phone in, but it got so repetitive you just left it out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85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6" name="Explosion 2 6"/>
          <p:cNvSpPr/>
          <p:nvPr/>
        </p:nvSpPr>
        <p:spPr>
          <a:xfrm>
            <a:off x="2340000" y="2133720"/>
            <a:ext cx="6480000" cy="32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can’t SORT books by name, cost, date sold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88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89" name="Explosion 2 6"/>
          <p:cNvSpPr/>
          <p:nvPr/>
        </p:nvSpPr>
        <p:spPr>
          <a:xfrm>
            <a:off x="720000" y="2133720"/>
            <a:ext cx="6515640" cy="308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can’t show </a:t>
            </a:r>
            <a:r>
              <a:rPr b="0" i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just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unsold or sold books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92" name="Explosion 2 6"/>
          <p:cNvSpPr/>
          <p:nvPr/>
        </p:nvSpPr>
        <p:spPr>
          <a:xfrm>
            <a:off x="900000" y="2133720"/>
            <a:ext cx="6335640" cy="32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can’t print anything for your records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7" descr=""/>
          <p:cNvPicPr/>
          <p:nvPr/>
        </p:nvPicPr>
        <p:blipFill>
          <a:blip r:embed="rId1"/>
          <a:stretch/>
        </p:blipFill>
        <p:spPr>
          <a:xfrm>
            <a:off x="4500720" y="1341360"/>
            <a:ext cx="4115880" cy="5287680"/>
          </a:xfrm>
          <a:prstGeom prst="rect">
            <a:avLst/>
          </a:prstGeom>
          <a:ln w="0">
            <a:noFill/>
          </a:ln>
        </p:spPr>
      </p:pic>
      <p:sp>
        <p:nvSpPr>
          <p:cNvPr id="94" name="Oval Callout 4"/>
          <p:cNvSpPr/>
          <p:nvPr/>
        </p:nvSpPr>
        <p:spPr>
          <a:xfrm>
            <a:off x="324000" y="1700280"/>
            <a:ext cx="3455640" cy="2233080"/>
          </a:xfrm>
          <a:prstGeom prst="wedgeEllipseCallout">
            <a:avLst>
              <a:gd name="adj1" fmla="val 100069"/>
              <a:gd name="adj2" fmla="val 72453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There has to be a better way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 rot="1855800">
            <a:off x="3526920" y="2895120"/>
            <a:ext cx="3031920" cy="4290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 database is born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7200" y="1267920"/>
            <a:ext cx="8229240" cy="51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run a small bookshop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store data about your business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pull out the exercise book you use to store the data in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Better Way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Start by dividing the data up into neat, self-contained tables, each one containing one type of data…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Book information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Sales information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Customer information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64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Now, each table focuses on information about one subject only – book information, customer information or sales information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98" name=""/>
          <p:cNvGraphicFramePr/>
          <p:nvPr/>
        </p:nvGraphicFramePr>
        <p:xfrm>
          <a:off x="108000" y="765000"/>
          <a:ext cx="7200360" cy="3152520"/>
        </p:xfrm>
        <a:graphic>
          <a:graphicData uri="http://schemas.openxmlformats.org/drawingml/2006/table">
            <a:tbl>
              <a:tblPr/>
              <a:tblGrid>
                <a:gridCol w="2127240"/>
                <a:gridCol w="1181160"/>
                <a:gridCol w="939600"/>
                <a:gridCol w="792360"/>
                <a:gridCol w="865080"/>
                <a:gridCol w="1295280"/>
              </a:tblGrid>
              <a:tr h="40824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62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"/>
          <p:cNvGraphicFramePr/>
          <p:nvPr/>
        </p:nvGraphicFramePr>
        <p:xfrm>
          <a:off x="468360" y="3573360"/>
          <a:ext cx="3470040" cy="1731240"/>
        </p:xfrm>
        <a:graphic>
          <a:graphicData uri="http://schemas.openxmlformats.org/drawingml/2006/table">
            <a:tbl>
              <a:tblPr/>
              <a:tblGrid>
                <a:gridCol w="1165320"/>
                <a:gridCol w="2305080"/>
              </a:tblGrid>
              <a:tr h="366120"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customers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355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08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97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"/>
          <p:cNvGraphicFramePr/>
          <p:nvPr/>
        </p:nvGraphicFramePr>
        <p:xfrm>
          <a:off x="3260880" y="3875040"/>
          <a:ext cx="5882760" cy="2984040"/>
        </p:xfrm>
        <a:graphic>
          <a:graphicData uri="http://schemas.openxmlformats.org/drawingml/2006/table">
            <a:tbl>
              <a:tblPr/>
              <a:tblGrid>
                <a:gridCol w="1544400"/>
                <a:gridCol w="882720"/>
                <a:gridCol w="969840"/>
                <a:gridCol w="849600"/>
                <a:gridCol w="927000"/>
                <a:gridCol w="70956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33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1244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64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Now, each table focuses on information about one subject only – book information, customer information or sales information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102" name=""/>
          <p:cNvGraphicFramePr/>
          <p:nvPr/>
        </p:nvGraphicFramePr>
        <p:xfrm>
          <a:off x="108000" y="765000"/>
          <a:ext cx="7200360" cy="3152520"/>
        </p:xfrm>
        <a:graphic>
          <a:graphicData uri="http://schemas.openxmlformats.org/drawingml/2006/table">
            <a:tbl>
              <a:tblPr/>
              <a:tblGrid>
                <a:gridCol w="2127240"/>
                <a:gridCol w="1181160"/>
                <a:gridCol w="939600"/>
                <a:gridCol w="792360"/>
                <a:gridCol w="865080"/>
                <a:gridCol w="1295280"/>
              </a:tblGrid>
              <a:tr h="40824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64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62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"/>
          <p:cNvGraphicFramePr/>
          <p:nvPr/>
        </p:nvGraphicFramePr>
        <p:xfrm>
          <a:off x="468360" y="3573360"/>
          <a:ext cx="3470040" cy="1731240"/>
        </p:xfrm>
        <a:graphic>
          <a:graphicData uri="http://schemas.openxmlformats.org/drawingml/2006/table">
            <a:tbl>
              <a:tblPr/>
              <a:tblGrid>
                <a:gridCol w="1165320"/>
                <a:gridCol w="2305080"/>
              </a:tblGrid>
              <a:tr h="366120">
                <a:tc gridSpan="2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customers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355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08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97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"/>
          <p:cNvGraphicFramePr/>
          <p:nvPr/>
        </p:nvGraphicFramePr>
        <p:xfrm>
          <a:off x="3260880" y="3875040"/>
          <a:ext cx="5882760" cy="2984040"/>
        </p:xfrm>
        <a:graphic>
          <a:graphicData uri="http://schemas.openxmlformats.org/drawingml/2006/table">
            <a:tbl>
              <a:tblPr/>
              <a:tblGrid>
                <a:gridCol w="1544400"/>
                <a:gridCol w="882720"/>
                <a:gridCol w="969840"/>
                <a:gridCol w="849600"/>
                <a:gridCol w="927000"/>
                <a:gridCol w="70956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33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1244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5" name="Explosion 2 5"/>
          <p:cNvSpPr/>
          <p:nvPr/>
        </p:nvSpPr>
        <p:spPr>
          <a:xfrm>
            <a:off x="1332000" y="765000"/>
            <a:ext cx="7488000" cy="561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 now, if you want to find information about books, 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get it from the book table. 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All info about sales is in the sales table.  etc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info is not copied anywhere else, 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 it reduces data duplication </a:t>
            </a:r>
            <a:endParaRPr b="0" lang="en-A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 database size!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9240" cy="184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Next problem to fix:  there’s more than one piece of data in a cell.  That’s bad because we can’t separate one datum from the other!</a:t>
            </a:r>
            <a:endParaRPr b="0" lang="en-AU" sz="2800" spc="-1" strike="noStrike">
              <a:latin typeface="Arial"/>
            </a:endParaRPr>
          </a:p>
        </p:txBody>
      </p:sp>
      <p:graphicFrame>
        <p:nvGraphicFramePr>
          <p:cNvPr id="107" name=""/>
          <p:cNvGraphicFramePr/>
          <p:nvPr/>
        </p:nvGraphicFramePr>
        <p:xfrm>
          <a:off x="1403280" y="2637000"/>
          <a:ext cx="5883120" cy="3361680"/>
        </p:xfrm>
        <a:graphic>
          <a:graphicData uri="http://schemas.openxmlformats.org/drawingml/2006/table">
            <a:tbl>
              <a:tblPr/>
              <a:tblGrid>
                <a:gridCol w="1224000"/>
                <a:gridCol w="1222560"/>
                <a:gridCol w="698400"/>
                <a:gridCol w="770040"/>
                <a:gridCol w="672840"/>
                <a:gridCol w="733680"/>
                <a:gridCol w="561960"/>
              </a:tblGrid>
              <a:tr h="36828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80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2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2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1372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6"/>
          <p:cNvSpPr/>
          <p:nvPr/>
        </p:nvSpPr>
        <p:spPr>
          <a:xfrm>
            <a:off x="3430080" y="1916280"/>
            <a:ext cx="198468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Before…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"/>
          <p:cNvGraphicFramePr/>
          <p:nvPr/>
        </p:nvGraphicFramePr>
        <p:xfrm>
          <a:off x="2771640" y="3141720"/>
          <a:ext cx="5883120" cy="3530520"/>
        </p:xfrm>
        <a:graphic>
          <a:graphicData uri="http://schemas.openxmlformats.org/drawingml/2006/table">
            <a:tbl>
              <a:tblPr/>
              <a:tblGrid>
                <a:gridCol w="936720"/>
                <a:gridCol w="1368360"/>
                <a:gridCol w="839880"/>
                <a:gridCol w="770040"/>
                <a:gridCol w="672840"/>
                <a:gridCol w="733680"/>
                <a:gridCol w="561960"/>
              </a:tblGrid>
              <a:tr h="36612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55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10.00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92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.90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10" name="Rectangle 6"/>
          <p:cNvSpPr/>
          <p:nvPr/>
        </p:nvSpPr>
        <p:spPr>
          <a:xfrm>
            <a:off x="4797000" y="2349360"/>
            <a:ext cx="1602360" cy="6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After…</a:t>
            </a:r>
            <a:endParaRPr b="0" lang="en-AU" sz="36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0" y="189000"/>
            <a:ext cx="4647960" cy="269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 in the Books table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113" name=""/>
          <p:cNvGraphicFramePr/>
          <p:nvPr/>
        </p:nvGraphicFramePr>
        <p:xfrm>
          <a:off x="324000" y="1557360"/>
          <a:ext cx="6019200" cy="2995200"/>
        </p:xfrm>
        <a:graphic>
          <a:graphicData uri="http://schemas.openxmlformats.org/drawingml/2006/table">
            <a:tbl>
              <a:tblPr/>
              <a:tblGrid>
                <a:gridCol w="2127240"/>
                <a:gridCol w="939600"/>
                <a:gridCol w="965160"/>
                <a:gridCol w="792360"/>
                <a:gridCol w="1195200"/>
              </a:tblGrid>
              <a:tr h="366120">
                <a:tc gridSpan="5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cd5b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26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66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60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64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Next problem – which John Smith is which?  Names are not unique, so we invent an ID for each different customer, and this ID </a:t>
            </a: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will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 be unique!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115" name=""/>
          <p:cNvGraphicFramePr/>
          <p:nvPr/>
        </p:nvGraphicFramePr>
        <p:xfrm>
          <a:off x="2556000" y="1557360"/>
          <a:ext cx="3469680" cy="2500560"/>
        </p:xfrm>
        <a:graphic>
          <a:graphicData uri="http://schemas.openxmlformats.org/drawingml/2006/table">
            <a:tbl>
              <a:tblPr/>
              <a:tblGrid>
                <a:gridCol w="873000"/>
                <a:gridCol w="873000"/>
                <a:gridCol w="1724040"/>
              </a:tblGrid>
              <a:tr h="366120">
                <a:tc gridSpan="3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customers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name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These ID fields are really important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uniquely identify every record (e.g. each customer, each book, each sale) in a table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Think of your student ID, bank account number, username for a website: they must never be used more than once.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are so important they are called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KEY FIELDS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Key fields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Are so useful that when we create a table of data, we automatically create a key field for the table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 becomes habit…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"/>
          <p:cNvGraphicFramePr/>
          <p:nvPr/>
        </p:nvGraphicFramePr>
        <p:xfrm>
          <a:off x="179280" y="765000"/>
          <a:ext cx="6019560" cy="3353040"/>
        </p:xfrm>
        <a:graphic>
          <a:graphicData uri="http://schemas.openxmlformats.org/drawingml/2006/table">
            <a:tbl>
              <a:tblPr/>
              <a:tblGrid>
                <a:gridCol w="792360"/>
                <a:gridCol w="2016000"/>
                <a:gridCol w="1030320"/>
                <a:gridCol w="712800"/>
                <a:gridCol w="585720"/>
                <a:gridCol w="88272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cd5b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60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64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Now, each table focuses on information about one subject only – book information, customer information or sales information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122" name=""/>
          <p:cNvGraphicFramePr/>
          <p:nvPr/>
        </p:nvGraphicFramePr>
        <p:xfrm>
          <a:off x="3260880" y="1844640"/>
          <a:ext cx="5882760" cy="3361680"/>
        </p:xfrm>
        <a:graphic>
          <a:graphicData uri="http://schemas.openxmlformats.org/drawingml/2006/table">
            <a:tbl>
              <a:tblPr/>
              <a:tblGrid>
                <a:gridCol w="1223640"/>
                <a:gridCol w="1222560"/>
                <a:gridCol w="698400"/>
                <a:gridCol w="770040"/>
                <a:gridCol w="673200"/>
                <a:gridCol w="733320"/>
                <a:gridCol w="561960"/>
              </a:tblGrid>
              <a:tr h="36828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80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2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V0001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2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V0002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1372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V0003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"/>
          <p:cNvGraphicFramePr/>
          <p:nvPr/>
        </p:nvGraphicFramePr>
        <p:xfrm>
          <a:off x="324000" y="4149720"/>
          <a:ext cx="3469680" cy="2500560"/>
        </p:xfrm>
        <a:graphic>
          <a:graphicData uri="http://schemas.openxmlformats.org/drawingml/2006/table">
            <a:tbl>
              <a:tblPr/>
              <a:tblGrid>
                <a:gridCol w="873000"/>
                <a:gridCol w="873000"/>
                <a:gridCol w="1724040"/>
              </a:tblGrid>
              <a:tr h="366120">
                <a:tc gridSpan="3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name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45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6" name="Title 1"/>
          <p:cNvSpPr/>
          <p:nvPr/>
        </p:nvSpPr>
        <p:spPr>
          <a:xfrm>
            <a:off x="539640" y="6093000"/>
            <a:ext cx="8229240" cy="48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You see toubles…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"/>
          <p:cNvGraphicFramePr/>
          <p:nvPr/>
        </p:nvGraphicFramePr>
        <p:xfrm>
          <a:off x="179280" y="765000"/>
          <a:ext cx="6019560" cy="3353040"/>
        </p:xfrm>
        <a:graphic>
          <a:graphicData uri="http://schemas.openxmlformats.org/drawingml/2006/table">
            <a:tbl>
              <a:tblPr/>
              <a:tblGrid>
                <a:gridCol w="792360"/>
                <a:gridCol w="2016000"/>
                <a:gridCol w="1030320"/>
                <a:gridCol w="712800"/>
                <a:gridCol w="585720"/>
                <a:gridCol w="88272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cd5b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60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115560"/>
            <a:ext cx="8229240" cy="648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Now, each table focuses on information about one subject only – book information, customer information or sales information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126" name=""/>
          <p:cNvGraphicFramePr/>
          <p:nvPr/>
        </p:nvGraphicFramePr>
        <p:xfrm>
          <a:off x="3260880" y="1844640"/>
          <a:ext cx="5882760" cy="3361680"/>
        </p:xfrm>
        <a:graphic>
          <a:graphicData uri="http://schemas.openxmlformats.org/drawingml/2006/table">
            <a:tbl>
              <a:tblPr/>
              <a:tblGrid>
                <a:gridCol w="1223640"/>
                <a:gridCol w="1222560"/>
                <a:gridCol w="698400"/>
                <a:gridCol w="770040"/>
                <a:gridCol w="673200"/>
                <a:gridCol w="733320"/>
                <a:gridCol w="561960"/>
              </a:tblGrid>
              <a:tr h="36828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80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2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2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13726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"/>
          <p:cNvGraphicFramePr/>
          <p:nvPr/>
        </p:nvGraphicFramePr>
        <p:xfrm>
          <a:off x="324000" y="4149720"/>
          <a:ext cx="3469680" cy="2500560"/>
        </p:xfrm>
        <a:graphic>
          <a:graphicData uri="http://schemas.openxmlformats.org/drawingml/2006/table">
            <a:tbl>
              <a:tblPr/>
              <a:tblGrid>
                <a:gridCol w="873000"/>
                <a:gridCol w="873000"/>
                <a:gridCol w="1724040"/>
              </a:tblGrid>
              <a:tr h="366120">
                <a:tc gridSpan="3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name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"/>
          <p:cNvGraphicFramePr/>
          <p:nvPr/>
        </p:nvGraphicFramePr>
        <p:xfrm>
          <a:off x="108000" y="1341360"/>
          <a:ext cx="6019560" cy="3353040"/>
        </p:xfrm>
        <a:graphic>
          <a:graphicData uri="http://schemas.openxmlformats.org/drawingml/2006/table">
            <a:tbl>
              <a:tblPr/>
              <a:tblGrid>
                <a:gridCol w="792000"/>
                <a:gridCol w="2016360"/>
                <a:gridCol w="1030320"/>
                <a:gridCol w="712800"/>
                <a:gridCol w="585720"/>
                <a:gridCol w="88272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cd5b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60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"/>
          <p:cNvGraphicFramePr/>
          <p:nvPr/>
        </p:nvGraphicFramePr>
        <p:xfrm>
          <a:off x="2771640" y="3141720"/>
          <a:ext cx="5883120" cy="3530520"/>
        </p:xfrm>
        <a:graphic>
          <a:graphicData uri="http://schemas.openxmlformats.org/drawingml/2006/table">
            <a:tbl>
              <a:tblPr/>
              <a:tblGrid>
                <a:gridCol w="936720"/>
                <a:gridCol w="1368360"/>
                <a:gridCol w="839880"/>
                <a:gridCol w="770040"/>
                <a:gridCol w="672840"/>
                <a:gridCol w="733680"/>
                <a:gridCol w="561960"/>
              </a:tblGrid>
              <a:tr h="36612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55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10.00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92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.90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30" name="Rectangle 6"/>
          <p:cNvSpPr/>
          <p:nvPr/>
        </p:nvSpPr>
        <p:spPr>
          <a:xfrm>
            <a:off x="324000" y="476280"/>
            <a:ext cx="8568720" cy="8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now… we have the book name appearing in the book table and the sales table. We should get rid of this duplication.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31" name="Left Arrow 5"/>
          <p:cNvSpPr/>
          <p:nvPr/>
        </p:nvSpPr>
        <p:spPr>
          <a:xfrm>
            <a:off x="2700360" y="2205000"/>
            <a:ext cx="826560" cy="358560"/>
          </a:xfrm>
          <a:custGeom>
            <a:avLst/>
            <a:gdLst/>
            <a:ahLst/>
            <a:rect l="l" t="t" r="r" b="b"/>
            <a:pathLst>
              <a:path w="2299" h="999">
                <a:moveTo>
                  <a:pt x="2298" y="249"/>
                </a:moveTo>
                <a:lnTo>
                  <a:pt x="498" y="249"/>
                </a:lnTo>
                <a:lnTo>
                  <a:pt x="498" y="0"/>
                </a:lnTo>
                <a:lnTo>
                  <a:pt x="0" y="499"/>
                </a:lnTo>
                <a:lnTo>
                  <a:pt x="498" y="998"/>
                </a:lnTo>
                <a:lnTo>
                  <a:pt x="498" y="748"/>
                </a:lnTo>
                <a:lnTo>
                  <a:pt x="2298" y="748"/>
                </a:lnTo>
                <a:lnTo>
                  <a:pt x="2298" y="249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eft Arrow 7"/>
          <p:cNvSpPr/>
          <p:nvPr/>
        </p:nvSpPr>
        <p:spPr>
          <a:xfrm>
            <a:off x="4716360" y="4221000"/>
            <a:ext cx="828360" cy="358560"/>
          </a:xfrm>
          <a:custGeom>
            <a:avLst/>
            <a:gdLst/>
            <a:ahLst/>
            <a:rect l="l" t="t" r="r" b="b"/>
            <a:pathLst>
              <a:path w="2304" h="999">
                <a:moveTo>
                  <a:pt x="2303" y="249"/>
                </a:moveTo>
                <a:lnTo>
                  <a:pt x="498" y="249"/>
                </a:lnTo>
                <a:lnTo>
                  <a:pt x="498" y="0"/>
                </a:lnTo>
                <a:lnTo>
                  <a:pt x="0" y="499"/>
                </a:lnTo>
                <a:lnTo>
                  <a:pt x="498" y="998"/>
                </a:lnTo>
                <a:lnTo>
                  <a:pt x="498" y="748"/>
                </a:lnTo>
                <a:lnTo>
                  <a:pt x="2303" y="748"/>
                </a:lnTo>
                <a:lnTo>
                  <a:pt x="2303" y="249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/>
          <p:cNvSpPr/>
          <p:nvPr/>
        </p:nvSpPr>
        <p:spPr>
          <a:xfrm>
            <a:off x="324000" y="476280"/>
            <a:ext cx="8568720" cy="8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 keep the book name where it belongs – in the book table.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the other tables we refer to a book by its ID.</a:t>
            </a:r>
            <a:endParaRPr b="0" lang="en-AU" sz="2400" spc="-1" strike="noStrike">
              <a:latin typeface="Arial"/>
            </a:endParaRPr>
          </a:p>
        </p:txBody>
      </p:sp>
      <p:graphicFrame>
        <p:nvGraphicFramePr>
          <p:cNvPr id="134" name=""/>
          <p:cNvGraphicFramePr/>
          <p:nvPr/>
        </p:nvGraphicFramePr>
        <p:xfrm>
          <a:off x="250920" y="1341360"/>
          <a:ext cx="6019200" cy="3353040"/>
        </p:xfrm>
        <a:graphic>
          <a:graphicData uri="http://schemas.openxmlformats.org/drawingml/2006/table">
            <a:tbl>
              <a:tblPr/>
              <a:tblGrid>
                <a:gridCol w="792000"/>
                <a:gridCol w="2016360"/>
                <a:gridCol w="1029960"/>
                <a:gridCol w="712800"/>
                <a:gridCol w="586080"/>
                <a:gridCol w="88236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cd5b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60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"/>
          <p:cNvGraphicFramePr/>
          <p:nvPr/>
        </p:nvGraphicFramePr>
        <p:xfrm>
          <a:off x="3132000" y="3328920"/>
          <a:ext cx="5883120" cy="3453480"/>
        </p:xfrm>
        <a:graphic>
          <a:graphicData uri="http://schemas.openxmlformats.org/drawingml/2006/table">
            <a:tbl>
              <a:tblPr/>
              <a:tblGrid>
                <a:gridCol w="936720"/>
                <a:gridCol w="934920"/>
                <a:gridCol w="1273320"/>
                <a:gridCol w="770040"/>
                <a:gridCol w="672840"/>
                <a:gridCol w="733680"/>
                <a:gridCol w="561960"/>
              </a:tblGrid>
              <a:tr h="36612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5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10.00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92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.90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"/>
          <p:cNvSpPr/>
          <p:nvPr/>
        </p:nvSpPr>
        <p:spPr>
          <a:xfrm>
            <a:off x="324000" y="476280"/>
            <a:ext cx="8568720" cy="8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– what does “B0001” refer to? We know we should look up “B0001” in the book table to find its name, cost, format etc</a:t>
            </a:r>
            <a:endParaRPr b="0" lang="en-AU" sz="2400" spc="-1" strike="noStrike">
              <a:latin typeface="Arial"/>
            </a:endParaRPr>
          </a:p>
        </p:txBody>
      </p:sp>
      <p:graphicFrame>
        <p:nvGraphicFramePr>
          <p:cNvPr id="137" name=""/>
          <p:cNvGraphicFramePr/>
          <p:nvPr/>
        </p:nvGraphicFramePr>
        <p:xfrm>
          <a:off x="250920" y="1341360"/>
          <a:ext cx="6019200" cy="3353040"/>
        </p:xfrm>
        <a:graphic>
          <a:graphicData uri="http://schemas.openxmlformats.org/drawingml/2006/table">
            <a:tbl>
              <a:tblPr/>
              <a:tblGrid>
                <a:gridCol w="792000"/>
                <a:gridCol w="2016360"/>
                <a:gridCol w="1029960"/>
                <a:gridCol w="712800"/>
                <a:gridCol w="586080"/>
                <a:gridCol w="88236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cd5b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60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"/>
          <p:cNvGraphicFramePr/>
          <p:nvPr/>
        </p:nvGraphicFramePr>
        <p:xfrm>
          <a:off x="3132000" y="3328920"/>
          <a:ext cx="5883120" cy="3453480"/>
        </p:xfrm>
        <a:graphic>
          <a:graphicData uri="http://schemas.openxmlformats.org/drawingml/2006/table">
            <a:tbl>
              <a:tblPr/>
              <a:tblGrid>
                <a:gridCol w="936720"/>
                <a:gridCol w="934920"/>
                <a:gridCol w="1273320"/>
                <a:gridCol w="770040"/>
                <a:gridCol w="672840"/>
                <a:gridCol w="733680"/>
                <a:gridCol w="561960"/>
              </a:tblGrid>
              <a:tr h="36612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5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10.00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92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.90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39" name="Oval 4"/>
          <p:cNvSpPr/>
          <p:nvPr/>
        </p:nvSpPr>
        <p:spPr>
          <a:xfrm>
            <a:off x="3995640" y="4149720"/>
            <a:ext cx="936360" cy="574200"/>
          </a:xfrm>
          <a:prstGeom prst="ellipse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Rounded Rectangle 5"/>
          <p:cNvSpPr/>
          <p:nvPr/>
        </p:nvSpPr>
        <p:spPr>
          <a:xfrm>
            <a:off x="250920" y="2133720"/>
            <a:ext cx="791640" cy="502920"/>
          </a:xfrm>
          <a:custGeom>
            <a:avLst/>
            <a:gdLst/>
            <a:ahLst/>
            <a:rect l="l" t="t" r="r" b="b"/>
            <a:pathLst>
              <a:path w="2202" h="1400">
                <a:moveTo>
                  <a:pt x="233" y="0"/>
                </a:moveTo>
                <a:lnTo>
                  <a:pt x="233" y="0"/>
                </a:lnTo>
                <a:cubicBezTo>
                  <a:pt x="192" y="0"/>
                  <a:pt x="152" y="11"/>
                  <a:pt x="117" y="31"/>
                </a:cubicBezTo>
                <a:cubicBezTo>
                  <a:pt x="81" y="52"/>
                  <a:pt x="52" y="81"/>
                  <a:pt x="31" y="117"/>
                </a:cubicBezTo>
                <a:cubicBezTo>
                  <a:pt x="11" y="152"/>
                  <a:pt x="0" y="192"/>
                  <a:pt x="0" y="233"/>
                </a:cubicBezTo>
                <a:lnTo>
                  <a:pt x="0" y="1165"/>
                </a:lnTo>
                <a:lnTo>
                  <a:pt x="0" y="1166"/>
                </a:lnTo>
                <a:cubicBezTo>
                  <a:pt x="0" y="1207"/>
                  <a:pt x="11" y="1247"/>
                  <a:pt x="31" y="1282"/>
                </a:cubicBezTo>
                <a:cubicBezTo>
                  <a:pt x="52" y="1318"/>
                  <a:pt x="81" y="1347"/>
                  <a:pt x="117" y="1368"/>
                </a:cubicBezTo>
                <a:cubicBezTo>
                  <a:pt x="152" y="1388"/>
                  <a:pt x="192" y="1399"/>
                  <a:pt x="233" y="1399"/>
                </a:cubicBezTo>
                <a:lnTo>
                  <a:pt x="1967" y="1399"/>
                </a:lnTo>
                <a:lnTo>
                  <a:pt x="1968" y="1399"/>
                </a:lnTo>
                <a:cubicBezTo>
                  <a:pt x="2009" y="1399"/>
                  <a:pt x="2049" y="1388"/>
                  <a:pt x="2084" y="1368"/>
                </a:cubicBezTo>
                <a:cubicBezTo>
                  <a:pt x="2120" y="1347"/>
                  <a:pt x="2149" y="1318"/>
                  <a:pt x="2170" y="1282"/>
                </a:cubicBezTo>
                <a:cubicBezTo>
                  <a:pt x="2190" y="1247"/>
                  <a:pt x="2201" y="1207"/>
                  <a:pt x="2201" y="1166"/>
                </a:cubicBezTo>
                <a:lnTo>
                  <a:pt x="2201" y="233"/>
                </a:lnTo>
                <a:lnTo>
                  <a:pt x="2201" y="233"/>
                </a:lnTo>
                <a:lnTo>
                  <a:pt x="2201" y="233"/>
                </a:lnTo>
                <a:cubicBezTo>
                  <a:pt x="2201" y="192"/>
                  <a:pt x="2190" y="152"/>
                  <a:pt x="2170" y="117"/>
                </a:cubicBezTo>
                <a:cubicBezTo>
                  <a:pt x="2149" y="81"/>
                  <a:pt x="2120" y="52"/>
                  <a:pt x="2084" y="31"/>
                </a:cubicBezTo>
                <a:cubicBezTo>
                  <a:pt x="2049" y="11"/>
                  <a:pt x="2009" y="0"/>
                  <a:pt x="1968" y="0"/>
                </a:cubicBezTo>
                <a:lnTo>
                  <a:pt x="233" y="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Straight Arrow Connector 9"/>
          <p:cNvSpPr/>
          <p:nvPr/>
        </p:nvSpPr>
        <p:spPr>
          <a:xfrm flipH="1" flipV="1">
            <a:off x="1041480" y="2491200"/>
            <a:ext cx="2953080" cy="194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prstDash val="sysDash"/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6"/>
          <p:cNvSpPr/>
          <p:nvPr/>
        </p:nvSpPr>
        <p:spPr>
          <a:xfrm>
            <a:off x="324000" y="333360"/>
            <a:ext cx="8568720" cy="8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Then when we find the matching book, we can then read across to get whatever info we want, e.g. name, author.</a:t>
            </a:r>
            <a:endParaRPr b="0" lang="en-AU" sz="2400" spc="-1" strike="noStrike">
              <a:latin typeface="Arial"/>
            </a:endParaRPr>
          </a:p>
        </p:txBody>
      </p:sp>
      <p:graphicFrame>
        <p:nvGraphicFramePr>
          <p:cNvPr id="143" name=""/>
          <p:cNvGraphicFramePr/>
          <p:nvPr/>
        </p:nvGraphicFramePr>
        <p:xfrm>
          <a:off x="250920" y="1341360"/>
          <a:ext cx="6019200" cy="3353040"/>
        </p:xfrm>
        <a:graphic>
          <a:graphicData uri="http://schemas.openxmlformats.org/drawingml/2006/table">
            <a:tbl>
              <a:tblPr/>
              <a:tblGrid>
                <a:gridCol w="792000"/>
                <a:gridCol w="2016360"/>
                <a:gridCol w="1029960"/>
                <a:gridCol w="712800"/>
                <a:gridCol w="586080"/>
                <a:gridCol w="88236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cd5b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60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"/>
          <p:cNvGraphicFramePr/>
          <p:nvPr/>
        </p:nvGraphicFramePr>
        <p:xfrm>
          <a:off x="3132000" y="3328920"/>
          <a:ext cx="5883120" cy="3453480"/>
        </p:xfrm>
        <a:graphic>
          <a:graphicData uri="http://schemas.openxmlformats.org/drawingml/2006/table">
            <a:tbl>
              <a:tblPr/>
              <a:tblGrid>
                <a:gridCol w="936720"/>
                <a:gridCol w="934920"/>
                <a:gridCol w="1273320"/>
                <a:gridCol w="770040"/>
                <a:gridCol w="672840"/>
                <a:gridCol w="733680"/>
                <a:gridCol w="561960"/>
              </a:tblGrid>
              <a:tr h="36612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5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10.00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92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.90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45" name="Oval 4"/>
          <p:cNvSpPr/>
          <p:nvPr/>
        </p:nvSpPr>
        <p:spPr>
          <a:xfrm>
            <a:off x="3995640" y="4149720"/>
            <a:ext cx="936360" cy="574200"/>
          </a:xfrm>
          <a:prstGeom prst="ellipse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Rounded Rectangle 5"/>
          <p:cNvSpPr/>
          <p:nvPr/>
        </p:nvSpPr>
        <p:spPr>
          <a:xfrm>
            <a:off x="250920" y="2133720"/>
            <a:ext cx="791640" cy="502920"/>
          </a:xfrm>
          <a:custGeom>
            <a:avLst/>
            <a:gdLst/>
            <a:ahLst/>
            <a:rect l="l" t="t" r="r" b="b"/>
            <a:pathLst>
              <a:path w="2202" h="1400">
                <a:moveTo>
                  <a:pt x="233" y="0"/>
                </a:moveTo>
                <a:lnTo>
                  <a:pt x="233" y="0"/>
                </a:lnTo>
                <a:cubicBezTo>
                  <a:pt x="192" y="0"/>
                  <a:pt x="152" y="11"/>
                  <a:pt x="117" y="31"/>
                </a:cubicBezTo>
                <a:cubicBezTo>
                  <a:pt x="81" y="52"/>
                  <a:pt x="52" y="81"/>
                  <a:pt x="31" y="117"/>
                </a:cubicBezTo>
                <a:cubicBezTo>
                  <a:pt x="11" y="152"/>
                  <a:pt x="0" y="192"/>
                  <a:pt x="0" y="233"/>
                </a:cubicBezTo>
                <a:lnTo>
                  <a:pt x="0" y="1165"/>
                </a:lnTo>
                <a:lnTo>
                  <a:pt x="0" y="1166"/>
                </a:lnTo>
                <a:cubicBezTo>
                  <a:pt x="0" y="1207"/>
                  <a:pt x="11" y="1247"/>
                  <a:pt x="31" y="1282"/>
                </a:cubicBezTo>
                <a:cubicBezTo>
                  <a:pt x="52" y="1318"/>
                  <a:pt x="81" y="1347"/>
                  <a:pt x="117" y="1368"/>
                </a:cubicBezTo>
                <a:cubicBezTo>
                  <a:pt x="152" y="1388"/>
                  <a:pt x="192" y="1399"/>
                  <a:pt x="233" y="1399"/>
                </a:cubicBezTo>
                <a:lnTo>
                  <a:pt x="1967" y="1399"/>
                </a:lnTo>
                <a:lnTo>
                  <a:pt x="1968" y="1399"/>
                </a:lnTo>
                <a:cubicBezTo>
                  <a:pt x="2009" y="1399"/>
                  <a:pt x="2049" y="1388"/>
                  <a:pt x="2084" y="1368"/>
                </a:cubicBezTo>
                <a:cubicBezTo>
                  <a:pt x="2120" y="1347"/>
                  <a:pt x="2149" y="1318"/>
                  <a:pt x="2170" y="1282"/>
                </a:cubicBezTo>
                <a:cubicBezTo>
                  <a:pt x="2190" y="1247"/>
                  <a:pt x="2201" y="1207"/>
                  <a:pt x="2201" y="1166"/>
                </a:cubicBezTo>
                <a:lnTo>
                  <a:pt x="2201" y="233"/>
                </a:lnTo>
                <a:lnTo>
                  <a:pt x="2201" y="233"/>
                </a:lnTo>
                <a:lnTo>
                  <a:pt x="2201" y="233"/>
                </a:lnTo>
                <a:cubicBezTo>
                  <a:pt x="2201" y="192"/>
                  <a:pt x="2190" y="152"/>
                  <a:pt x="2170" y="117"/>
                </a:cubicBezTo>
                <a:cubicBezTo>
                  <a:pt x="2149" y="81"/>
                  <a:pt x="2120" y="52"/>
                  <a:pt x="2084" y="31"/>
                </a:cubicBezTo>
                <a:cubicBezTo>
                  <a:pt x="2049" y="11"/>
                  <a:pt x="2009" y="0"/>
                  <a:pt x="1968" y="0"/>
                </a:cubicBezTo>
                <a:lnTo>
                  <a:pt x="233" y="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Straight Arrow Connector 9"/>
          <p:cNvSpPr/>
          <p:nvPr/>
        </p:nvSpPr>
        <p:spPr>
          <a:xfrm flipH="1" flipV="1">
            <a:off x="1041480" y="2491200"/>
            <a:ext cx="2953080" cy="194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prstDash val="sysDash"/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Related Tables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This idea of creating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relationships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between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tables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using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key field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find matching items in the tables is the basis of…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Relational databases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key field in the table that is fetching data is called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primary key field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field in the table from which data is being fetched is called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foreign key field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6"/>
          <p:cNvSpPr/>
          <p:nvPr/>
        </p:nvSpPr>
        <p:spPr>
          <a:xfrm>
            <a:off x="324000" y="333360"/>
            <a:ext cx="8568720" cy="5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Primary and foreign keys</a:t>
            </a: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151" name=""/>
          <p:cNvGraphicFramePr/>
          <p:nvPr/>
        </p:nvGraphicFramePr>
        <p:xfrm>
          <a:off x="250920" y="1341360"/>
          <a:ext cx="6019200" cy="3353040"/>
        </p:xfrm>
        <a:graphic>
          <a:graphicData uri="http://schemas.openxmlformats.org/drawingml/2006/table">
            <a:tbl>
              <a:tblPr/>
              <a:tblGrid>
                <a:gridCol w="792000"/>
                <a:gridCol w="2016360"/>
                <a:gridCol w="1029960"/>
                <a:gridCol w="712800"/>
                <a:gridCol w="586080"/>
                <a:gridCol w="88236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cd5b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60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"/>
          <p:cNvGraphicFramePr/>
          <p:nvPr/>
        </p:nvGraphicFramePr>
        <p:xfrm>
          <a:off x="3132000" y="3328920"/>
          <a:ext cx="5883120" cy="3453480"/>
        </p:xfrm>
        <a:graphic>
          <a:graphicData uri="http://schemas.openxmlformats.org/drawingml/2006/table">
            <a:tbl>
              <a:tblPr/>
              <a:tblGrid>
                <a:gridCol w="936720"/>
                <a:gridCol w="934920"/>
                <a:gridCol w="1273320"/>
                <a:gridCol w="770040"/>
                <a:gridCol w="672840"/>
                <a:gridCol w="733680"/>
                <a:gridCol w="561960"/>
              </a:tblGrid>
              <a:tr h="36612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5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10.00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92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.90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53" name="Oval 4"/>
          <p:cNvSpPr/>
          <p:nvPr/>
        </p:nvSpPr>
        <p:spPr>
          <a:xfrm>
            <a:off x="3995640" y="4149720"/>
            <a:ext cx="936360" cy="574200"/>
          </a:xfrm>
          <a:prstGeom prst="ellipse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Rounded Rectangle 5"/>
          <p:cNvSpPr/>
          <p:nvPr/>
        </p:nvSpPr>
        <p:spPr>
          <a:xfrm>
            <a:off x="250920" y="2133720"/>
            <a:ext cx="791640" cy="502920"/>
          </a:xfrm>
          <a:custGeom>
            <a:avLst/>
            <a:gdLst/>
            <a:ahLst/>
            <a:rect l="l" t="t" r="r" b="b"/>
            <a:pathLst>
              <a:path w="2202" h="1400">
                <a:moveTo>
                  <a:pt x="233" y="0"/>
                </a:moveTo>
                <a:lnTo>
                  <a:pt x="233" y="0"/>
                </a:lnTo>
                <a:cubicBezTo>
                  <a:pt x="192" y="0"/>
                  <a:pt x="152" y="11"/>
                  <a:pt x="117" y="31"/>
                </a:cubicBezTo>
                <a:cubicBezTo>
                  <a:pt x="81" y="52"/>
                  <a:pt x="52" y="81"/>
                  <a:pt x="31" y="117"/>
                </a:cubicBezTo>
                <a:cubicBezTo>
                  <a:pt x="11" y="152"/>
                  <a:pt x="0" y="192"/>
                  <a:pt x="0" y="233"/>
                </a:cubicBezTo>
                <a:lnTo>
                  <a:pt x="0" y="1165"/>
                </a:lnTo>
                <a:lnTo>
                  <a:pt x="0" y="1166"/>
                </a:lnTo>
                <a:cubicBezTo>
                  <a:pt x="0" y="1207"/>
                  <a:pt x="11" y="1247"/>
                  <a:pt x="31" y="1282"/>
                </a:cubicBezTo>
                <a:cubicBezTo>
                  <a:pt x="52" y="1318"/>
                  <a:pt x="81" y="1347"/>
                  <a:pt x="117" y="1368"/>
                </a:cubicBezTo>
                <a:cubicBezTo>
                  <a:pt x="152" y="1388"/>
                  <a:pt x="192" y="1399"/>
                  <a:pt x="233" y="1399"/>
                </a:cubicBezTo>
                <a:lnTo>
                  <a:pt x="1967" y="1399"/>
                </a:lnTo>
                <a:lnTo>
                  <a:pt x="1968" y="1399"/>
                </a:lnTo>
                <a:cubicBezTo>
                  <a:pt x="2009" y="1399"/>
                  <a:pt x="2049" y="1388"/>
                  <a:pt x="2084" y="1368"/>
                </a:cubicBezTo>
                <a:cubicBezTo>
                  <a:pt x="2120" y="1347"/>
                  <a:pt x="2149" y="1318"/>
                  <a:pt x="2170" y="1282"/>
                </a:cubicBezTo>
                <a:cubicBezTo>
                  <a:pt x="2190" y="1247"/>
                  <a:pt x="2201" y="1207"/>
                  <a:pt x="2201" y="1166"/>
                </a:cubicBezTo>
                <a:lnTo>
                  <a:pt x="2201" y="233"/>
                </a:lnTo>
                <a:lnTo>
                  <a:pt x="2201" y="233"/>
                </a:lnTo>
                <a:lnTo>
                  <a:pt x="2201" y="233"/>
                </a:lnTo>
                <a:cubicBezTo>
                  <a:pt x="2201" y="192"/>
                  <a:pt x="2190" y="152"/>
                  <a:pt x="2170" y="117"/>
                </a:cubicBezTo>
                <a:cubicBezTo>
                  <a:pt x="2149" y="81"/>
                  <a:pt x="2120" y="52"/>
                  <a:pt x="2084" y="31"/>
                </a:cubicBezTo>
                <a:cubicBezTo>
                  <a:pt x="2049" y="11"/>
                  <a:pt x="2009" y="0"/>
                  <a:pt x="1968" y="0"/>
                </a:cubicBezTo>
                <a:lnTo>
                  <a:pt x="233" y="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eft Arrow 7"/>
          <p:cNvSpPr/>
          <p:nvPr/>
        </p:nvSpPr>
        <p:spPr>
          <a:xfrm>
            <a:off x="5003640" y="3573360"/>
            <a:ext cx="3313080" cy="1726920"/>
          </a:xfrm>
          <a:custGeom>
            <a:avLst/>
            <a:gdLst/>
            <a:ahLst/>
            <a:rect l="l" t="t" r="r" b="b"/>
            <a:pathLst>
              <a:path w="9206" h="4800">
                <a:moveTo>
                  <a:pt x="9205" y="1199"/>
                </a:moveTo>
                <a:lnTo>
                  <a:pt x="2399" y="1199"/>
                </a:lnTo>
                <a:lnTo>
                  <a:pt x="2399" y="0"/>
                </a:lnTo>
                <a:lnTo>
                  <a:pt x="0" y="2399"/>
                </a:lnTo>
                <a:lnTo>
                  <a:pt x="2399" y="4799"/>
                </a:lnTo>
                <a:lnTo>
                  <a:pt x="2399" y="3599"/>
                </a:lnTo>
                <a:lnTo>
                  <a:pt x="9205" y="3599"/>
                </a:lnTo>
                <a:lnTo>
                  <a:pt x="9205" y="1199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BookID is the </a:t>
            </a:r>
            <a:r>
              <a:rPr b="0" i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primary key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 B0001 is the value to find in the other table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6"/>
          <p:cNvSpPr/>
          <p:nvPr/>
        </p:nvSpPr>
        <p:spPr>
          <a:xfrm>
            <a:off x="324000" y="333360"/>
            <a:ext cx="8568720" cy="5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Primary and foreign keys</a:t>
            </a: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157" name=""/>
          <p:cNvGraphicFramePr/>
          <p:nvPr/>
        </p:nvGraphicFramePr>
        <p:xfrm>
          <a:off x="250920" y="1341360"/>
          <a:ext cx="6019200" cy="3353040"/>
        </p:xfrm>
        <a:graphic>
          <a:graphicData uri="http://schemas.openxmlformats.org/drawingml/2006/table">
            <a:tbl>
              <a:tblPr/>
              <a:tblGrid>
                <a:gridCol w="792000"/>
                <a:gridCol w="2016360"/>
                <a:gridCol w="1029960"/>
                <a:gridCol w="712800"/>
                <a:gridCol w="586080"/>
                <a:gridCol w="88236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cd5b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60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"/>
          <p:cNvGraphicFramePr/>
          <p:nvPr/>
        </p:nvGraphicFramePr>
        <p:xfrm>
          <a:off x="3132000" y="3328920"/>
          <a:ext cx="5883120" cy="3453480"/>
        </p:xfrm>
        <a:graphic>
          <a:graphicData uri="http://schemas.openxmlformats.org/drawingml/2006/table">
            <a:tbl>
              <a:tblPr/>
              <a:tblGrid>
                <a:gridCol w="936720"/>
                <a:gridCol w="934920"/>
                <a:gridCol w="1273320"/>
                <a:gridCol w="770040"/>
                <a:gridCol w="672840"/>
                <a:gridCol w="733680"/>
                <a:gridCol w="561960"/>
              </a:tblGrid>
              <a:tr h="36612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5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10.00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92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.90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59" name="Oval 4"/>
          <p:cNvSpPr/>
          <p:nvPr/>
        </p:nvSpPr>
        <p:spPr>
          <a:xfrm>
            <a:off x="3995640" y="4149720"/>
            <a:ext cx="936360" cy="574200"/>
          </a:xfrm>
          <a:prstGeom prst="ellipse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Rounded Rectangle 5"/>
          <p:cNvSpPr/>
          <p:nvPr/>
        </p:nvSpPr>
        <p:spPr>
          <a:xfrm>
            <a:off x="250920" y="2133720"/>
            <a:ext cx="791640" cy="502920"/>
          </a:xfrm>
          <a:custGeom>
            <a:avLst/>
            <a:gdLst/>
            <a:ahLst/>
            <a:rect l="l" t="t" r="r" b="b"/>
            <a:pathLst>
              <a:path w="2202" h="1400">
                <a:moveTo>
                  <a:pt x="233" y="0"/>
                </a:moveTo>
                <a:lnTo>
                  <a:pt x="233" y="0"/>
                </a:lnTo>
                <a:cubicBezTo>
                  <a:pt x="192" y="0"/>
                  <a:pt x="152" y="11"/>
                  <a:pt x="117" y="31"/>
                </a:cubicBezTo>
                <a:cubicBezTo>
                  <a:pt x="81" y="52"/>
                  <a:pt x="52" y="81"/>
                  <a:pt x="31" y="117"/>
                </a:cubicBezTo>
                <a:cubicBezTo>
                  <a:pt x="11" y="152"/>
                  <a:pt x="0" y="192"/>
                  <a:pt x="0" y="233"/>
                </a:cubicBezTo>
                <a:lnTo>
                  <a:pt x="0" y="1165"/>
                </a:lnTo>
                <a:lnTo>
                  <a:pt x="0" y="1166"/>
                </a:lnTo>
                <a:cubicBezTo>
                  <a:pt x="0" y="1207"/>
                  <a:pt x="11" y="1247"/>
                  <a:pt x="31" y="1282"/>
                </a:cubicBezTo>
                <a:cubicBezTo>
                  <a:pt x="52" y="1318"/>
                  <a:pt x="81" y="1347"/>
                  <a:pt x="117" y="1368"/>
                </a:cubicBezTo>
                <a:cubicBezTo>
                  <a:pt x="152" y="1388"/>
                  <a:pt x="192" y="1399"/>
                  <a:pt x="233" y="1399"/>
                </a:cubicBezTo>
                <a:lnTo>
                  <a:pt x="1967" y="1399"/>
                </a:lnTo>
                <a:lnTo>
                  <a:pt x="1968" y="1399"/>
                </a:lnTo>
                <a:cubicBezTo>
                  <a:pt x="2009" y="1399"/>
                  <a:pt x="2049" y="1388"/>
                  <a:pt x="2084" y="1368"/>
                </a:cubicBezTo>
                <a:cubicBezTo>
                  <a:pt x="2120" y="1347"/>
                  <a:pt x="2149" y="1318"/>
                  <a:pt x="2170" y="1282"/>
                </a:cubicBezTo>
                <a:cubicBezTo>
                  <a:pt x="2190" y="1247"/>
                  <a:pt x="2201" y="1207"/>
                  <a:pt x="2201" y="1166"/>
                </a:cubicBezTo>
                <a:lnTo>
                  <a:pt x="2201" y="233"/>
                </a:lnTo>
                <a:lnTo>
                  <a:pt x="2201" y="233"/>
                </a:lnTo>
                <a:lnTo>
                  <a:pt x="2201" y="233"/>
                </a:lnTo>
                <a:cubicBezTo>
                  <a:pt x="2201" y="192"/>
                  <a:pt x="2190" y="152"/>
                  <a:pt x="2170" y="117"/>
                </a:cubicBezTo>
                <a:cubicBezTo>
                  <a:pt x="2149" y="81"/>
                  <a:pt x="2120" y="52"/>
                  <a:pt x="2084" y="31"/>
                </a:cubicBezTo>
                <a:cubicBezTo>
                  <a:pt x="2049" y="11"/>
                  <a:pt x="2009" y="0"/>
                  <a:pt x="1968" y="0"/>
                </a:cubicBezTo>
                <a:lnTo>
                  <a:pt x="233" y="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eft Arrow 10"/>
          <p:cNvSpPr/>
          <p:nvPr/>
        </p:nvSpPr>
        <p:spPr>
          <a:xfrm>
            <a:off x="1187280" y="1197000"/>
            <a:ext cx="3313080" cy="2376000"/>
          </a:xfrm>
          <a:custGeom>
            <a:avLst/>
            <a:gdLst/>
            <a:ahLst/>
            <a:rect l="l" t="t" r="r" b="b"/>
            <a:pathLst>
              <a:path w="9206" h="6603">
                <a:moveTo>
                  <a:pt x="9205" y="1650"/>
                </a:moveTo>
                <a:lnTo>
                  <a:pt x="3301" y="1650"/>
                </a:lnTo>
                <a:lnTo>
                  <a:pt x="3301" y="0"/>
                </a:lnTo>
                <a:lnTo>
                  <a:pt x="0" y="3301"/>
                </a:lnTo>
                <a:lnTo>
                  <a:pt x="3301" y="6602"/>
                </a:lnTo>
                <a:lnTo>
                  <a:pt x="3301" y="4951"/>
                </a:lnTo>
                <a:lnTo>
                  <a:pt x="9205" y="4951"/>
                </a:lnTo>
                <a:lnTo>
                  <a:pt x="9205" y="1650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BookID is the </a:t>
            </a:r>
            <a:r>
              <a:rPr b="0" i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foreign key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because the sales table is searching for info in the books table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Let’s keep going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468360" y="1267920"/>
            <a:ext cx="8229240" cy="67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Let’s tidy up the references to customers</a:t>
            </a: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164" name=""/>
          <p:cNvGraphicFramePr/>
          <p:nvPr/>
        </p:nvGraphicFramePr>
        <p:xfrm>
          <a:off x="250920" y="1989000"/>
          <a:ext cx="5882760" cy="3453480"/>
        </p:xfrm>
        <a:graphic>
          <a:graphicData uri="http://schemas.openxmlformats.org/drawingml/2006/table">
            <a:tbl>
              <a:tblPr/>
              <a:tblGrid>
                <a:gridCol w="936360"/>
                <a:gridCol w="935280"/>
                <a:gridCol w="1272960"/>
                <a:gridCol w="770040"/>
                <a:gridCol w="673200"/>
                <a:gridCol w="733320"/>
                <a:gridCol w="561960"/>
              </a:tblGrid>
              <a:tr h="366120">
                <a:tc gridSpan="7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c3d69b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SaleID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44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54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10.00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92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5.00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.90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"/>
          <p:cNvGraphicFramePr/>
          <p:nvPr/>
        </p:nvGraphicFramePr>
        <p:xfrm>
          <a:off x="5673600" y="4359240"/>
          <a:ext cx="3470040" cy="2500560"/>
        </p:xfrm>
        <a:graphic>
          <a:graphicData uri="http://schemas.openxmlformats.org/drawingml/2006/table">
            <a:tbl>
              <a:tblPr/>
              <a:tblGrid>
                <a:gridCol w="873360"/>
                <a:gridCol w="873000"/>
                <a:gridCol w="1724040"/>
              </a:tblGrid>
              <a:tr h="366120">
                <a:tc gridSpan="3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name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66" name="Oval 5"/>
          <p:cNvSpPr/>
          <p:nvPr/>
        </p:nvSpPr>
        <p:spPr>
          <a:xfrm>
            <a:off x="5580000" y="5805360"/>
            <a:ext cx="936360" cy="576000"/>
          </a:xfrm>
          <a:prstGeom prst="ellipse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Rounded Rectangle 6"/>
          <p:cNvSpPr/>
          <p:nvPr/>
        </p:nvSpPr>
        <p:spPr>
          <a:xfrm>
            <a:off x="2124000" y="3429000"/>
            <a:ext cx="792000" cy="504360"/>
          </a:xfrm>
          <a:custGeom>
            <a:avLst/>
            <a:gdLst/>
            <a:ahLst/>
            <a:rect l="l" t="t" r="r" b="b"/>
            <a:pathLst>
              <a:path w="2203" h="1404">
                <a:moveTo>
                  <a:pt x="233" y="0"/>
                </a:moveTo>
                <a:lnTo>
                  <a:pt x="234" y="0"/>
                </a:lnTo>
                <a:cubicBezTo>
                  <a:pt x="193" y="0"/>
                  <a:pt x="152" y="11"/>
                  <a:pt x="117" y="31"/>
                </a:cubicBezTo>
                <a:cubicBezTo>
                  <a:pt x="81" y="52"/>
                  <a:pt x="52" y="81"/>
                  <a:pt x="31" y="117"/>
                </a:cubicBezTo>
                <a:cubicBezTo>
                  <a:pt x="11" y="152"/>
                  <a:pt x="0" y="193"/>
                  <a:pt x="0" y="234"/>
                </a:cubicBezTo>
                <a:lnTo>
                  <a:pt x="0" y="1169"/>
                </a:lnTo>
                <a:lnTo>
                  <a:pt x="0" y="1169"/>
                </a:lnTo>
                <a:cubicBezTo>
                  <a:pt x="0" y="1210"/>
                  <a:pt x="11" y="1251"/>
                  <a:pt x="31" y="1286"/>
                </a:cubicBezTo>
                <a:cubicBezTo>
                  <a:pt x="52" y="1322"/>
                  <a:pt x="81" y="1351"/>
                  <a:pt x="117" y="1372"/>
                </a:cubicBezTo>
                <a:cubicBezTo>
                  <a:pt x="152" y="1392"/>
                  <a:pt x="193" y="1403"/>
                  <a:pt x="234" y="1403"/>
                </a:cubicBezTo>
                <a:lnTo>
                  <a:pt x="1968" y="1403"/>
                </a:lnTo>
                <a:lnTo>
                  <a:pt x="1968" y="1403"/>
                </a:lnTo>
                <a:cubicBezTo>
                  <a:pt x="2009" y="1403"/>
                  <a:pt x="2050" y="1392"/>
                  <a:pt x="2085" y="1372"/>
                </a:cubicBezTo>
                <a:cubicBezTo>
                  <a:pt x="2121" y="1351"/>
                  <a:pt x="2150" y="1322"/>
                  <a:pt x="2171" y="1286"/>
                </a:cubicBezTo>
                <a:cubicBezTo>
                  <a:pt x="2191" y="1251"/>
                  <a:pt x="2202" y="1210"/>
                  <a:pt x="2202" y="1169"/>
                </a:cubicBezTo>
                <a:lnTo>
                  <a:pt x="2202" y="233"/>
                </a:lnTo>
                <a:lnTo>
                  <a:pt x="2202" y="234"/>
                </a:lnTo>
                <a:lnTo>
                  <a:pt x="2202" y="234"/>
                </a:lnTo>
                <a:cubicBezTo>
                  <a:pt x="2202" y="193"/>
                  <a:pt x="2191" y="152"/>
                  <a:pt x="2171" y="117"/>
                </a:cubicBezTo>
                <a:cubicBezTo>
                  <a:pt x="2150" y="81"/>
                  <a:pt x="2121" y="52"/>
                  <a:pt x="2085" y="31"/>
                </a:cubicBezTo>
                <a:cubicBezTo>
                  <a:pt x="2050" y="11"/>
                  <a:pt x="2009" y="0"/>
                  <a:pt x="1968" y="0"/>
                </a:cubicBezTo>
                <a:lnTo>
                  <a:pt x="233" y="0"/>
                </a:lnTo>
              </a:path>
            </a:pathLst>
          </a:custGeom>
          <a:noFill/>
          <a:ln w="25560">
            <a:solidFill>
              <a:srgbClr val="00b05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Straight Arrow Connector 7"/>
          <p:cNvSpPr/>
          <p:nvPr/>
        </p:nvSpPr>
        <p:spPr>
          <a:xfrm>
            <a:off x="2916360" y="3789360"/>
            <a:ext cx="2800800" cy="21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prstDash val="sysDash"/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Box 10"/>
          <p:cNvSpPr/>
          <p:nvPr/>
        </p:nvSpPr>
        <p:spPr>
          <a:xfrm>
            <a:off x="250920" y="5661000"/>
            <a:ext cx="482544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now have another relationship: between a customer ID in the customer table and a customer ID used in another table.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Mapping the relationships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468360" y="1267920"/>
            <a:ext cx="8229240" cy="11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We often use a data structure diagram to show the relationships between tables…</a:t>
            </a: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172" name=""/>
          <p:cNvGraphicFramePr/>
          <p:nvPr/>
        </p:nvGraphicFramePr>
        <p:xfrm>
          <a:off x="539640" y="2997360"/>
          <a:ext cx="1895400" cy="1853640"/>
        </p:xfrm>
        <a:graphic>
          <a:graphicData uri="http://schemas.openxmlformats.org/drawingml/2006/table">
            <a:tbl>
              <a:tblPr/>
              <a:tblGrid>
                <a:gridCol w="1895760"/>
              </a:tblGrid>
              <a:tr h="371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*BookID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69720"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"/>
          <p:cNvGraphicFramePr/>
          <p:nvPr/>
        </p:nvGraphicFramePr>
        <p:xfrm>
          <a:off x="3348000" y="3068640"/>
          <a:ext cx="1895040" cy="1854000"/>
        </p:xfrm>
        <a:graphic>
          <a:graphicData uri="http://schemas.openxmlformats.org/drawingml/2006/table">
            <a:tbl>
              <a:tblPr/>
              <a:tblGrid>
                <a:gridCol w="1895400"/>
              </a:tblGrid>
              <a:tr h="371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SALES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*SaleID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Book ID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Customer ID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"/>
          <p:cNvGraphicFramePr/>
          <p:nvPr/>
        </p:nvGraphicFramePr>
        <p:xfrm>
          <a:off x="5940360" y="3068640"/>
          <a:ext cx="1895040" cy="1854000"/>
        </p:xfrm>
        <a:graphic>
          <a:graphicData uri="http://schemas.openxmlformats.org/drawingml/2006/table">
            <a:tbl>
              <a:tblPr/>
              <a:tblGrid>
                <a:gridCol w="1895400"/>
              </a:tblGrid>
              <a:tr h="371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CUSTOMERS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*CustomerID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70080"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75" name="Straight Arrow Connector 6"/>
          <p:cNvSpPr/>
          <p:nvPr/>
        </p:nvSpPr>
        <p:spPr>
          <a:xfrm flipH="1" flipV="1">
            <a:off x="1618560" y="3572280"/>
            <a:ext cx="1800720" cy="43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Straight Arrow Connector 10"/>
          <p:cNvSpPr/>
          <p:nvPr/>
        </p:nvSpPr>
        <p:spPr>
          <a:xfrm flipV="1">
            <a:off x="4643280" y="3643560"/>
            <a:ext cx="1369080" cy="72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Box 14"/>
          <p:cNvSpPr/>
          <p:nvPr/>
        </p:nvSpPr>
        <p:spPr>
          <a:xfrm>
            <a:off x="539640" y="5084640"/>
            <a:ext cx="8280000" cy="173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tells us that a CustomerID in the sales table refers to the person with that customer ID in the Customers Table.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Also, a BookID in the sales table refers to the book with the matching BookID in the Books Table.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48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9" name="Left Arrow 5"/>
          <p:cNvSpPr/>
          <p:nvPr/>
        </p:nvSpPr>
        <p:spPr>
          <a:xfrm>
            <a:off x="2627280" y="1700280"/>
            <a:ext cx="3024000" cy="1007640"/>
          </a:xfrm>
          <a:custGeom>
            <a:avLst/>
            <a:gdLst/>
            <a:ahLst/>
            <a:rect l="l" t="t" r="r" b="b"/>
            <a:pathLst>
              <a:path w="8403" h="2802">
                <a:moveTo>
                  <a:pt x="8402" y="700"/>
                </a:moveTo>
                <a:lnTo>
                  <a:pt x="1400" y="700"/>
                </a:lnTo>
                <a:lnTo>
                  <a:pt x="1400" y="0"/>
                </a:lnTo>
                <a:lnTo>
                  <a:pt x="0" y="1400"/>
                </a:lnTo>
                <a:lnTo>
                  <a:pt x="1400" y="2801"/>
                </a:lnTo>
                <a:lnTo>
                  <a:pt x="1400" y="2100"/>
                </a:lnTo>
                <a:lnTo>
                  <a:pt x="8402" y="2100"/>
                </a:lnTo>
                <a:lnTo>
                  <a:pt x="8402" y="700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missing (year)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database repairs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457200" y="1599840"/>
            <a:ext cx="8229240" cy="13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5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Again, there is more than one piece of vital data in a single cell… in the address.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We could not , for example, sort or search records for a particular suburb because it’s buried in with street addresses and postcode data.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Let’s fix that…</a:t>
            </a: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180" name=""/>
          <p:cNvGraphicFramePr/>
          <p:nvPr/>
        </p:nvGraphicFramePr>
        <p:xfrm>
          <a:off x="4979880" y="3456360"/>
          <a:ext cx="3470040" cy="2500560"/>
        </p:xfrm>
        <a:graphic>
          <a:graphicData uri="http://schemas.openxmlformats.org/drawingml/2006/table">
            <a:tbl>
              <a:tblPr/>
              <a:tblGrid>
                <a:gridCol w="873360"/>
                <a:gridCol w="873000"/>
                <a:gridCol w="1724040"/>
              </a:tblGrid>
              <a:tr h="366120">
                <a:tc gridSpan="3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name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That’s better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182" name=""/>
          <p:cNvGraphicFramePr/>
          <p:nvPr/>
        </p:nvGraphicFramePr>
        <p:xfrm>
          <a:off x="900000" y="1557360"/>
          <a:ext cx="7704000" cy="2164680"/>
        </p:xfrm>
        <a:graphic>
          <a:graphicData uri="http://schemas.openxmlformats.org/drawingml/2006/table">
            <a:tbl>
              <a:tblPr/>
              <a:tblGrid>
                <a:gridCol w="971640"/>
                <a:gridCol w="1476360"/>
                <a:gridCol w="1416240"/>
                <a:gridCol w="1919160"/>
                <a:gridCol w="1920960"/>
              </a:tblGrid>
              <a:tr h="366120">
                <a:tc gridSpan="5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name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Street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Suburb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Postcode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Bentleigh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Chelt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95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Melb 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 let’s be consistent…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184" name=""/>
          <p:cNvGraphicFramePr/>
          <p:nvPr/>
        </p:nvGraphicFramePr>
        <p:xfrm>
          <a:off x="179280" y="1916280"/>
          <a:ext cx="7704000" cy="1981800"/>
        </p:xfrm>
        <a:graphic>
          <a:graphicData uri="http://schemas.openxmlformats.org/drawingml/2006/table">
            <a:tbl>
              <a:tblPr/>
              <a:tblGrid>
                <a:gridCol w="1079640"/>
                <a:gridCol w="1368360"/>
                <a:gridCol w="1416240"/>
                <a:gridCol w="1919160"/>
                <a:gridCol w="1920960"/>
              </a:tblGrid>
              <a:tr h="366120">
                <a:tc gridSpan="5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ID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Customer name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Street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Suburb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6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Postcode</a:t>
                      </a:r>
                      <a:endParaRPr b="0" lang="en-AU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Bentleigh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34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Cheltenham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97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Melbourne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85" name="TextBox 5"/>
          <p:cNvSpPr/>
          <p:nvPr/>
        </p:nvSpPr>
        <p:spPr>
          <a:xfrm>
            <a:off x="611280" y="992160"/>
            <a:ext cx="756072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 formats and suburbs, data is not consistent. Inconsistency might mean you could search for “Hardback” but books entered as “HB” would not be found!</a:t>
            </a: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186" name=""/>
          <p:cNvGraphicFramePr/>
          <p:nvPr/>
        </p:nvGraphicFramePr>
        <p:xfrm>
          <a:off x="2771640" y="3506760"/>
          <a:ext cx="6019560" cy="3353040"/>
        </p:xfrm>
        <a:graphic>
          <a:graphicData uri="http://schemas.openxmlformats.org/drawingml/2006/table">
            <a:tbl>
              <a:tblPr/>
              <a:tblGrid>
                <a:gridCol w="792360"/>
                <a:gridCol w="2016000"/>
                <a:gridCol w="1030320"/>
                <a:gridCol w="712800"/>
                <a:gridCol w="585720"/>
                <a:gridCol w="882720"/>
              </a:tblGrid>
              <a:tr h="366120">
                <a:tc gridSpan="6"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cd5b5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BookID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2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519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York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30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B0004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608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B0005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1440" marR="9144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Normalisation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57200" y="1557000"/>
            <a:ext cx="8229240" cy="456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process of removing duplicate fields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Setting up key fields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Relating tables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Database Capabilities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Storing data –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fields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records, tables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Searching data -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queries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Calculating data – like Excel formulas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Presenting data –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reports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Storing data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ff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Database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e.g. Bookshop Database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Tables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– customers, stock, sales, etc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ff0000"/>
                </a:solidFill>
                <a:latin typeface="Calibri"/>
              </a:rPr>
              <a:t>Records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– e.g. title + ISBN + format +  genre + cost</a:t>
            </a:r>
            <a:endParaRPr b="0" lang="en-AU" sz="2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–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000" spc="-1" strike="noStrike">
                <a:solidFill>
                  <a:srgbClr val="ff0000"/>
                </a:solidFill>
                <a:latin typeface="Calibri"/>
              </a:rPr>
              <a:t>Fields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– e.g. title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Fields must be defined before data can be entered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Field name, type, validation rules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2" descr=""/>
          <p:cNvPicPr/>
          <p:nvPr/>
        </p:nvPicPr>
        <p:blipFill>
          <a:blip r:embed="rId1"/>
          <a:stretch/>
        </p:blipFill>
        <p:spPr>
          <a:xfrm>
            <a:off x="0" y="907920"/>
            <a:ext cx="9143640" cy="5424120"/>
          </a:xfrm>
          <a:prstGeom prst="rect">
            <a:avLst/>
          </a:prstGeom>
          <a:ln w="0">
            <a:noFill/>
          </a:ln>
        </p:spPr>
      </p:pic>
      <p:sp>
        <p:nvSpPr>
          <p:cNvPr id="194" name=""/>
          <p:cNvSpPr/>
          <p:nvPr/>
        </p:nvSpPr>
        <p:spPr>
          <a:xfrm>
            <a:off x="3394080" y="3638160"/>
            <a:ext cx="2355480" cy="5760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One record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95" name="Rectangle 4"/>
          <p:cNvSpPr/>
          <p:nvPr/>
        </p:nvSpPr>
        <p:spPr>
          <a:xfrm>
            <a:off x="395280" y="2852640"/>
            <a:ext cx="7992720" cy="215640"/>
          </a:xfrm>
          <a:prstGeom prst="rect">
            <a:avLst/>
          </a:prstGeom>
          <a:solidFill>
            <a:srgbClr val="ff0000">
              <a:alpha val="11000"/>
            </a:srgbClr>
          </a:solidFill>
          <a:ln w="9360">
            <a:solidFill>
              <a:srgbClr val="ff0000"/>
            </a:solidFill>
            <a:prstDash val="sysDash"/>
            <a:miter/>
          </a:ln>
          <a:effectLst>
            <a:outerShdw blurRad="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2" descr=""/>
          <p:cNvPicPr/>
          <p:nvPr/>
        </p:nvPicPr>
        <p:blipFill>
          <a:blip r:embed="rId1"/>
          <a:stretch/>
        </p:blipFill>
        <p:spPr>
          <a:xfrm>
            <a:off x="0" y="907920"/>
            <a:ext cx="9143640" cy="542412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/>
          <p:nvPr/>
        </p:nvSpPr>
        <p:spPr>
          <a:xfrm>
            <a:off x="4284720" y="3065040"/>
            <a:ext cx="2355480" cy="5760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One Field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98" name="Rectangle 4"/>
          <p:cNvSpPr/>
          <p:nvPr/>
        </p:nvSpPr>
        <p:spPr>
          <a:xfrm>
            <a:off x="1604880" y="1268280"/>
            <a:ext cx="2087280" cy="5063760"/>
          </a:xfrm>
          <a:prstGeom prst="rect">
            <a:avLst/>
          </a:prstGeom>
          <a:solidFill>
            <a:srgbClr val="ff0000">
              <a:alpha val="11000"/>
            </a:srgbClr>
          </a:solidFill>
          <a:ln w="9360">
            <a:solidFill>
              <a:srgbClr val="ff0000"/>
            </a:solidFill>
            <a:prstDash val="sysDash"/>
            <a:miter/>
          </a:ln>
          <a:effectLst>
            <a:outerShdw blurRad="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Field types 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457200" y="1413000"/>
            <a:ext cx="8229240" cy="47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Maximum storage efficiency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interpret contents of field e.g. date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Types: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Number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Text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Date/time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Container (in Filemaker)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Calculation e.g. Age = (DateNow – DOB) / 365.25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Be careful planning field types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468360" y="1413000"/>
            <a:ext cx="82292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Get data types right at the beginning. Errors can be costly later.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Phone numbers are stored as TEXT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Store dates as DATE so the data can be used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Beware: a field like ‘lap time’ is stored as NUMBER (of seconds) , not as a TIME of day!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Dates, numbers stored as TEXT cannot (easily) be used as real dates or numbers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51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2" name="Left Arrow 5"/>
          <p:cNvSpPr/>
          <p:nvPr/>
        </p:nvSpPr>
        <p:spPr>
          <a:xfrm>
            <a:off x="1042920" y="4221000"/>
            <a:ext cx="3816000" cy="1655640"/>
          </a:xfrm>
          <a:custGeom>
            <a:avLst/>
            <a:gdLst/>
            <a:ahLst/>
            <a:rect l="l" t="t" r="r" b="b"/>
            <a:pathLst>
              <a:path w="10603" h="4602">
                <a:moveTo>
                  <a:pt x="10602" y="1150"/>
                </a:moveTo>
                <a:lnTo>
                  <a:pt x="2300" y="1150"/>
                </a:lnTo>
                <a:lnTo>
                  <a:pt x="2300" y="0"/>
                </a:lnTo>
                <a:lnTo>
                  <a:pt x="0" y="2300"/>
                </a:lnTo>
                <a:lnTo>
                  <a:pt x="2300" y="4601"/>
                </a:lnTo>
                <a:lnTo>
                  <a:pt x="2300" y="3450"/>
                </a:lnTo>
                <a:lnTo>
                  <a:pt x="10602" y="3450"/>
                </a:lnTo>
                <a:lnTo>
                  <a:pt x="10602" y="1150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Two books in one cell means you can’t pull out the data on each book separately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Queries, finds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457200" y="1268280"/>
            <a:ext cx="8229240" cy="29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7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search massive quantities of data for specific records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age &gt; 24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Name starts with “A” and town not Albury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Find mode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– enter what you want to find in the field you want to find it in…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179280" y="5589720"/>
            <a:ext cx="8705520" cy="104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360" y="188640"/>
            <a:ext cx="8229240" cy="63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457200" y="836640"/>
            <a:ext cx="8229240" cy="11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Define a report (Access) or layout (Filemaker) to show data.  Combine fields and fixed text…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208" name="Picture 2" descr=""/>
          <p:cNvPicPr/>
          <p:nvPr/>
        </p:nvPicPr>
        <p:blipFill>
          <a:blip r:embed="rId1"/>
          <a:stretch/>
        </p:blipFill>
        <p:spPr>
          <a:xfrm>
            <a:off x="196920" y="2576520"/>
            <a:ext cx="8648280" cy="96156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3" descr=""/>
          <p:cNvPicPr/>
          <p:nvPr/>
        </p:nvPicPr>
        <p:blipFill>
          <a:blip r:embed="rId2"/>
          <a:stretch/>
        </p:blipFill>
        <p:spPr>
          <a:xfrm>
            <a:off x="196920" y="4187880"/>
            <a:ext cx="8591040" cy="2409480"/>
          </a:xfrm>
          <a:prstGeom prst="rect">
            <a:avLst/>
          </a:prstGeom>
          <a:ln w="0">
            <a:noFill/>
          </a:ln>
        </p:spPr>
      </p:pic>
      <p:sp>
        <p:nvSpPr>
          <p:cNvPr id="210" name="TextBox 5"/>
          <p:cNvSpPr/>
          <p:nvPr/>
        </p:nvSpPr>
        <p:spPr>
          <a:xfrm>
            <a:off x="2274840" y="2152800"/>
            <a:ext cx="4176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Layout mode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designing the output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1" name="TextBox 6"/>
          <p:cNvSpPr/>
          <p:nvPr/>
        </p:nvSpPr>
        <p:spPr>
          <a:xfrm>
            <a:off x="2287440" y="3687840"/>
            <a:ext cx="54734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Browse mode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viewing/printing  the output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In summary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457200" y="1268280"/>
            <a:ext cx="822924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Plan your tables, fields, relationships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Define tables, fields, relationships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1835280" y="2781360"/>
            <a:ext cx="4920840" cy="38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2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Define Relationships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-19080" y="1989000"/>
            <a:ext cx="9181800" cy="3609720"/>
          </a:xfrm>
          <a:prstGeom prst="rect">
            <a:avLst/>
          </a:prstGeom>
          <a:ln w="0">
            <a:noFill/>
          </a:ln>
        </p:spPr>
      </p:pic>
      <p:sp>
        <p:nvSpPr>
          <p:cNvPr id="217" name="TextBox 3"/>
          <p:cNvSpPr/>
          <p:nvPr/>
        </p:nvSpPr>
        <p:spPr>
          <a:xfrm>
            <a:off x="3205080" y="1241280"/>
            <a:ext cx="27349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Using drag and drop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240" cy="69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Enter data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2410920" y="549360"/>
            <a:ext cx="496872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000"/>
          </a:bodyPr>
          <a:p>
            <a:pPr>
              <a:lnSpc>
                <a:spcPct val="100000"/>
              </a:lnSpc>
              <a:spcBef>
                <a:spcPts val="45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Using a custom input layout (‘form’ in Access)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20" name="Picture 3" descr=""/>
          <p:cNvPicPr/>
          <p:nvPr/>
        </p:nvPicPr>
        <p:blipFill>
          <a:blip r:embed="rId1"/>
          <a:stretch/>
        </p:blipFill>
        <p:spPr>
          <a:xfrm>
            <a:off x="468360" y="1158840"/>
            <a:ext cx="8075160" cy="569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  <p:sp>
        <p:nvSpPr>
          <p:cNvPr id="223" name="TextBox 3"/>
          <p:cNvSpPr/>
          <p:nvPr/>
        </p:nvSpPr>
        <p:spPr>
          <a:xfrm>
            <a:off x="1042920" y="5372280"/>
            <a:ext cx="316836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input layout shown in layout (design) mode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732720" y="981000"/>
            <a:ext cx="2518920" cy="439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Object Properties</a:t>
            </a:r>
            <a:br/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Similar to VB properties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179280" y="57240"/>
            <a:ext cx="2257200" cy="680040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3" descr=""/>
          <p:cNvPicPr/>
          <p:nvPr/>
        </p:nvPicPr>
        <p:blipFill>
          <a:blip r:embed="rId2"/>
          <a:stretch/>
        </p:blipFill>
        <p:spPr>
          <a:xfrm>
            <a:off x="2444760" y="57240"/>
            <a:ext cx="2201400" cy="680040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4" descr=""/>
          <p:cNvPicPr/>
          <p:nvPr/>
        </p:nvPicPr>
        <p:blipFill>
          <a:blip r:embed="rId3"/>
          <a:stretch/>
        </p:blipFill>
        <p:spPr>
          <a:xfrm>
            <a:off x="4646520" y="57240"/>
            <a:ext cx="2257200" cy="59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68000" y="115560"/>
            <a:ext cx="2087280" cy="57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179280" y="4437000"/>
            <a:ext cx="3322440" cy="19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Input layout (above) and print layout (right)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Note the use of buttons, list boxes, etc for data entry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30" name="TextBox 4"/>
          <p:cNvSpPr/>
          <p:nvPr/>
        </p:nvSpPr>
        <p:spPr>
          <a:xfrm>
            <a:off x="2619360" y="301680"/>
            <a:ext cx="619092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Usually, a different layout is specially designed for printing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3913200" y="669960"/>
            <a:ext cx="5285880" cy="564804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3" descr=""/>
          <p:cNvPicPr/>
          <p:nvPr/>
        </p:nvPicPr>
        <p:blipFill>
          <a:blip r:embed="rId2"/>
          <a:stretch/>
        </p:blipFill>
        <p:spPr>
          <a:xfrm>
            <a:off x="0" y="1341360"/>
            <a:ext cx="3912840" cy="276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Automation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539640" y="4365720"/>
            <a:ext cx="8229240" cy="14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Write scripts to automate tasks for unskilled users.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Attach scripts to buttons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Like writing code for a button in VB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235" name="Picture 2" descr=""/>
          <p:cNvPicPr/>
          <p:nvPr/>
        </p:nvPicPr>
        <p:blipFill>
          <a:blip r:embed="rId1"/>
          <a:stretch/>
        </p:blipFill>
        <p:spPr>
          <a:xfrm>
            <a:off x="2484360" y="1628640"/>
            <a:ext cx="3714480" cy="2276280"/>
          </a:xfrm>
          <a:prstGeom prst="rect">
            <a:avLst/>
          </a:prstGeom>
          <a:ln w="0">
            <a:noFill/>
          </a:ln>
        </p:spPr>
      </p:pic>
      <p:sp>
        <p:nvSpPr>
          <p:cNvPr id="236" name="Right Arrow 3"/>
          <p:cNvSpPr/>
          <p:nvPr/>
        </p:nvSpPr>
        <p:spPr>
          <a:xfrm>
            <a:off x="3146400" y="2722680"/>
            <a:ext cx="792000" cy="360000"/>
          </a:xfrm>
          <a:custGeom>
            <a:avLst/>
            <a:gdLst/>
            <a:ahLst/>
            <a:rect l="l" t="t" r="r" b="b"/>
            <a:pathLst>
              <a:path w="2203" h="1003">
                <a:moveTo>
                  <a:pt x="0" y="250"/>
                </a:moveTo>
                <a:lnTo>
                  <a:pt x="1701" y="250"/>
                </a:lnTo>
                <a:lnTo>
                  <a:pt x="1701" y="0"/>
                </a:lnTo>
                <a:lnTo>
                  <a:pt x="2202" y="501"/>
                </a:lnTo>
                <a:lnTo>
                  <a:pt x="1701" y="1002"/>
                </a:lnTo>
                <a:lnTo>
                  <a:pt x="1701" y="751"/>
                </a:lnTo>
                <a:lnTo>
                  <a:pt x="0" y="751"/>
                </a:lnTo>
                <a:lnTo>
                  <a:pt x="0" y="250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Picture 2" descr=""/>
          <p:cNvPicPr/>
          <p:nvPr/>
        </p:nvPicPr>
        <p:blipFill>
          <a:blip r:embed="rId2"/>
          <a:stretch/>
        </p:blipFill>
        <p:spPr>
          <a:xfrm>
            <a:off x="2473200" y="1628640"/>
            <a:ext cx="3714480" cy="2276280"/>
          </a:xfrm>
          <a:prstGeom prst="rect">
            <a:avLst/>
          </a:prstGeom>
          <a:ln w="0">
            <a:noFill/>
          </a:ln>
        </p:spPr>
      </p:pic>
      <p:sp>
        <p:nvSpPr>
          <p:cNvPr id="238" name="Right Arrow 6"/>
          <p:cNvSpPr/>
          <p:nvPr/>
        </p:nvSpPr>
        <p:spPr>
          <a:xfrm>
            <a:off x="3137040" y="2722680"/>
            <a:ext cx="791640" cy="360000"/>
          </a:xfrm>
          <a:custGeom>
            <a:avLst/>
            <a:gdLst/>
            <a:ahLst/>
            <a:rect l="l" t="t" r="r" b="b"/>
            <a:pathLst>
              <a:path w="2202" h="1003">
                <a:moveTo>
                  <a:pt x="0" y="250"/>
                </a:moveTo>
                <a:lnTo>
                  <a:pt x="1700" y="250"/>
                </a:lnTo>
                <a:lnTo>
                  <a:pt x="1700" y="0"/>
                </a:lnTo>
                <a:lnTo>
                  <a:pt x="2201" y="501"/>
                </a:lnTo>
                <a:lnTo>
                  <a:pt x="1700" y="1002"/>
                </a:lnTo>
                <a:lnTo>
                  <a:pt x="1700" y="751"/>
                </a:lnTo>
                <a:lnTo>
                  <a:pt x="0" y="751"/>
                </a:lnTo>
                <a:lnTo>
                  <a:pt x="0" y="250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Right Arrow 8"/>
          <p:cNvSpPr/>
          <p:nvPr/>
        </p:nvSpPr>
        <p:spPr>
          <a:xfrm>
            <a:off x="1825560" y="2060640"/>
            <a:ext cx="790200" cy="360000"/>
          </a:xfrm>
          <a:custGeom>
            <a:avLst/>
            <a:gdLst/>
            <a:ahLst/>
            <a:rect l="l" t="t" r="r" b="b"/>
            <a:pathLst>
              <a:path w="2198" h="1003">
                <a:moveTo>
                  <a:pt x="0" y="250"/>
                </a:moveTo>
                <a:lnTo>
                  <a:pt x="1696" y="250"/>
                </a:lnTo>
                <a:lnTo>
                  <a:pt x="1696" y="0"/>
                </a:lnTo>
                <a:lnTo>
                  <a:pt x="2197" y="501"/>
                </a:lnTo>
                <a:lnTo>
                  <a:pt x="1696" y="1002"/>
                </a:lnTo>
                <a:lnTo>
                  <a:pt x="1696" y="751"/>
                </a:lnTo>
                <a:lnTo>
                  <a:pt x="0" y="751"/>
                </a:lnTo>
                <a:lnTo>
                  <a:pt x="0" y="250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Right Arrow 9"/>
          <p:cNvSpPr/>
          <p:nvPr/>
        </p:nvSpPr>
        <p:spPr>
          <a:xfrm rot="1999800">
            <a:off x="5036760" y="1512720"/>
            <a:ext cx="792000" cy="360000"/>
          </a:xfrm>
          <a:custGeom>
            <a:avLst/>
            <a:gdLst/>
            <a:ahLst/>
            <a:rect l="l" t="t" r="r" b="b"/>
            <a:pathLst>
              <a:path w="2204" h="1003">
                <a:moveTo>
                  <a:pt x="0" y="253"/>
                </a:moveTo>
                <a:lnTo>
                  <a:pt x="1701" y="251"/>
                </a:lnTo>
                <a:lnTo>
                  <a:pt x="1701" y="0"/>
                </a:lnTo>
                <a:lnTo>
                  <a:pt x="2203" y="501"/>
                </a:lnTo>
                <a:lnTo>
                  <a:pt x="1702" y="1002"/>
                </a:lnTo>
                <a:lnTo>
                  <a:pt x="1702" y="752"/>
                </a:lnTo>
                <a:lnTo>
                  <a:pt x="1" y="754"/>
                </a:lnTo>
                <a:lnTo>
                  <a:pt x="0" y="253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Right Arrow 10"/>
          <p:cNvSpPr/>
          <p:nvPr/>
        </p:nvSpPr>
        <p:spPr>
          <a:xfrm rot="9527400">
            <a:off x="5919840" y="1880640"/>
            <a:ext cx="791640" cy="360000"/>
          </a:xfrm>
          <a:custGeom>
            <a:avLst/>
            <a:gdLst/>
            <a:ahLst/>
            <a:rect l="l" t="t" r="r" b="b"/>
            <a:pathLst>
              <a:path w="2201" h="1004">
                <a:moveTo>
                  <a:pt x="0" y="251"/>
                </a:moveTo>
                <a:lnTo>
                  <a:pt x="1700" y="251"/>
                </a:lnTo>
                <a:lnTo>
                  <a:pt x="1699" y="0"/>
                </a:lnTo>
                <a:lnTo>
                  <a:pt x="2200" y="501"/>
                </a:lnTo>
                <a:lnTo>
                  <a:pt x="1700" y="1003"/>
                </a:lnTo>
                <a:lnTo>
                  <a:pt x="1700" y="751"/>
                </a:lnTo>
                <a:lnTo>
                  <a:pt x="0" y="752"/>
                </a:lnTo>
                <a:lnTo>
                  <a:pt x="0" y="251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Right Arrow 11"/>
          <p:cNvSpPr/>
          <p:nvPr/>
        </p:nvSpPr>
        <p:spPr>
          <a:xfrm rot="2127600">
            <a:off x="2615760" y="1324800"/>
            <a:ext cx="792000" cy="358560"/>
          </a:xfrm>
          <a:custGeom>
            <a:avLst/>
            <a:gdLst/>
            <a:ahLst/>
            <a:rect l="l" t="t" r="r" b="b"/>
            <a:pathLst>
              <a:path w="2203" h="999">
                <a:moveTo>
                  <a:pt x="0" y="250"/>
                </a:moveTo>
                <a:lnTo>
                  <a:pt x="1703" y="249"/>
                </a:lnTo>
                <a:lnTo>
                  <a:pt x="1703" y="0"/>
                </a:lnTo>
                <a:lnTo>
                  <a:pt x="2202" y="499"/>
                </a:lnTo>
                <a:lnTo>
                  <a:pt x="1704" y="998"/>
                </a:lnTo>
                <a:lnTo>
                  <a:pt x="1703" y="748"/>
                </a:lnTo>
                <a:lnTo>
                  <a:pt x="0" y="749"/>
                </a:lnTo>
                <a:lnTo>
                  <a:pt x="0" y="250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Right Arrow 12"/>
          <p:cNvSpPr/>
          <p:nvPr/>
        </p:nvSpPr>
        <p:spPr>
          <a:xfrm rot="2127600">
            <a:off x="3591720" y="1341000"/>
            <a:ext cx="792000" cy="360000"/>
          </a:xfrm>
          <a:custGeom>
            <a:avLst/>
            <a:gdLst/>
            <a:ahLst/>
            <a:rect l="l" t="t" r="r" b="b"/>
            <a:pathLst>
              <a:path w="2204" h="1003">
                <a:moveTo>
                  <a:pt x="0" y="251"/>
                </a:moveTo>
                <a:lnTo>
                  <a:pt x="1701" y="251"/>
                </a:lnTo>
                <a:lnTo>
                  <a:pt x="1701" y="0"/>
                </a:lnTo>
                <a:lnTo>
                  <a:pt x="2203" y="501"/>
                </a:lnTo>
                <a:lnTo>
                  <a:pt x="1701" y="1002"/>
                </a:lnTo>
                <a:lnTo>
                  <a:pt x="1702" y="751"/>
                </a:lnTo>
                <a:lnTo>
                  <a:pt x="0" y="753"/>
                </a:lnTo>
                <a:lnTo>
                  <a:pt x="0" y="251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Right Arrow 13"/>
          <p:cNvSpPr/>
          <p:nvPr/>
        </p:nvSpPr>
        <p:spPr>
          <a:xfrm rot="20670600">
            <a:off x="1824840" y="2518560"/>
            <a:ext cx="790200" cy="360000"/>
          </a:xfrm>
          <a:custGeom>
            <a:avLst/>
            <a:gdLst/>
            <a:ahLst/>
            <a:rect l="l" t="t" r="r" b="b"/>
            <a:pathLst>
              <a:path w="2198" h="1004">
                <a:moveTo>
                  <a:pt x="0" y="253"/>
                </a:moveTo>
                <a:lnTo>
                  <a:pt x="1696" y="251"/>
                </a:lnTo>
                <a:lnTo>
                  <a:pt x="1695" y="0"/>
                </a:lnTo>
                <a:lnTo>
                  <a:pt x="2197" y="501"/>
                </a:lnTo>
                <a:lnTo>
                  <a:pt x="1697" y="1003"/>
                </a:lnTo>
                <a:lnTo>
                  <a:pt x="1697" y="752"/>
                </a:lnTo>
                <a:lnTo>
                  <a:pt x="1" y="755"/>
                </a:lnTo>
                <a:lnTo>
                  <a:pt x="0" y="253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Right Arrow 14"/>
          <p:cNvSpPr/>
          <p:nvPr/>
        </p:nvSpPr>
        <p:spPr>
          <a:xfrm rot="20670600">
            <a:off x="2948760" y="2247480"/>
            <a:ext cx="792000" cy="360000"/>
          </a:xfrm>
          <a:custGeom>
            <a:avLst/>
            <a:gdLst/>
            <a:ahLst/>
            <a:rect l="l" t="t" r="r" b="b"/>
            <a:pathLst>
              <a:path w="2203" h="1003">
                <a:moveTo>
                  <a:pt x="0" y="252"/>
                </a:moveTo>
                <a:lnTo>
                  <a:pt x="1701" y="250"/>
                </a:lnTo>
                <a:lnTo>
                  <a:pt x="1700" y="0"/>
                </a:lnTo>
                <a:lnTo>
                  <a:pt x="2202" y="500"/>
                </a:lnTo>
                <a:lnTo>
                  <a:pt x="1702" y="1002"/>
                </a:lnTo>
                <a:lnTo>
                  <a:pt x="1702" y="751"/>
                </a:lnTo>
                <a:lnTo>
                  <a:pt x="1" y="754"/>
                </a:lnTo>
                <a:lnTo>
                  <a:pt x="0" y="252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Right Arrow 15"/>
          <p:cNvSpPr/>
          <p:nvPr/>
        </p:nvSpPr>
        <p:spPr>
          <a:xfrm rot="12212400">
            <a:off x="4073400" y="2298600"/>
            <a:ext cx="792000" cy="360000"/>
          </a:xfrm>
          <a:custGeom>
            <a:avLst/>
            <a:gdLst/>
            <a:ahLst/>
            <a:rect l="l" t="t" r="r" b="b"/>
            <a:pathLst>
              <a:path w="2203" h="1004">
                <a:moveTo>
                  <a:pt x="0" y="252"/>
                </a:moveTo>
                <a:lnTo>
                  <a:pt x="1701" y="251"/>
                </a:lnTo>
                <a:lnTo>
                  <a:pt x="1701" y="0"/>
                </a:lnTo>
                <a:lnTo>
                  <a:pt x="2202" y="501"/>
                </a:lnTo>
                <a:lnTo>
                  <a:pt x="1702" y="1003"/>
                </a:lnTo>
                <a:lnTo>
                  <a:pt x="1701" y="752"/>
                </a:lnTo>
                <a:lnTo>
                  <a:pt x="1" y="753"/>
                </a:lnTo>
                <a:lnTo>
                  <a:pt x="0" y="252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Right Arrow 16"/>
          <p:cNvSpPr/>
          <p:nvPr/>
        </p:nvSpPr>
        <p:spPr>
          <a:xfrm rot="12212400">
            <a:off x="4540680" y="3137040"/>
            <a:ext cx="791640" cy="360000"/>
          </a:xfrm>
          <a:custGeom>
            <a:avLst/>
            <a:gdLst/>
            <a:ahLst/>
            <a:rect l="l" t="t" r="r" b="b"/>
            <a:pathLst>
              <a:path w="2202" h="1004">
                <a:moveTo>
                  <a:pt x="0" y="253"/>
                </a:moveTo>
                <a:lnTo>
                  <a:pt x="1700" y="251"/>
                </a:lnTo>
                <a:lnTo>
                  <a:pt x="1699" y="0"/>
                </a:lnTo>
                <a:lnTo>
                  <a:pt x="2201" y="501"/>
                </a:lnTo>
                <a:lnTo>
                  <a:pt x="1701" y="1003"/>
                </a:lnTo>
                <a:lnTo>
                  <a:pt x="1700" y="752"/>
                </a:lnTo>
                <a:lnTo>
                  <a:pt x="1" y="753"/>
                </a:lnTo>
                <a:lnTo>
                  <a:pt x="0" y="253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Right Arrow 17"/>
          <p:cNvSpPr/>
          <p:nvPr/>
        </p:nvSpPr>
        <p:spPr>
          <a:xfrm rot="12212400">
            <a:off x="5186880" y="3046320"/>
            <a:ext cx="791640" cy="360000"/>
          </a:xfrm>
          <a:custGeom>
            <a:avLst/>
            <a:gdLst/>
            <a:ahLst/>
            <a:rect l="l" t="t" r="r" b="b"/>
            <a:pathLst>
              <a:path w="2202" h="1003">
                <a:moveTo>
                  <a:pt x="0" y="252"/>
                </a:moveTo>
                <a:lnTo>
                  <a:pt x="1700" y="251"/>
                </a:lnTo>
                <a:lnTo>
                  <a:pt x="1699" y="0"/>
                </a:lnTo>
                <a:lnTo>
                  <a:pt x="2201" y="501"/>
                </a:lnTo>
                <a:lnTo>
                  <a:pt x="1701" y="1002"/>
                </a:lnTo>
                <a:lnTo>
                  <a:pt x="1700" y="751"/>
                </a:lnTo>
                <a:lnTo>
                  <a:pt x="1" y="753"/>
                </a:lnTo>
                <a:lnTo>
                  <a:pt x="0" y="252"/>
                </a:lnTo>
              </a:path>
            </a:pathLst>
          </a:custGeom>
          <a:solidFill>
            <a:srgbClr val="ffff00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70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Script Editor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250" name="Picture 2" descr=""/>
          <p:cNvPicPr/>
          <p:nvPr/>
        </p:nvPicPr>
        <p:blipFill>
          <a:blip r:embed="rId1"/>
          <a:stretch/>
        </p:blipFill>
        <p:spPr>
          <a:xfrm>
            <a:off x="611280" y="981000"/>
            <a:ext cx="7617960" cy="566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54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5" name="Right Arrow 4"/>
          <p:cNvSpPr/>
          <p:nvPr/>
        </p:nvSpPr>
        <p:spPr>
          <a:xfrm>
            <a:off x="5940360" y="3357720"/>
            <a:ext cx="2303280" cy="1150560"/>
          </a:xfrm>
          <a:custGeom>
            <a:avLst/>
            <a:gdLst/>
            <a:ahLst/>
            <a:rect l="l" t="t" r="r" b="b"/>
            <a:pathLst>
              <a:path w="6401" h="3199">
                <a:moveTo>
                  <a:pt x="0" y="799"/>
                </a:moveTo>
                <a:lnTo>
                  <a:pt x="4801" y="799"/>
                </a:lnTo>
                <a:lnTo>
                  <a:pt x="4801" y="0"/>
                </a:lnTo>
                <a:lnTo>
                  <a:pt x="6400" y="1599"/>
                </a:lnTo>
                <a:lnTo>
                  <a:pt x="4801" y="3198"/>
                </a:lnTo>
                <a:lnTo>
                  <a:pt x="4801" y="2398"/>
                </a:lnTo>
                <a:lnTo>
                  <a:pt x="0" y="2398"/>
                </a:lnTo>
                <a:lnTo>
                  <a:pt x="0" y="799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Typing errors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4" descr=""/>
          <p:cNvPicPr/>
          <p:nvPr/>
        </p:nvPicPr>
        <p:blipFill>
          <a:blip r:embed="rId1"/>
          <a:stretch/>
        </p:blipFill>
        <p:spPr>
          <a:xfrm>
            <a:off x="539640" y="2004840"/>
            <a:ext cx="4209840" cy="4848120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63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 in the end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468360" y="907920"/>
            <a:ext cx="8229240" cy="9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8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There is no need to save data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 saves automatically for security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54" name="Left Arrow 3"/>
          <p:cNvSpPr/>
          <p:nvPr/>
        </p:nvSpPr>
        <p:spPr>
          <a:xfrm>
            <a:off x="2644920" y="2492280"/>
            <a:ext cx="3816000" cy="1223640"/>
          </a:xfrm>
          <a:custGeom>
            <a:avLst/>
            <a:gdLst/>
            <a:ahLst/>
            <a:rect l="l" t="t" r="r" b="b"/>
            <a:pathLst>
              <a:path w="10603" h="3402">
                <a:moveTo>
                  <a:pt x="10602" y="850"/>
                </a:moveTo>
                <a:lnTo>
                  <a:pt x="1700" y="850"/>
                </a:lnTo>
                <a:lnTo>
                  <a:pt x="1700" y="0"/>
                </a:lnTo>
                <a:lnTo>
                  <a:pt x="0" y="1700"/>
                </a:lnTo>
                <a:lnTo>
                  <a:pt x="1700" y="3401"/>
                </a:lnTo>
                <a:lnTo>
                  <a:pt x="1700" y="2550"/>
                </a:lnTo>
                <a:lnTo>
                  <a:pt x="10602" y="2550"/>
                </a:lnTo>
                <a:lnTo>
                  <a:pt x="10602" y="850"/>
                </a:lnTo>
              </a:path>
            </a:pathLst>
          </a:cu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‘Save’ menu item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3"/>
          <p:cNvSpPr/>
          <p:nvPr/>
        </p:nvSpPr>
        <p:spPr>
          <a:xfrm>
            <a:off x="428760" y="3500280"/>
            <a:ext cx="83577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126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57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8" name="Left Arrow 5"/>
          <p:cNvSpPr/>
          <p:nvPr/>
        </p:nvSpPr>
        <p:spPr>
          <a:xfrm rot="20763600">
            <a:off x="1545480" y="984240"/>
            <a:ext cx="3816000" cy="1655280"/>
          </a:xfrm>
          <a:custGeom>
            <a:avLst/>
            <a:gdLst/>
            <a:ahLst/>
            <a:rect l="l" t="t" r="r" b="b"/>
            <a:pathLst>
              <a:path w="10604" h="4600">
                <a:moveTo>
                  <a:pt x="10601" y="1144"/>
                </a:moveTo>
                <a:lnTo>
                  <a:pt x="2299" y="1150"/>
                </a:lnTo>
                <a:lnTo>
                  <a:pt x="2298" y="0"/>
                </a:lnTo>
                <a:lnTo>
                  <a:pt x="0" y="2301"/>
                </a:lnTo>
                <a:lnTo>
                  <a:pt x="2301" y="4599"/>
                </a:lnTo>
                <a:lnTo>
                  <a:pt x="2300" y="3449"/>
                </a:lnTo>
                <a:lnTo>
                  <a:pt x="10603" y="3444"/>
                </a:lnTo>
                <a:lnTo>
                  <a:pt x="10601" y="1144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Two customers with the same name will get mixed up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59" name="Left Arrow 9"/>
          <p:cNvSpPr/>
          <p:nvPr/>
        </p:nvSpPr>
        <p:spPr>
          <a:xfrm rot="1534200">
            <a:off x="1501920" y="3909960"/>
            <a:ext cx="3816000" cy="1657080"/>
          </a:xfrm>
          <a:custGeom>
            <a:avLst/>
            <a:gdLst/>
            <a:ahLst/>
            <a:rect l="l" t="t" r="r" b="b"/>
            <a:pathLst>
              <a:path w="10604" h="4606">
                <a:moveTo>
                  <a:pt x="10602" y="1147"/>
                </a:moveTo>
                <a:lnTo>
                  <a:pt x="2302" y="1151"/>
                </a:lnTo>
                <a:lnTo>
                  <a:pt x="2301" y="0"/>
                </a:lnTo>
                <a:lnTo>
                  <a:pt x="0" y="2304"/>
                </a:lnTo>
                <a:lnTo>
                  <a:pt x="2304" y="4605"/>
                </a:lnTo>
                <a:lnTo>
                  <a:pt x="2303" y="3453"/>
                </a:lnTo>
                <a:lnTo>
                  <a:pt x="10603" y="3449"/>
                </a:lnTo>
                <a:lnTo>
                  <a:pt x="10602" y="1147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Two customers with the same name will get mixed up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61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2" name="Right Arrow 7"/>
          <p:cNvSpPr/>
          <p:nvPr/>
        </p:nvSpPr>
        <p:spPr>
          <a:xfrm>
            <a:off x="5003640" y="2060640"/>
            <a:ext cx="2304720" cy="1152000"/>
          </a:xfrm>
          <a:custGeom>
            <a:avLst/>
            <a:gdLst/>
            <a:ahLst/>
            <a:rect l="l" t="t" r="r" b="b"/>
            <a:pathLst>
              <a:path w="6404" h="3202">
                <a:moveTo>
                  <a:pt x="0" y="800"/>
                </a:moveTo>
                <a:lnTo>
                  <a:pt x="4803" y="800"/>
                </a:lnTo>
                <a:lnTo>
                  <a:pt x="4803" y="0"/>
                </a:lnTo>
                <a:lnTo>
                  <a:pt x="6403" y="1600"/>
                </a:lnTo>
                <a:lnTo>
                  <a:pt x="4803" y="3201"/>
                </a:lnTo>
                <a:lnTo>
                  <a:pt x="4803" y="2401"/>
                </a:lnTo>
                <a:lnTo>
                  <a:pt x="0" y="2401"/>
                </a:lnTo>
                <a:lnTo>
                  <a:pt x="0" y="800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One in Rat St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8360" y="115560"/>
            <a:ext cx="8229240" cy="49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You see this…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64" name=""/>
          <p:cNvGraphicFramePr/>
          <p:nvPr/>
        </p:nvGraphicFramePr>
        <p:xfrm>
          <a:off x="0" y="907920"/>
          <a:ext cx="9143640" cy="4933800"/>
        </p:xfrm>
        <a:graphic>
          <a:graphicData uri="http://schemas.openxmlformats.org/drawingml/2006/table">
            <a:tbl>
              <a:tblPr/>
              <a:tblGrid>
                <a:gridCol w="1042920"/>
                <a:gridCol w="7858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08240">
                <a:tc gridSpan="10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Bradley Hand ITC"/>
                        </a:rPr>
                        <a:t>My buisness stuff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70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Book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Cost 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Sold for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Profit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Publisher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Format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Address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Author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800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Biggles Goes too Far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3 March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4.50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hardback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 Rat St, Bentleigh, 3193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Capt Biggles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7776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Six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4.70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Penguin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Blight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787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The Famous Three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John Smith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5 May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1.20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 Fish St, Chelt 3192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Enid Bligh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  <a:tr h="1457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Gets into Trouble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&amp;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Billy Says Sorry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Jane Goodall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7 Jul 2011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6.50 +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4.10</a:t>
                      </a:r>
                      <a:endParaRPr b="0" lang="en-AU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= $10.60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$15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$4.40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Puffin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HB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400" spc="-1" strike="noStrike">
                          <a:solidFill>
                            <a:srgbClr val="000000"/>
                          </a:solidFill>
                          <a:latin typeface="Bradley Hand ITC"/>
                        </a:rPr>
                        <a:t>19A Africa St, Melb 3000</a:t>
                      </a:r>
                      <a:endParaRPr b="0" lang="en-AU" sz="14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5" name="Right Arrow 8"/>
          <p:cNvSpPr/>
          <p:nvPr/>
        </p:nvSpPr>
        <p:spPr>
          <a:xfrm>
            <a:off x="5003640" y="3357720"/>
            <a:ext cx="2304720" cy="1150560"/>
          </a:xfrm>
          <a:custGeom>
            <a:avLst/>
            <a:gdLst/>
            <a:ahLst/>
            <a:rect l="l" t="t" r="r" b="b"/>
            <a:pathLst>
              <a:path w="6404" h="3199">
                <a:moveTo>
                  <a:pt x="0" y="799"/>
                </a:moveTo>
                <a:lnTo>
                  <a:pt x="4805" y="799"/>
                </a:lnTo>
                <a:lnTo>
                  <a:pt x="4805" y="0"/>
                </a:lnTo>
                <a:lnTo>
                  <a:pt x="6403" y="1599"/>
                </a:lnTo>
                <a:lnTo>
                  <a:pt x="4805" y="3198"/>
                </a:lnTo>
                <a:lnTo>
                  <a:pt x="4805" y="2398"/>
                </a:lnTo>
                <a:lnTo>
                  <a:pt x="0" y="2398"/>
                </a:lnTo>
                <a:lnTo>
                  <a:pt x="0" y="799"/>
                </a:lnTo>
              </a:path>
            </a:pathLst>
          </a:custGeom>
          <a:solidFill>
            <a:srgbClr val="ffff00"/>
          </a:solidFill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One in Fish St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2022-01-25T09:58:21Z</dcterms:modified>
  <cp:revision>21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