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a:off x="3124080" y="6356520"/>
            <a:ext cx="2895480" cy="3646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pic>
        <p:nvPicPr>
          <p:cNvPr id="39" name="" descr=""/>
          <p:cNvPicPr/>
          <p:nvPr/>
        </p:nvPicPr>
        <p:blipFill>
          <a:blip r:embed="rId1"/>
          <a:stretch/>
        </p:blipFill>
        <p:spPr>
          <a:xfrm>
            <a:off x="360" y="1800000"/>
            <a:ext cx="9143280" cy="5129280"/>
          </a:xfrm>
          <a:prstGeom prst="rect">
            <a:avLst/>
          </a:prstGeom>
          <a:ln w="0">
            <a:noFill/>
          </a:ln>
        </p:spPr>
      </p:pic>
      <p:sp>
        <p:nvSpPr>
          <p:cNvPr id="40" name=""/>
          <p:cNvSpPr/>
          <p:nvPr/>
        </p:nvSpPr>
        <p:spPr>
          <a:xfrm>
            <a:off x="714240" y="500040"/>
            <a:ext cx="7772040" cy="713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i="1" lang="en-AU" sz="2200" spc="-1" strike="noStrike">
                <a:solidFill>
                  <a:srgbClr val="000000"/>
                </a:solidFill>
                <a:latin typeface="Calibri"/>
                <a:ea typeface="Microsoft YaHei"/>
              </a:rPr>
              <a:t>Applied Computing Slideshows</a:t>
            </a:r>
            <a:endParaRPr b="0" lang="en-AU" sz="22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i="1" lang="en-AU" sz="2200" spc="-1" strike="noStrike">
                <a:solidFill>
                  <a:srgbClr val="000000"/>
                </a:solidFill>
                <a:latin typeface="Calibri"/>
                <a:ea typeface="Microsoft YaHei"/>
              </a:rPr>
              <a:t>by Mark Kelly</a:t>
            </a:r>
            <a:endParaRPr b="0" lang="en-AU" sz="22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i="1" lang="en-AU" sz="2200" spc="-1" strike="noStrike">
                <a:solidFill>
                  <a:srgbClr val="000000"/>
                </a:solidFill>
                <a:latin typeface="Calibri"/>
                <a:ea typeface="Microsoft YaHei"/>
              </a:rPr>
              <a:t>vcedata.com</a:t>
            </a:r>
            <a:endParaRPr b="0" lang="en-AU" sz="22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i="1" lang="en-AU" sz="2200" spc="-1" strike="noStrike">
                <a:solidFill>
                  <a:srgbClr val="000000"/>
                </a:solidFill>
                <a:latin typeface="Calibri"/>
                <a:ea typeface="Microsoft YaHei"/>
              </a:rPr>
              <a:t>mark@vcedata.com</a:t>
            </a:r>
            <a:endParaRPr b="0" lang="en-AU" sz="2200" spc="-1" strike="noStrike">
              <a:latin typeface="Arial"/>
            </a:endParaRPr>
          </a:p>
        </p:txBody>
      </p:sp>
      <p:sp>
        <p:nvSpPr>
          <p:cNvPr id="41" name=""/>
          <p:cNvSpPr/>
          <p:nvPr/>
        </p:nvSpPr>
        <p:spPr>
          <a:xfrm>
            <a:off x="209160" y="1355040"/>
            <a:ext cx="7772040" cy="19285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i="1" lang="en-AU" sz="3200" spc="-1" strike="noStrike">
                <a:solidFill>
                  <a:srgbClr val="ffff00"/>
                </a:solidFill>
                <a:latin typeface="Calibri"/>
                <a:ea typeface="DejaVu Sans"/>
              </a:rPr>
              <a:t>DFD EXERCISE</a:t>
            </a:r>
            <a:endParaRPr b="0" lang="en-AU" sz="3200" spc="-1" strike="noStrike">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i="1" lang="en-AU" sz="3200" spc="-1" strike="noStrike">
                <a:solidFill>
                  <a:srgbClr val="ffff00"/>
                </a:solidFill>
                <a:latin typeface="Calibri"/>
                <a:ea typeface="DejaVu Sans"/>
              </a:rPr>
              <a:t>Worked Example</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70"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loan has been processed data about the loan is written to the Loan File.  </a:t>
            </a:r>
            <a:br/>
            <a:r>
              <a:rPr b="1" lang="en-AU" sz="2000" spc="-1" strike="noStrike">
                <a:solidFill>
                  <a:srgbClr val="000000"/>
                </a:solidFill>
                <a:latin typeface="Calibri"/>
                <a:ea typeface="Microsoft YaHei"/>
              </a:rPr>
              <a:t>Add a suitable label to the arrow going from “Process loan” to the Loan File.</a:t>
            </a:r>
            <a:endParaRPr b="0" lang="en-AU" sz="2000" spc="-1" strike="noStrike">
              <a:latin typeface="Arial"/>
            </a:endParaRPr>
          </a:p>
        </p:txBody>
      </p:sp>
      <p:pic>
        <p:nvPicPr>
          <p:cNvPr id="71" name="" descr=""/>
          <p:cNvPicPr/>
          <p:nvPr/>
        </p:nvPicPr>
        <p:blipFill>
          <a:blip r:embed="rId1"/>
          <a:stretch/>
        </p:blipFill>
        <p:spPr>
          <a:xfrm>
            <a:off x="4067280" y="1341360"/>
            <a:ext cx="4638240" cy="5362200"/>
          </a:xfrm>
          <a:prstGeom prst="rect">
            <a:avLst/>
          </a:prstGeom>
          <a:ln w="0">
            <a:noFill/>
          </a:ln>
        </p:spPr>
      </p:pic>
      <p:sp>
        <p:nvSpPr>
          <p:cNvPr id="72"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73"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74"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75"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76"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loan has been processed data about the loan is written to the Loan File.  </a:t>
            </a:r>
            <a:br/>
            <a:r>
              <a:rPr b="1" lang="en-AU" sz="2000" spc="-1" strike="noStrike">
                <a:solidFill>
                  <a:srgbClr val="000000"/>
                </a:solidFill>
                <a:latin typeface="Calibri"/>
                <a:ea typeface="Microsoft YaHei"/>
              </a:rPr>
              <a:t>Add a suitable label to the arrow going from “Process loan” to the Loan File.</a:t>
            </a:r>
            <a:endParaRPr b="0" lang="en-AU" sz="2000" spc="-1" strike="noStrike">
              <a:latin typeface="Arial"/>
            </a:endParaRPr>
          </a:p>
        </p:txBody>
      </p:sp>
      <p:pic>
        <p:nvPicPr>
          <p:cNvPr id="77" name="" descr=""/>
          <p:cNvPicPr/>
          <p:nvPr/>
        </p:nvPicPr>
        <p:blipFill>
          <a:blip r:embed="rId1"/>
          <a:stretch/>
        </p:blipFill>
        <p:spPr>
          <a:xfrm>
            <a:off x="4067280" y="1341360"/>
            <a:ext cx="4638240" cy="5362200"/>
          </a:xfrm>
          <a:prstGeom prst="rect">
            <a:avLst/>
          </a:prstGeom>
          <a:ln w="0">
            <a:noFill/>
          </a:ln>
        </p:spPr>
      </p:pic>
      <p:sp>
        <p:nvSpPr>
          <p:cNvPr id="78"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79"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80"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81"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
        <p:nvSpPr>
          <p:cNvPr id="82" name=""/>
          <p:cNvSpPr/>
          <p:nvPr/>
        </p:nvSpPr>
        <p:spPr>
          <a:xfrm>
            <a:off x="6948360" y="5013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83"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library processes a return they get the barcode of the book from the borrower. During the processing details of the loan are retrieved from the Loan File.  </a:t>
            </a:r>
            <a:br/>
            <a:r>
              <a:rPr b="1" lang="en-AU" sz="2000" spc="-1" strike="noStrike">
                <a:solidFill>
                  <a:srgbClr val="000000"/>
                </a:solidFill>
                <a:latin typeface="Calibri"/>
                <a:ea typeface="Microsoft YaHei"/>
              </a:rPr>
              <a:t>Add a labelled arrow to represent the retrieved data.</a:t>
            </a:r>
            <a:endParaRPr b="0" lang="en-AU" sz="2000" spc="-1" strike="noStrike">
              <a:latin typeface="Arial"/>
            </a:endParaRPr>
          </a:p>
        </p:txBody>
      </p:sp>
      <p:pic>
        <p:nvPicPr>
          <p:cNvPr id="84" name="" descr=""/>
          <p:cNvPicPr/>
          <p:nvPr/>
        </p:nvPicPr>
        <p:blipFill>
          <a:blip r:embed="rId1"/>
          <a:stretch/>
        </p:blipFill>
        <p:spPr>
          <a:xfrm>
            <a:off x="4067280" y="1341360"/>
            <a:ext cx="4638240" cy="5362200"/>
          </a:xfrm>
          <a:prstGeom prst="rect">
            <a:avLst/>
          </a:prstGeom>
          <a:ln w="0">
            <a:noFill/>
          </a:ln>
        </p:spPr>
      </p:pic>
      <p:sp>
        <p:nvSpPr>
          <p:cNvPr id="85"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86"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87"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88"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
        <p:nvSpPr>
          <p:cNvPr id="89" name=""/>
          <p:cNvSpPr/>
          <p:nvPr/>
        </p:nvSpPr>
        <p:spPr>
          <a:xfrm>
            <a:off x="6948360" y="5013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90" name=""/>
          <p:cNvSpPr/>
          <p:nvPr/>
        </p:nvSpPr>
        <p:spPr>
          <a:xfrm flipH="1">
            <a:off x="5724360" y="4866840"/>
            <a:ext cx="648000" cy="36072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91" name=""/>
          <p:cNvSpPr/>
          <p:nvPr/>
        </p:nvSpPr>
        <p:spPr>
          <a:xfrm>
            <a:off x="5364000" y="5229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92"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After the return has been processed the date returned is written back to the Loan File. </a:t>
            </a:r>
            <a:br/>
            <a:r>
              <a:rPr b="1" lang="en-AU" sz="2000" spc="-1" strike="noStrike">
                <a:solidFill>
                  <a:srgbClr val="000000"/>
                </a:solidFill>
                <a:latin typeface="Calibri"/>
                <a:ea typeface="Microsoft YaHei"/>
              </a:rPr>
              <a:t>Add a labelled arrow to represent this data flow.</a:t>
            </a:r>
            <a:endParaRPr b="0" lang="en-AU" sz="2000" spc="-1" strike="noStrike">
              <a:latin typeface="Arial"/>
            </a:endParaRPr>
          </a:p>
        </p:txBody>
      </p:sp>
      <p:pic>
        <p:nvPicPr>
          <p:cNvPr id="93" name="" descr=""/>
          <p:cNvPicPr/>
          <p:nvPr/>
        </p:nvPicPr>
        <p:blipFill>
          <a:blip r:embed="rId1"/>
          <a:stretch/>
        </p:blipFill>
        <p:spPr>
          <a:xfrm>
            <a:off x="4067280" y="1341360"/>
            <a:ext cx="4638240" cy="5362200"/>
          </a:xfrm>
          <a:prstGeom prst="rect">
            <a:avLst/>
          </a:prstGeom>
          <a:ln w="0">
            <a:noFill/>
          </a:ln>
        </p:spPr>
      </p:pic>
      <p:sp>
        <p:nvSpPr>
          <p:cNvPr id="94"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95"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96"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97"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
        <p:nvSpPr>
          <p:cNvPr id="98" name=""/>
          <p:cNvSpPr/>
          <p:nvPr/>
        </p:nvSpPr>
        <p:spPr>
          <a:xfrm>
            <a:off x="6948360" y="5013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99" name=""/>
          <p:cNvSpPr/>
          <p:nvPr/>
        </p:nvSpPr>
        <p:spPr>
          <a:xfrm flipH="1">
            <a:off x="5724360" y="4866840"/>
            <a:ext cx="648000" cy="36072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00" name=""/>
          <p:cNvSpPr/>
          <p:nvPr/>
        </p:nvSpPr>
        <p:spPr>
          <a:xfrm>
            <a:off x="5364000" y="5229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01"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After the return has been processed the date returned is written back to the Loan File. </a:t>
            </a:r>
            <a:br/>
            <a:r>
              <a:rPr b="1" lang="en-AU" sz="2000" spc="-1" strike="noStrike">
                <a:solidFill>
                  <a:srgbClr val="000000"/>
                </a:solidFill>
                <a:latin typeface="Calibri"/>
                <a:ea typeface="Microsoft YaHei"/>
              </a:rPr>
              <a:t>Add a labelled arrow to represent this data flow.</a:t>
            </a:r>
            <a:endParaRPr b="0" lang="en-AU" sz="2000" spc="-1" strike="noStrike">
              <a:latin typeface="Arial"/>
            </a:endParaRPr>
          </a:p>
        </p:txBody>
      </p:sp>
      <p:pic>
        <p:nvPicPr>
          <p:cNvPr id="102" name="" descr=""/>
          <p:cNvPicPr/>
          <p:nvPr/>
        </p:nvPicPr>
        <p:blipFill>
          <a:blip r:embed="rId1"/>
          <a:stretch/>
        </p:blipFill>
        <p:spPr>
          <a:xfrm>
            <a:off x="4067280" y="1341360"/>
            <a:ext cx="4638240" cy="5362200"/>
          </a:xfrm>
          <a:prstGeom prst="rect">
            <a:avLst/>
          </a:prstGeom>
          <a:ln w="0">
            <a:noFill/>
          </a:ln>
        </p:spPr>
      </p:pic>
      <p:sp>
        <p:nvSpPr>
          <p:cNvPr id="103"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104"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105"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106"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
        <p:nvSpPr>
          <p:cNvPr id="107" name=""/>
          <p:cNvSpPr/>
          <p:nvPr/>
        </p:nvSpPr>
        <p:spPr>
          <a:xfrm>
            <a:off x="6948360" y="5013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08" name=""/>
          <p:cNvSpPr/>
          <p:nvPr/>
        </p:nvSpPr>
        <p:spPr>
          <a:xfrm flipH="1">
            <a:off x="5724360" y="4866840"/>
            <a:ext cx="648000" cy="36072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09" name=""/>
          <p:cNvSpPr/>
          <p:nvPr/>
        </p:nvSpPr>
        <p:spPr>
          <a:xfrm>
            <a:off x="5364000" y="5229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10" name=""/>
          <p:cNvSpPr/>
          <p:nvPr/>
        </p:nvSpPr>
        <p:spPr>
          <a:xfrm>
            <a:off x="5724000" y="4652640"/>
            <a:ext cx="289080" cy="1296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111" name=""/>
          <p:cNvSpPr/>
          <p:nvPr/>
        </p:nvSpPr>
        <p:spPr>
          <a:xfrm>
            <a:off x="5580000" y="440676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Date Returned</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12"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library processes overdue books it retrieves data about each loan from the Loan File.  </a:t>
            </a:r>
            <a:br/>
            <a:r>
              <a:rPr b="1" lang="en-AU" sz="2000" spc="-1" strike="noStrike">
                <a:solidFill>
                  <a:srgbClr val="000000"/>
                </a:solidFill>
                <a:latin typeface="Calibri"/>
                <a:ea typeface="Microsoft YaHei"/>
              </a:rPr>
              <a:t>Add a label to the appropriate arrow</a:t>
            </a:r>
            <a:endParaRPr b="0" lang="en-AU" sz="2000" spc="-1" strike="noStrike">
              <a:latin typeface="Arial"/>
            </a:endParaRPr>
          </a:p>
        </p:txBody>
      </p:sp>
      <p:pic>
        <p:nvPicPr>
          <p:cNvPr id="113" name="" descr=""/>
          <p:cNvPicPr/>
          <p:nvPr/>
        </p:nvPicPr>
        <p:blipFill>
          <a:blip r:embed="rId1"/>
          <a:stretch/>
        </p:blipFill>
        <p:spPr>
          <a:xfrm>
            <a:off x="4067280" y="1341360"/>
            <a:ext cx="4638240" cy="5362200"/>
          </a:xfrm>
          <a:prstGeom prst="rect">
            <a:avLst/>
          </a:prstGeom>
          <a:ln w="0">
            <a:noFill/>
          </a:ln>
        </p:spPr>
      </p:pic>
      <p:sp>
        <p:nvSpPr>
          <p:cNvPr id="114"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115"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116"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117"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
        <p:nvSpPr>
          <p:cNvPr id="118" name=""/>
          <p:cNvSpPr/>
          <p:nvPr/>
        </p:nvSpPr>
        <p:spPr>
          <a:xfrm>
            <a:off x="6948360" y="5013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19" name=""/>
          <p:cNvSpPr/>
          <p:nvPr/>
        </p:nvSpPr>
        <p:spPr>
          <a:xfrm flipH="1">
            <a:off x="5724360" y="4866840"/>
            <a:ext cx="648000" cy="36072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20" name=""/>
          <p:cNvSpPr/>
          <p:nvPr/>
        </p:nvSpPr>
        <p:spPr>
          <a:xfrm>
            <a:off x="5364000" y="5229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21" name=""/>
          <p:cNvSpPr/>
          <p:nvPr/>
        </p:nvSpPr>
        <p:spPr>
          <a:xfrm>
            <a:off x="5724000" y="4652640"/>
            <a:ext cx="289080" cy="1296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22" name=""/>
          <p:cNvSpPr/>
          <p:nvPr/>
        </p:nvSpPr>
        <p:spPr>
          <a:xfrm>
            <a:off x="5580000" y="440676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Date Returned</a:t>
            </a:r>
            <a:endParaRPr b="0" lang="en-AU" sz="1000" spc="-1" strike="noStrike">
              <a:latin typeface="Arial"/>
            </a:endParaRPr>
          </a:p>
        </p:txBody>
      </p:sp>
      <p:sp>
        <p:nvSpPr>
          <p:cNvPr id="123" name=""/>
          <p:cNvSpPr/>
          <p:nvPr/>
        </p:nvSpPr>
        <p:spPr>
          <a:xfrm>
            <a:off x="5940360" y="533232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24"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In order to produce the overdue letter “Process overdues” needs two more sets of data.  </a:t>
            </a:r>
            <a:br/>
            <a:br/>
            <a:r>
              <a:rPr b="1" lang="en-AU" sz="2000" spc="-1" strike="noStrike">
                <a:solidFill>
                  <a:srgbClr val="000000"/>
                </a:solidFill>
                <a:latin typeface="Calibri"/>
                <a:ea typeface="Microsoft YaHei"/>
              </a:rPr>
              <a:t>Add appropriately labelled arrows to represent this data</a:t>
            </a:r>
            <a:endParaRPr b="0" lang="en-AU" sz="2000" spc="-1" strike="noStrike">
              <a:latin typeface="Arial"/>
            </a:endParaRPr>
          </a:p>
        </p:txBody>
      </p:sp>
      <p:pic>
        <p:nvPicPr>
          <p:cNvPr id="125" name="" descr=""/>
          <p:cNvPicPr/>
          <p:nvPr/>
        </p:nvPicPr>
        <p:blipFill>
          <a:blip r:embed="rId1"/>
          <a:stretch/>
        </p:blipFill>
        <p:spPr>
          <a:xfrm>
            <a:off x="4067280" y="1341360"/>
            <a:ext cx="4638240" cy="5362200"/>
          </a:xfrm>
          <a:prstGeom prst="rect">
            <a:avLst/>
          </a:prstGeom>
          <a:ln w="0">
            <a:noFill/>
          </a:ln>
        </p:spPr>
      </p:pic>
      <p:sp>
        <p:nvSpPr>
          <p:cNvPr id="126"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127"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128"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129"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
        <p:nvSpPr>
          <p:cNvPr id="130" name=""/>
          <p:cNvSpPr/>
          <p:nvPr/>
        </p:nvSpPr>
        <p:spPr>
          <a:xfrm>
            <a:off x="6948360" y="5013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31" name=""/>
          <p:cNvSpPr/>
          <p:nvPr/>
        </p:nvSpPr>
        <p:spPr>
          <a:xfrm flipH="1">
            <a:off x="5724360" y="4866840"/>
            <a:ext cx="648000" cy="36072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32" name=""/>
          <p:cNvSpPr/>
          <p:nvPr/>
        </p:nvSpPr>
        <p:spPr>
          <a:xfrm>
            <a:off x="5364000" y="5229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33" name=""/>
          <p:cNvSpPr/>
          <p:nvPr/>
        </p:nvSpPr>
        <p:spPr>
          <a:xfrm>
            <a:off x="5724000" y="4652640"/>
            <a:ext cx="289080" cy="1296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34" name=""/>
          <p:cNvSpPr/>
          <p:nvPr/>
        </p:nvSpPr>
        <p:spPr>
          <a:xfrm>
            <a:off x="5580000" y="440676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Date Returned</a:t>
            </a:r>
            <a:endParaRPr b="0" lang="en-AU" sz="1000" spc="-1" strike="noStrike">
              <a:latin typeface="Arial"/>
            </a:endParaRPr>
          </a:p>
        </p:txBody>
      </p:sp>
      <p:sp>
        <p:nvSpPr>
          <p:cNvPr id="135" name=""/>
          <p:cNvSpPr/>
          <p:nvPr/>
        </p:nvSpPr>
        <p:spPr>
          <a:xfrm>
            <a:off x="5940360" y="533232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36" name=""/>
          <p:cNvSpPr/>
          <p:nvPr/>
        </p:nvSpPr>
        <p:spPr>
          <a:xfrm>
            <a:off x="6802200" y="3933360"/>
            <a:ext cx="360720" cy="201780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137" name=""/>
          <p:cNvSpPr/>
          <p:nvPr/>
        </p:nvSpPr>
        <p:spPr>
          <a:xfrm>
            <a:off x="6746760" y="539424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Borrower data</a:t>
            </a:r>
            <a:endParaRPr b="0" lang="en-AU" sz="1000" spc="-1" strike="noStrike">
              <a:latin typeface="Arial"/>
            </a:endParaRPr>
          </a:p>
        </p:txBody>
      </p:sp>
      <p:sp>
        <p:nvSpPr>
          <p:cNvPr id="138" name=""/>
          <p:cNvSpPr/>
          <p:nvPr/>
        </p:nvSpPr>
        <p:spPr>
          <a:xfrm>
            <a:off x="6588000" y="4365720"/>
            <a:ext cx="217800" cy="12956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139" name=""/>
          <p:cNvSpPr/>
          <p:nvPr/>
        </p:nvSpPr>
        <p:spPr>
          <a:xfrm>
            <a:off x="6199200" y="508464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Book data</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40"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In order to produce the overdue letter “Process overdues” needs two more sets of data.  </a:t>
            </a:r>
            <a:br/>
            <a:br/>
            <a:r>
              <a:rPr b="1" lang="en-AU" sz="2000" spc="-1" strike="noStrike">
                <a:solidFill>
                  <a:srgbClr val="000000"/>
                </a:solidFill>
                <a:latin typeface="Calibri"/>
                <a:ea typeface="Microsoft YaHei"/>
              </a:rPr>
              <a:t>Add appropriately labelled arrows to represent this data</a:t>
            </a:r>
            <a:endParaRPr b="0" lang="en-AU" sz="2000" spc="-1" strike="noStrike">
              <a:latin typeface="Arial"/>
            </a:endParaRPr>
          </a:p>
        </p:txBody>
      </p:sp>
      <p:pic>
        <p:nvPicPr>
          <p:cNvPr id="141" name="" descr=""/>
          <p:cNvPicPr/>
          <p:nvPr/>
        </p:nvPicPr>
        <p:blipFill>
          <a:blip r:embed="rId1"/>
          <a:stretch/>
        </p:blipFill>
        <p:spPr>
          <a:xfrm>
            <a:off x="4067280" y="1341360"/>
            <a:ext cx="4638240" cy="5362200"/>
          </a:xfrm>
          <a:prstGeom prst="rect">
            <a:avLst/>
          </a:prstGeom>
          <a:ln w="0">
            <a:noFill/>
          </a:ln>
        </p:spPr>
      </p:pic>
      <p:sp>
        <p:nvSpPr>
          <p:cNvPr id="142"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143"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144"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145"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DETAILS</a:t>
            </a:r>
            <a:endParaRPr b="0" lang="en-AU" sz="1000" spc="-1" strike="noStrike">
              <a:latin typeface="Arial"/>
            </a:endParaRPr>
          </a:p>
        </p:txBody>
      </p:sp>
      <p:sp>
        <p:nvSpPr>
          <p:cNvPr id="146" name=""/>
          <p:cNvSpPr/>
          <p:nvPr/>
        </p:nvSpPr>
        <p:spPr>
          <a:xfrm>
            <a:off x="6948360" y="5013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47" name=""/>
          <p:cNvSpPr/>
          <p:nvPr/>
        </p:nvSpPr>
        <p:spPr>
          <a:xfrm flipH="1">
            <a:off x="5724360" y="4866840"/>
            <a:ext cx="648000" cy="36072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48" name=""/>
          <p:cNvSpPr/>
          <p:nvPr/>
        </p:nvSpPr>
        <p:spPr>
          <a:xfrm>
            <a:off x="5364000" y="522936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49" name=""/>
          <p:cNvSpPr/>
          <p:nvPr/>
        </p:nvSpPr>
        <p:spPr>
          <a:xfrm>
            <a:off x="5724000" y="4652640"/>
            <a:ext cx="289080" cy="1296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50" name=""/>
          <p:cNvSpPr/>
          <p:nvPr/>
        </p:nvSpPr>
        <p:spPr>
          <a:xfrm>
            <a:off x="5580000" y="440676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Date Returned</a:t>
            </a:r>
            <a:endParaRPr b="0" lang="en-AU" sz="1000" spc="-1" strike="noStrike">
              <a:latin typeface="Arial"/>
            </a:endParaRPr>
          </a:p>
        </p:txBody>
      </p:sp>
      <p:sp>
        <p:nvSpPr>
          <p:cNvPr id="151" name=""/>
          <p:cNvSpPr/>
          <p:nvPr/>
        </p:nvSpPr>
        <p:spPr>
          <a:xfrm>
            <a:off x="5940360" y="5332320"/>
            <a:ext cx="1079280" cy="40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LOAN</a:t>
            </a:r>
            <a:endParaRPr b="0" lang="en-AU" sz="10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DETAILS</a:t>
            </a:r>
            <a:endParaRPr b="0" lang="en-AU" sz="1000" spc="-1" strike="noStrike">
              <a:latin typeface="Arial"/>
            </a:endParaRPr>
          </a:p>
        </p:txBody>
      </p:sp>
      <p:sp>
        <p:nvSpPr>
          <p:cNvPr id="152" name=""/>
          <p:cNvSpPr/>
          <p:nvPr/>
        </p:nvSpPr>
        <p:spPr>
          <a:xfrm>
            <a:off x="6802200" y="3933360"/>
            <a:ext cx="360720" cy="201780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53" name=""/>
          <p:cNvSpPr/>
          <p:nvPr/>
        </p:nvSpPr>
        <p:spPr>
          <a:xfrm>
            <a:off x="6746760" y="539424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data</a:t>
            </a:r>
            <a:endParaRPr b="0" lang="en-AU" sz="1000" spc="-1" strike="noStrike">
              <a:latin typeface="Arial"/>
            </a:endParaRPr>
          </a:p>
        </p:txBody>
      </p:sp>
      <p:sp>
        <p:nvSpPr>
          <p:cNvPr id="154" name=""/>
          <p:cNvSpPr/>
          <p:nvPr/>
        </p:nvSpPr>
        <p:spPr>
          <a:xfrm>
            <a:off x="6588000" y="4365720"/>
            <a:ext cx="217800" cy="1295640"/>
          </a:xfrm>
          <a:prstGeom prst="curvedConnector3">
            <a:avLst>
              <a:gd name="adj1" fmla="val 50000"/>
            </a:avLst>
          </a:prstGeom>
          <a:noFill/>
          <a:ln w="15840">
            <a:solidFill>
              <a:srgbClr val="000000"/>
            </a:solidFill>
            <a:miter/>
            <a:tailEnd len="med" type="arrow" w="med"/>
          </a:ln>
        </p:spPr>
        <p:style>
          <a:lnRef idx="0"/>
          <a:fillRef idx="0"/>
          <a:effectRef idx="0"/>
          <a:fontRef idx="minor"/>
        </p:style>
      </p:sp>
      <p:sp>
        <p:nvSpPr>
          <p:cNvPr id="155" name=""/>
          <p:cNvSpPr/>
          <p:nvPr/>
        </p:nvSpPr>
        <p:spPr>
          <a:xfrm>
            <a:off x="6199200" y="508464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Book data</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56" name=""/>
          <p:cNvSpPr/>
          <p:nvPr/>
        </p:nvSpPr>
        <p:spPr>
          <a:xfrm>
            <a:off x="0" y="884520"/>
            <a:ext cx="9143640" cy="1011960"/>
          </a:xfrm>
          <a:prstGeom prst="rect">
            <a:avLst/>
          </a:prstGeom>
          <a:noFill/>
          <a:ln w="0">
            <a:noFill/>
          </a:ln>
        </p:spPr>
        <p:style>
          <a:lnRef idx="0"/>
          <a:fillRef idx="0"/>
          <a:effectRef idx="0"/>
          <a:fontRef idx="minor"/>
        </p:style>
        <p:txBody>
          <a:bodyPr lIns="90000" rIns="90000" tIns="46800" bIns="46800" anchor="ctr">
            <a:spAutoFit/>
          </a:bodyPr>
          <a:p>
            <a:pPr marL="216000" indent="-216000">
              <a:lnSpc>
                <a:spcPct val="100000"/>
              </a:lnSpc>
              <a:spcBef>
                <a:spcPts val="11"/>
              </a:spcBef>
              <a:spcAft>
                <a:spcPts val="11"/>
              </a:spcAft>
              <a:buClr>
                <a:srgbClr val="000000"/>
              </a:buClr>
              <a:buFont typeface="Arial"/>
              <a:buChar char="•"/>
              <a:tabLst>
                <a:tab algn="l" pos="228600"/>
                <a:tab algn="l" pos="45720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Times New Roman"/>
              </a:rPr>
              <a:t>When borrowers wish to reserve book that are out on loan they provide information to a “Reserve book” process that sends information to a “Reserved Books” file. When a book is returned one of the things that “Process returns” does is check this file to see if another borrower has reserved this book. If it has the borrower making the reservation is notified.</a:t>
            </a:r>
            <a:endParaRPr b="0" lang="en-AU" sz="1200" spc="-1" strike="noStrike">
              <a:latin typeface="Arial"/>
            </a:endParaRPr>
          </a:p>
          <a:p>
            <a:pPr marL="216000" indent="-216000">
              <a:lnSpc>
                <a:spcPct val="100000"/>
              </a:lnSpc>
              <a:spcBef>
                <a:spcPts val="11"/>
              </a:spcBef>
              <a:spcAft>
                <a:spcPts val="11"/>
              </a:spcAft>
              <a:buClr>
                <a:srgbClr val="000000"/>
              </a:buClr>
              <a:buFont typeface="Arial"/>
              <a:buChar char="•"/>
              <a:tabLst>
                <a:tab algn="l" pos="228600"/>
                <a:tab algn="l" pos="45720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Complete</a:t>
            </a:r>
            <a:r>
              <a:rPr b="0" lang="en-AU" sz="1200" spc="-1" strike="noStrike">
                <a:solidFill>
                  <a:srgbClr val="000000"/>
                </a:solidFill>
                <a:latin typeface="Arial"/>
                <a:ea typeface="Times New Roman"/>
              </a:rPr>
              <a:t> the following data flow diagram describing the reservation system.</a:t>
            </a:r>
            <a:endParaRPr b="0" lang="en-AU" sz="1200" spc="-1" strike="noStrike">
              <a:latin typeface="Arial"/>
            </a:endParaRPr>
          </a:p>
          <a:p>
            <a:pPr>
              <a:lnSpc>
                <a:spcPct val="100000"/>
              </a:lnSpc>
              <a:spcBef>
                <a:spcPts val="11"/>
              </a:spcBef>
              <a:spcAft>
                <a:spcPts val="11"/>
              </a:spcAft>
              <a:tabLst>
                <a:tab algn="l" pos="0"/>
                <a:tab algn="l" pos="228600"/>
                <a:tab algn="l" pos="45720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latin typeface="Arial"/>
            </a:endParaRPr>
          </a:p>
        </p:txBody>
      </p:sp>
      <p:grpSp>
        <p:nvGrpSpPr>
          <p:cNvPr id="157" name=""/>
          <p:cNvGrpSpPr/>
          <p:nvPr/>
        </p:nvGrpSpPr>
        <p:grpSpPr>
          <a:xfrm>
            <a:off x="1908000" y="2349360"/>
            <a:ext cx="6118200" cy="3670200"/>
            <a:chOff x="1908000" y="2349360"/>
            <a:chExt cx="6118200" cy="3670200"/>
          </a:xfrm>
        </p:grpSpPr>
        <p:sp>
          <p:nvSpPr>
            <p:cNvPr id="158" name=""/>
            <p:cNvSpPr/>
            <p:nvPr/>
          </p:nvSpPr>
          <p:spPr>
            <a:xfrm>
              <a:off x="1908000" y="2349360"/>
              <a:ext cx="6118200" cy="3670200"/>
            </a:xfrm>
            <a:prstGeom prst="rect">
              <a:avLst/>
            </a:prstGeom>
            <a:noFill/>
            <a:ln w="9360">
              <a:solidFill>
                <a:srgbClr val="000000"/>
              </a:solidFill>
              <a:miter/>
            </a:ln>
          </p:spPr>
          <p:style>
            <a:lnRef idx="0"/>
            <a:fillRef idx="0"/>
            <a:effectRef idx="0"/>
            <a:fontRef idx="minor"/>
          </p:style>
        </p:sp>
        <p:grpSp>
          <p:nvGrpSpPr>
            <p:cNvPr id="159" name=""/>
            <p:cNvGrpSpPr/>
            <p:nvPr/>
          </p:nvGrpSpPr>
          <p:grpSpPr>
            <a:xfrm>
              <a:off x="4381560" y="4460760"/>
              <a:ext cx="1167840" cy="1168200"/>
              <a:chOff x="4381560" y="4460760"/>
              <a:chExt cx="1167840" cy="1168200"/>
            </a:xfrm>
          </p:grpSpPr>
          <p:sp>
            <p:nvSpPr>
              <p:cNvPr id="160" name=""/>
              <p:cNvSpPr/>
              <p:nvPr/>
            </p:nvSpPr>
            <p:spPr>
              <a:xfrm>
                <a:off x="4381560" y="4460760"/>
                <a:ext cx="1167840" cy="1168200"/>
              </a:xfrm>
              <a:prstGeom prst="ellipse">
                <a:avLst/>
              </a:prstGeom>
              <a:solidFill>
                <a:srgbClr val="ffffff"/>
              </a:solidFill>
              <a:ln w="9360">
                <a:solidFill>
                  <a:srgbClr val="000000"/>
                </a:solidFill>
                <a:miter/>
              </a:ln>
            </p:spPr>
            <p:style>
              <a:lnRef idx="0"/>
              <a:fillRef idx="0"/>
              <a:effectRef idx="0"/>
              <a:fontRef idx="minor"/>
            </p:style>
          </p:sp>
          <p:sp>
            <p:nvSpPr>
              <p:cNvPr id="161" name=""/>
              <p:cNvSpPr/>
              <p:nvPr/>
            </p:nvSpPr>
            <p:spPr>
              <a:xfrm>
                <a:off x="4529160" y="4775040"/>
                <a:ext cx="890280" cy="5331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0" rIns="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Process Reservations</a:t>
                </a:r>
                <a:endParaRPr b="0" lang="en-AU" sz="1200" spc="-1" strike="noStrike">
                  <a:latin typeface="Arial"/>
                </a:endParaRPr>
              </a:p>
            </p:txBody>
          </p:sp>
        </p:grpSp>
        <p:grpSp>
          <p:nvGrpSpPr>
            <p:cNvPr id="162" name=""/>
            <p:cNvGrpSpPr/>
            <p:nvPr/>
          </p:nvGrpSpPr>
          <p:grpSpPr>
            <a:xfrm>
              <a:off x="4381560" y="2665440"/>
              <a:ext cx="1167840" cy="1169640"/>
              <a:chOff x="4381560" y="2665440"/>
              <a:chExt cx="1167840" cy="1169640"/>
            </a:xfrm>
          </p:grpSpPr>
          <p:sp>
            <p:nvSpPr>
              <p:cNvPr id="163" name=""/>
              <p:cNvSpPr/>
              <p:nvPr/>
            </p:nvSpPr>
            <p:spPr>
              <a:xfrm>
                <a:off x="4381560" y="2665440"/>
                <a:ext cx="1167840" cy="1169640"/>
              </a:xfrm>
              <a:prstGeom prst="ellipse">
                <a:avLst/>
              </a:prstGeom>
              <a:solidFill>
                <a:srgbClr val="ffffff"/>
              </a:solidFill>
              <a:ln w="9360">
                <a:solidFill>
                  <a:srgbClr val="000000"/>
                </a:solidFill>
                <a:miter/>
              </a:ln>
            </p:spPr>
            <p:style>
              <a:lnRef idx="0"/>
              <a:fillRef idx="0"/>
              <a:effectRef idx="0"/>
              <a:fontRef idx="minor"/>
            </p:style>
          </p:sp>
          <p:sp>
            <p:nvSpPr>
              <p:cNvPr id="164" name=""/>
              <p:cNvSpPr/>
              <p:nvPr/>
            </p:nvSpPr>
            <p:spPr>
              <a:xfrm>
                <a:off x="4591080" y="2936880"/>
                <a:ext cx="744120" cy="510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Process Returns</a:t>
                </a:r>
                <a:endParaRPr b="0" lang="en-AU" sz="1200" spc="-1" strike="noStrike">
                  <a:latin typeface="Arial"/>
                </a:endParaRPr>
              </a:p>
            </p:txBody>
          </p:sp>
        </p:grpSp>
        <p:sp>
          <p:nvSpPr>
            <p:cNvPr id="165" name=""/>
            <p:cNvSpPr/>
            <p:nvPr/>
          </p:nvSpPr>
          <p:spPr>
            <a:xfrm>
              <a:off x="2263680" y="3890880"/>
              <a:ext cx="1168200" cy="3981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Borrower</a:t>
              </a:r>
              <a:endParaRPr b="0" lang="en-AU" sz="1200" spc="-1" strike="noStrike">
                <a:latin typeface="Arial"/>
              </a:endParaRPr>
            </a:p>
          </p:txBody>
        </p:sp>
        <p:grpSp>
          <p:nvGrpSpPr>
            <p:cNvPr id="166" name=""/>
            <p:cNvGrpSpPr/>
            <p:nvPr/>
          </p:nvGrpSpPr>
          <p:grpSpPr>
            <a:xfrm>
              <a:off x="6294600" y="3041640"/>
              <a:ext cx="1350720" cy="406800"/>
              <a:chOff x="6294600" y="3041640"/>
              <a:chExt cx="1350720" cy="406800"/>
            </a:xfrm>
          </p:grpSpPr>
          <p:sp>
            <p:nvSpPr>
              <p:cNvPr id="167" name=""/>
              <p:cNvSpPr/>
              <p:nvPr/>
            </p:nvSpPr>
            <p:spPr>
              <a:xfrm>
                <a:off x="6297480" y="3041640"/>
                <a:ext cx="1347840" cy="360"/>
              </a:xfrm>
              <a:prstGeom prst="line">
                <a:avLst/>
              </a:prstGeom>
              <a:ln w="9360">
                <a:solidFill>
                  <a:srgbClr val="000000"/>
                </a:solidFill>
                <a:miter/>
              </a:ln>
            </p:spPr>
            <p:style>
              <a:lnRef idx="0"/>
              <a:fillRef idx="0"/>
              <a:effectRef idx="0"/>
              <a:fontRef idx="minor"/>
            </p:style>
          </p:sp>
          <p:sp>
            <p:nvSpPr>
              <p:cNvPr id="168" name=""/>
              <p:cNvSpPr/>
              <p:nvPr/>
            </p:nvSpPr>
            <p:spPr>
              <a:xfrm>
                <a:off x="6294600" y="3448080"/>
                <a:ext cx="1347480" cy="360"/>
              </a:xfrm>
              <a:prstGeom prst="line">
                <a:avLst/>
              </a:prstGeom>
              <a:ln w="9360">
                <a:solidFill>
                  <a:srgbClr val="000000"/>
                </a:solidFill>
                <a:miter/>
              </a:ln>
            </p:spPr>
            <p:style>
              <a:lnRef idx="0"/>
              <a:fillRef idx="0"/>
              <a:effectRef idx="0"/>
              <a:fontRef idx="minor"/>
            </p:style>
          </p:sp>
          <p:sp>
            <p:nvSpPr>
              <p:cNvPr id="169" name=""/>
              <p:cNvSpPr/>
              <p:nvPr/>
            </p:nvSpPr>
            <p:spPr>
              <a:xfrm>
                <a:off x="6300720" y="3099960"/>
                <a:ext cx="1314000" cy="2746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Borrower File</a:t>
                </a:r>
                <a:endParaRPr b="0" lang="en-AU" sz="1200" spc="-1" strike="noStrike">
                  <a:latin typeface="Arial"/>
                </a:endParaRPr>
              </a:p>
            </p:txBody>
          </p:sp>
        </p:grpSp>
        <p:sp>
          <p:nvSpPr>
            <p:cNvPr id="170" name=""/>
            <p:cNvSpPr/>
            <p:nvPr/>
          </p:nvSpPr>
          <p:spPr>
            <a:xfrm>
              <a:off x="6305400" y="4290840"/>
              <a:ext cx="1346400" cy="360"/>
            </a:xfrm>
            <a:prstGeom prst="line">
              <a:avLst/>
            </a:prstGeom>
            <a:ln w="9360">
              <a:solidFill>
                <a:srgbClr val="000000"/>
              </a:solidFill>
              <a:miter/>
            </a:ln>
          </p:spPr>
          <p:style>
            <a:lnRef idx="0"/>
            <a:fillRef idx="0"/>
            <a:effectRef idx="0"/>
            <a:fontRef idx="minor"/>
          </p:style>
        </p:sp>
        <p:grpSp>
          <p:nvGrpSpPr>
            <p:cNvPr id="171" name=""/>
            <p:cNvGrpSpPr/>
            <p:nvPr/>
          </p:nvGrpSpPr>
          <p:grpSpPr>
            <a:xfrm>
              <a:off x="6294600" y="4324320"/>
              <a:ext cx="1355040" cy="351360"/>
              <a:chOff x="6294600" y="4324320"/>
              <a:chExt cx="1355040" cy="351360"/>
            </a:xfrm>
          </p:grpSpPr>
          <p:sp>
            <p:nvSpPr>
              <p:cNvPr id="172" name=""/>
              <p:cNvSpPr/>
              <p:nvPr/>
            </p:nvSpPr>
            <p:spPr>
              <a:xfrm>
                <a:off x="6300720" y="4675320"/>
                <a:ext cx="1348920" cy="360"/>
              </a:xfrm>
              <a:prstGeom prst="line">
                <a:avLst/>
              </a:prstGeom>
              <a:ln w="9360">
                <a:solidFill>
                  <a:srgbClr val="000000"/>
                </a:solidFill>
                <a:miter/>
              </a:ln>
            </p:spPr>
            <p:style>
              <a:lnRef idx="0"/>
              <a:fillRef idx="0"/>
              <a:effectRef idx="0"/>
              <a:fontRef idx="minor"/>
            </p:style>
          </p:sp>
          <p:sp>
            <p:nvSpPr>
              <p:cNvPr id="173" name=""/>
              <p:cNvSpPr/>
              <p:nvPr/>
            </p:nvSpPr>
            <p:spPr>
              <a:xfrm>
                <a:off x="6294600" y="4324320"/>
                <a:ext cx="1326240" cy="26352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Book File</a:t>
                </a:r>
                <a:endParaRPr b="0" lang="en-AU" sz="1200" spc="-1" strike="noStrike">
                  <a:latin typeface="Arial"/>
                </a:endParaRPr>
              </a:p>
            </p:txBody>
          </p:sp>
        </p:grpSp>
        <p:grpSp>
          <p:nvGrpSpPr>
            <p:cNvPr id="174" name=""/>
            <p:cNvGrpSpPr/>
            <p:nvPr/>
          </p:nvGrpSpPr>
          <p:grpSpPr>
            <a:xfrm>
              <a:off x="6264360" y="5267160"/>
              <a:ext cx="1569600" cy="421200"/>
              <a:chOff x="6264360" y="5267160"/>
              <a:chExt cx="1569600" cy="421200"/>
            </a:xfrm>
          </p:grpSpPr>
          <p:sp>
            <p:nvSpPr>
              <p:cNvPr id="175" name=""/>
              <p:cNvSpPr/>
              <p:nvPr/>
            </p:nvSpPr>
            <p:spPr>
              <a:xfrm>
                <a:off x="6267600" y="5279760"/>
                <a:ext cx="1347480" cy="360"/>
              </a:xfrm>
              <a:prstGeom prst="line">
                <a:avLst/>
              </a:prstGeom>
              <a:ln w="9360">
                <a:solidFill>
                  <a:srgbClr val="000000"/>
                </a:solidFill>
                <a:miter/>
              </a:ln>
            </p:spPr>
            <p:style>
              <a:lnRef idx="0"/>
              <a:fillRef idx="0"/>
              <a:effectRef idx="0"/>
              <a:fontRef idx="minor"/>
            </p:style>
          </p:sp>
          <p:sp>
            <p:nvSpPr>
              <p:cNvPr id="176" name=""/>
              <p:cNvSpPr/>
              <p:nvPr/>
            </p:nvSpPr>
            <p:spPr>
              <a:xfrm>
                <a:off x="6264360" y="5688000"/>
                <a:ext cx="1347840" cy="360"/>
              </a:xfrm>
              <a:prstGeom prst="line">
                <a:avLst/>
              </a:prstGeom>
              <a:ln w="9360">
                <a:solidFill>
                  <a:srgbClr val="000000"/>
                </a:solidFill>
                <a:miter/>
              </a:ln>
            </p:spPr>
            <p:style>
              <a:lnRef idx="0"/>
              <a:fillRef idx="0"/>
              <a:effectRef idx="0"/>
              <a:fontRef idx="minor"/>
            </p:style>
          </p:sp>
          <p:sp>
            <p:nvSpPr>
              <p:cNvPr id="177" name=""/>
              <p:cNvSpPr/>
              <p:nvPr/>
            </p:nvSpPr>
            <p:spPr>
              <a:xfrm>
                <a:off x="6541920" y="5267160"/>
                <a:ext cx="1292040" cy="3099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90000" rIns="90000" tIns="46800" bIns="4680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Reserved Books</a:t>
                </a:r>
                <a:endParaRPr b="0" lang="en-AU" sz="1200" spc="-1" strike="noStrike">
                  <a:latin typeface="Arial"/>
                </a:endParaRPr>
              </a:p>
            </p:txBody>
          </p:sp>
        </p:gr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78" name=""/>
          <p:cNvSpPr/>
          <p:nvPr/>
        </p:nvSpPr>
        <p:spPr>
          <a:xfrm>
            <a:off x="0" y="884520"/>
            <a:ext cx="9143640" cy="1011960"/>
          </a:xfrm>
          <a:prstGeom prst="rect">
            <a:avLst/>
          </a:prstGeom>
          <a:noFill/>
          <a:ln w="0">
            <a:noFill/>
          </a:ln>
        </p:spPr>
        <p:style>
          <a:lnRef idx="0"/>
          <a:fillRef idx="0"/>
          <a:effectRef idx="0"/>
          <a:fontRef idx="minor"/>
        </p:style>
        <p:txBody>
          <a:bodyPr lIns="90000" rIns="90000" tIns="46800" bIns="46800" anchor="ctr">
            <a:spAutoFit/>
          </a:bodyPr>
          <a:p>
            <a:pPr marL="216000" indent="-216000">
              <a:lnSpc>
                <a:spcPct val="100000"/>
              </a:lnSpc>
              <a:spcBef>
                <a:spcPts val="11"/>
              </a:spcBef>
              <a:spcAft>
                <a:spcPts val="11"/>
              </a:spcAft>
              <a:buClr>
                <a:srgbClr val="000000"/>
              </a:buClr>
              <a:buFont typeface="Arial"/>
              <a:buChar char="•"/>
              <a:tabLst>
                <a:tab algn="l" pos="228600"/>
                <a:tab algn="l" pos="45720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Times New Roman"/>
              </a:rPr>
              <a:t>When borrowers wish to reserve book that are out on loan they provide information to a “Reserve book” process that sends information to a “Reserved Books” file. When a book is returned one of the things that “Process returns” does is check this file to see if another borrower has reserved this book. If it has the borrower making the reservation is notified.</a:t>
            </a:r>
            <a:endParaRPr b="0" lang="en-AU" sz="1200" spc="-1" strike="noStrike">
              <a:latin typeface="Arial"/>
            </a:endParaRPr>
          </a:p>
          <a:p>
            <a:pPr marL="216000" indent="-216000">
              <a:lnSpc>
                <a:spcPct val="100000"/>
              </a:lnSpc>
              <a:spcBef>
                <a:spcPts val="11"/>
              </a:spcBef>
              <a:spcAft>
                <a:spcPts val="11"/>
              </a:spcAft>
              <a:buClr>
                <a:srgbClr val="000000"/>
              </a:buClr>
              <a:buFont typeface="Arial"/>
              <a:buChar char="•"/>
              <a:tabLst>
                <a:tab algn="l" pos="228600"/>
                <a:tab algn="l" pos="45720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Complete</a:t>
            </a:r>
            <a:r>
              <a:rPr b="0" lang="en-AU" sz="1200" spc="-1" strike="noStrike">
                <a:solidFill>
                  <a:srgbClr val="000000"/>
                </a:solidFill>
                <a:latin typeface="Arial"/>
                <a:ea typeface="Times New Roman"/>
              </a:rPr>
              <a:t> the following data flow diagram describing the reservation system.</a:t>
            </a:r>
            <a:endParaRPr b="0" lang="en-AU" sz="1200" spc="-1" strike="noStrike">
              <a:latin typeface="Arial"/>
            </a:endParaRPr>
          </a:p>
          <a:p>
            <a:pPr>
              <a:lnSpc>
                <a:spcPct val="100000"/>
              </a:lnSpc>
              <a:spcBef>
                <a:spcPts val="11"/>
              </a:spcBef>
              <a:spcAft>
                <a:spcPts val="11"/>
              </a:spcAft>
              <a:tabLst>
                <a:tab algn="l" pos="0"/>
                <a:tab algn="l" pos="228600"/>
                <a:tab algn="l" pos="45720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latin typeface="Arial"/>
            </a:endParaRPr>
          </a:p>
        </p:txBody>
      </p:sp>
      <p:grpSp>
        <p:nvGrpSpPr>
          <p:cNvPr id="179" name=""/>
          <p:cNvGrpSpPr/>
          <p:nvPr/>
        </p:nvGrpSpPr>
        <p:grpSpPr>
          <a:xfrm>
            <a:off x="1908000" y="2349360"/>
            <a:ext cx="6118200" cy="3670200"/>
            <a:chOff x="1908000" y="2349360"/>
            <a:chExt cx="6118200" cy="3670200"/>
          </a:xfrm>
        </p:grpSpPr>
        <p:sp>
          <p:nvSpPr>
            <p:cNvPr id="180" name=""/>
            <p:cNvSpPr/>
            <p:nvPr/>
          </p:nvSpPr>
          <p:spPr>
            <a:xfrm>
              <a:off x="1908000" y="2349360"/>
              <a:ext cx="6118200" cy="3670200"/>
            </a:xfrm>
            <a:prstGeom prst="rect">
              <a:avLst/>
            </a:prstGeom>
            <a:noFill/>
            <a:ln w="9360">
              <a:solidFill>
                <a:srgbClr val="000000"/>
              </a:solidFill>
              <a:miter/>
            </a:ln>
          </p:spPr>
          <p:style>
            <a:lnRef idx="0"/>
            <a:fillRef idx="0"/>
            <a:effectRef idx="0"/>
            <a:fontRef idx="minor"/>
          </p:style>
        </p:sp>
        <p:grpSp>
          <p:nvGrpSpPr>
            <p:cNvPr id="181" name=""/>
            <p:cNvGrpSpPr/>
            <p:nvPr/>
          </p:nvGrpSpPr>
          <p:grpSpPr>
            <a:xfrm>
              <a:off x="4381560" y="4460760"/>
              <a:ext cx="1167840" cy="1168200"/>
              <a:chOff x="4381560" y="4460760"/>
              <a:chExt cx="1167840" cy="1168200"/>
            </a:xfrm>
          </p:grpSpPr>
          <p:sp>
            <p:nvSpPr>
              <p:cNvPr id="182" name=""/>
              <p:cNvSpPr/>
              <p:nvPr/>
            </p:nvSpPr>
            <p:spPr>
              <a:xfrm>
                <a:off x="4381560" y="4460760"/>
                <a:ext cx="1167840" cy="1168200"/>
              </a:xfrm>
              <a:prstGeom prst="ellipse">
                <a:avLst/>
              </a:prstGeom>
              <a:solidFill>
                <a:srgbClr val="ffffff"/>
              </a:solidFill>
              <a:ln w="9360">
                <a:solidFill>
                  <a:srgbClr val="000000"/>
                </a:solidFill>
                <a:miter/>
              </a:ln>
            </p:spPr>
            <p:style>
              <a:lnRef idx="0"/>
              <a:fillRef idx="0"/>
              <a:effectRef idx="0"/>
              <a:fontRef idx="minor"/>
            </p:style>
          </p:sp>
          <p:sp>
            <p:nvSpPr>
              <p:cNvPr id="183" name=""/>
              <p:cNvSpPr/>
              <p:nvPr/>
            </p:nvSpPr>
            <p:spPr>
              <a:xfrm>
                <a:off x="4529160" y="4775040"/>
                <a:ext cx="890280" cy="5331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0" rIns="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Process Reservations</a:t>
                </a:r>
                <a:endParaRPr b="0" lang="en-AU" sz="1200" spc="-1" strike="noStrike">
                  <a:latin typeface="Arial"/>
                </a:endParaRPr>
              </a:p>
            </p:txBody>
          </p:sp>
        </p:grpSp>
        <p:grpSp>
          <p:nvGrpSpPr>
            <p:cNvPr id="184" name=""/>
            <p:cNvGrpSpPr/>
            <p:nvPr/>
          </p:nvGrpSpPr>
          <p:grpSpPr>
            <a:xfrm>
              <a:off x="4381560" y="2665440"/>
              <a:ext cx="1167840" cy="1169640"/>
              <a:chOff x="4381560" y="2665440"/>
              <a:chExt cx="1167840" cy="1169640"/>
            </a:xfrm>
          </p:grpSpPr>
          <p:sp>
            <p:nvSpPr>
              <p:cNvPr id="185" name=""/>
              <p:cNvSpPr/>
              <p:nvPr/>
            </p:nvSpPr>
            <p:spPr>
              <a:xfrm>
                <a:off x="4381560" y="2665440"/>
                <a:ext cx="1167840" cy="1169640"/>
              </a:xfrm>
              <a:prstGeom prst="ellipse">
                <a:avLst/>
              </a:prstGeom>
              <a:solidFill>
                <a:srgbClr val="ffffff"/>
              </a:solidFill>
              <a:ln w="9360">
                <a:solidFill>
                  <a:srgbClr val="000000"/>
                </a:solidFill>
                <a:miter/>
              </a:ln>
            </p:spPr>
            <p:style>
              <a:lnRef idx="0"/>
              <a:fillRef idx="0"/>
              <a:effectRef idx="0"/>
              <a:fontRef idx="minor"/>
            </p:style>
          </p:sp>
          <p:sp>
            <p:nvSpPr>
              <p:cNvPr id="186" name=""/>
              <p:cNvSpPr/>
              <p:nvPr/>
            </p:nvSpPr>
            <p:spPr>
              <a:xfrm>
                <a:off x="4591080" y="2936880"/>
                <a:ext cx="744120" cy="510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Process Returns</a:t>
                </a:r>
                <a:endParaRPr b="0" lang="en-AU" sz="1200" spc="-1" strike="noStrike">
                  <a:latin typeface="Arial"/>
                </a:endParaRPr>
              </a:p>
            </p:txBody>
          </p:sp>
        </p:grpSp>
        <p:sp>
          <p:nvSpPr>
            <p:cNvPr id="187" name=""/>
            <p:cNvSpPr/>
            <p:nvPr/>
          </p:nvSpPr>
          <p:spPr>
            <a:xfrm>
              <a:off x="2263680" y="3890880"/>
              <a:ext cx="1168200" cy="3981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Borrower</a:t>
              </a:r>
              <a:endParaRPr b="0" lang="en-AU" sz="1200" spc="-1" strike="noStrike">
                <a:latin typeface="Arial"/>
              </a:endParaRPr>
            </a:p>
          </p:txBody>
        </p:sp>
        <p:grpSp>
          <p:nvGrpSpPr>
            <p:cNvPr id="188" name=""/>
            <p:cNvGrpSpPr/>
            <p:nvPr/>
          </p:nvGrpSpPr>
          <p:grpSpPr>
            <a:xfrm>
              <a:off x="6294600" y="3041640"/>
              <a:ext cx="1350720" cy="406800"/>
              <a:chOff x="6294600" y="3041640"/>
              <a:chExt cx="1350720" cy="406800"/>
            </a:xfrm>
          </p:grpSpPr>
          <p:sp>
            <p:nvSpPr>
              <p:cNvPr id="189" name=""/>
              <p:cNvSpPr/>
              <p:nvPr/>
            </p:nvSpPr>
            <p:spPr>
              <a:xfrm>
                <a:off x="6297480" y="3041640"/>
                <a:ext cx="1347840" cy="360"/>
              </a:xfrm>
              <a:prstGeom prst="line">
                <a:avLst/>
              </a:prstGeom>
              <a:ln w="9360">
                <a:solidFill>
                  <a:srgbClr val="000000"/>
                </a:solidFill>
                <a:miter/>
              </a:ln>
            </p:spPr>
            <p:style>
              <a:lnRef idx="0"/>
              <a:fillRef idx="0"/>
              <a:effectRef idx="0"/>
              <a:fontRef idx="minor"/>
            </p:style>
          </p:sp>
          <p:sp>
            <p:nvSpPr>
              <p:cNvPr id="190" name=""/>
              <p:cNvSpPr/>
              <p:nvPr/>
            </p:nvSpPr>
            <p:spPr>
              <a:xfrm>
                <a:off x="6294600" y="3448080"/>
                <a:ext cx="1347480" cy="360"/>
              </a:xfrm>
              <a:prstGeom prst="line">
                <a:avLst/>
              </a:prstGeom>
              <a:ln w="9360">
                <a:solidFill>
                  <a:srgbClr val="000000"/>
                </a:solidFill>
                <a:miter/>
              </a:ln>
            </p:spPr>
            <p:style>
              <a:lnRef idx="0"/>
              <a:fillRef idx="0"/>
              <a:effectRef idx="0"/>
              <a:fontRef idx="minor"/>
            </p:style>
          </p:sp>
          <p:sp>
            <p:nvSpPr>
              <p:cNvPr id="191" name=""/>
              <p:cNvSpPr/>
              <p:nvPr/>
            </p:nvSpPr>
            <p:spPr>
              <a:xfrm>
                <a:off x="6300720" y="3099960"/>
                <a:ext cx="1314000" cy="2746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Borrower File</a:t>
                </a:r>
                <a:endParaRPr b="0" lang="en-AU" sz="1200" spc="-1" strike="noStrike">
                  <a:latin typeface="Arial"/>
                </a:endParaRPr>
              </a:p>
            </p:txBody>
          </p:sp>
        </p:grpSp>
        <p:sp>
          <p:nvSpPr>
            <p:cNvPr id="192" name=""/>
            <p:cNvSpPr/>
            <p:nvPr/>
          </p:nvSpPr>
          <p:spPr>
            <a:xfrm>
              <a:off x="6305400" y="4290840"/>
              <a:ext cx="1346400" cy="360"/>
            </a:xfrm>
            <a:prstGeom prst="line">
              <a:avLst/>
            </a:prstGeom>
            <a:ln w="9360">
              <a:solidFill>
                <a:srgbClr val="000000"/>
              </a:solidFill>
              <a:miter/>
            </a:ln>
          </p:spPr>
          <p:style>
            <a:lnRef idx="0"/>
            <a:fillRef idx="0"/>
            <a:effectRef idx="0"/>
            <a:fontRef idx="minor"/>
          </p:style>
        </p:sp>
        <p:grpSp>
          <p:nvGrpSpPr>
            <p:cNvPr id="193" name=""/>
            <p:cNvGrpSpPr/>
            <p:nvPr/>
          </p:nvGrpSpPr>
          <p:grpSpPr>
            <a:xfrm>
              <a:off x="6294600" y="4324320"/>
              <a:ext cx="1355040" cy="351360"/>
              <a:chOff x="6294600" y="4324320"/>
              <a:chExt cx="1355040" cy="351360"/>
            </a:xfrm>
          </p:grpSpPr>
          <p:sp>
            <p:nvSpPr>
              <p:cNvPr id="194" name=""/>
              <p:cNvSpPr/>
              <p:nvPr/>
            </p:nvSpPr>
            <p:spPr>
              <a:xfrm>
                <a:off x="6300720" y="4675320"/>
                <a:ext cx="1348920" cy="360"/>
              </a:xfrm>
              <a:prstGeom prst="line">
                <a:avLst/>
              </a:prstGeom>
              <a:ln w="9360">
                <a:solidFill>
                  <a:srgbClr val="000000"/>
                </a:solidFill>
                <a:miter/>
              </a:ln>
            </p:spPr>
            <p:style>
              <a:lnRef idx="0"/>
              <a:fillRef idx="0"/>
              <a:effectRef idx="0"/>
              <a:fontRef idx="minor"/>
            </p:style>
          </p:sp>
          <p:sp>
            <p:nvSpPr>
              <p:cNvPr id="195" name=""/>
              <p:cNvSpPr/>
              <p:nvPr/>
            </p:nvSpPr>
            <p:spPr>
              <a:xfrm>
                <a:off x="6294600" y="4324320"/>
                <a:ext cx="1326240" cy="26352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90000" rIns="90000" tIns="46800" bIns="46800" anchor="t">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Book File</a:t>
                </a:r>
                <a:endParaRPr b="0" lang="en-AU" sz="1200" spc="-1" strike="noStrike">
                  <a:latin typeface="Arial"/>
                </a:endParaRPr>
              </a:p>
            </p:txBody>
          </p:sp>
        </p:grpSp>
        <p:grpSp>
          <p:nvGrpSpPr>
            <p:cNvPr id="196" name=""/>
            <p:cNvGrpSpPr/>
            <p:nvPr/>
          </p:nvGrpSpPr>
          <p:grpSpPr>
            <a:xfrm>
              <a:off x="6264360" y="5229360"/>
              <a:ext cx="1569600" cy="459000"/>
              <a:chOff x="6264360" y="5229360"/>
              <a:chExt cx="1569600" cy="459000"/>
            </a:xfrm>
          </p:grpSpPr>
          <p:sp>
            <p:nvSpPr>
              <p:cNvPr id="197" name=""/>
              <p:cNvSpPr/>
              <p:nvPr/>
            </p:nvSpPr>
            <p:spPr>
              <a:xfrm>
                <a:off x="6267600" y="5229360"/>
                <a:ext cx="1347480" cy="360"/>
              </a:xfrm>
              <a:prstGeom prst="line">
                <a:avLst/>
              </a:prstGeom>
              <a:ln w="9360">
                <a:solidFill>
                  <a:srgbClr val="000000"/>
                </a:solidFill>
                <a:miter/>
              </a:ln>
            </p:spPr>
            <p:style>
              <a:lnRef idx="0"/>
              <a:fillRef idx="0"/>
              <a:effectRef idx="0"/>
              <a:fontRef idx="minor"/>
            </p:style>
          </p:sp>
          <p:sp>
            <p:nvSpPr>
              <p:cNvPr id="198" name=""/>
              <p:cNvSpPr/>
              <p:nvPr/>
            </p:nvSpPr>
            <p:spPr>
              <a:xfrm>
                <a:off x="6264360" y="5688000"/>
                <a:ext cx="1347840" cy="360"/>
              </a:xfrm>
              <a:prstGeom prst="line">
                <a:avLst/>
              </a:prstGeom>
              <a:ln w="9360">
                <a:solidFill>
                  <a:srgbClr val="000000"/>
                </a:solidFill>
                <a:miter/>
              </a:ln>
            </p:spPr>
            <p:style>
              <a:lnRef idx="0"/>
              <a:fillRef idx="0"/>
              <a:effectRef idx="0"/>
              <a:fontRef idx="minor"/>
            </p:style>
          </p:sp>
          <p:sp>
            <p:nvSpPr>
              <p:cNvPr id="199" name=""/>
              <p:cNvSpPr/>
              <p:nvPr/>
            </p:nvSpPr>
            <p:spPr>
              <a:xfrm>
                <a:off x="6541920" y="5266800"/>
                <a:ext cx="1292040" cy="3099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fillRef idx="0"/>
              <a:effectRef idx="0"/>
              <a:fontRef idx="minor"/>
            </p:style>
            <p:txBody>
              <a:bodyPr lIns="90000" rIns="90000" tIns="46800" bIns="4680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pc="-1" strike="noStrike">
                    <a:solidFill>
                      <a:srgbClr val="000000"/>
                    </a:solidFill>
                    <a:latin typeface="Arial"/>
                    <a:ea typeface="Times New Roman"/>
                  </a:rPr>
                  <a:t>Reserved Books</a:t>
                </a:r>
                <a:endParaRPr b="0" lang="en-AU" sz="1200" spc="-1" strike="noStrike">
                  <a:latin typeface="Arial"/>
                </a:endParaRPr>
              </a:p>
            </p:txBody>
          </p:sp>
        </p:grpSp>
      </p:grpSp>
      <p:sp>
        <p:nvSpPr>
          <p:cNvPr id="200" name=""/>
          <p:cNvSpPr/>
          <p:nvPr/>
        </p:nvSpPr>
        <p:spPr>
          <a:xfrm flipH="1">
            <a:off x="2847960" y="3250440"/>
            <a:ext cx="1533600" cy="6404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01" name=""/>
          <p:cNvSpPr/>
          <p:nvPr/>
        </p:nvSpPr>
        <p:spPr>
          <a:xfrm flipH="1" flipV="1">
            <a:off x="4965840" y="2665440"/>
            <a:ext cx="1331280" cy="3758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02" name=""/>
          <p:cNvSpPr/>
          <p:nvPr/>
        </p:nvSpPr>
        <p:spPr>
          <a:xfrm flipH="1" flipV="1">
            <a:off x="5378400" y="3664080"/>
            <a:ext cx="1208880" cy="156528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03" name=""/>
          <p:cNvSpPr/>
          <p:nvPr/>
        </p:nvSpPr>
        <p:spPr>
          <a:xfrm>
            <a:off x="2847960" y="4289400"/>
            <a:ext cx="1533600" cy="7556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04" name=""/>
          <p:cNvSpPr/>
          <p:nvPr/>
        </p:nvSpPr>
        <p:spPr>
          <a:xfrm>
            <a:off x="5378760" y="5458320"/>
            <a:ext cx="885960" cy="23112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05" name=""/>
          <p:cNvSpPr/>
          <p:nvPr/>
        </p:nvSpPr>
        <p:spPr>
          <a:xfrm>
            <a:off x="2843280" y="306864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Book availability</a:t>
            </a:r>
            <a:endParaRPr b="0" lang="en-AU" sz="1000" spc="-1" strike="noStrike">
              <a:latin typeface="Arial"/>
            </a:endParaRPr>
          </a:p>
        </p:txBody>
      </p:sp>
      <p:sp>
        <p:nvSpPr>
          <p:cNvPr id="206" name=""/>
          <p:cNvSpPr/>
          <p:nvPr/>
        </p:nvSpPr>
        <p:spPr>
          <a:xfrm>
            <a:off x="3059280" y="450864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Reservation request</a:t>
            </a:r>
            <a:endParaRPr b="0" lang="en-AU" sz="1000" spc="-1" strike="noStrike">
              <a:latin typeface="Arial"/>
            </a:endParaRPr>
          </a:p>
        </p:txBody>
      </p:sp>
      <p:sp>
        <p:nvSpPr>
          <p:cNvPr id="207" name=""/>
          <p:cNvSpPr/>
          <p:nvPr/>
        </p:nvSpPr>
        <p:spPr>
          <a:xfrm>
            <a:off x="5796000" y="2637000"/>
            <a:ext cx="1079280" cy="2458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Borrower info</a:t>
            </a:r>
            <a:endParaRPr b="0" lang="en-AU" sz="1000" spc="-1" strike="noStrike">
              <a:latin typeface="Arial"/>
            </a:endParaRPr>
          </a:p>
        </p:txBody>
      </p:sp>
      <p:sp>
        <p:nvSpPr>
          <p:cNvPr id="208" name=""/>
          <p:cNvSpPr/>
          <p:nvPr/>
        </p:nvSpPr>
        <p:spPr>
          <a:xfrm>
            <a:off x="5257800" y="3933720"/>
            <a:ext cx="107928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Reservation info</a:t>
            </a:r>
            <a:endParaRPr b="0" lang="en-AU" sz="1000" spc="-1" strike="noStrike">
              <a:latin typeface="Arial"/>
            </a:endParaRPr>
          </a:p>
        </p:txBody>
      </p:sp>
      <p:sp>
        <p:nvSpPr>
          <p:cNvPr id="209" name=""/>
          <p:cNvSpPr/>
          <p:nvPr/>
        </p:nvSpPr>
        <p:spPr>
          <a:xfrm>
            <a:off x="5276880" y="5516640"/>
            <a:ext cx="107928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Reservation request</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42" name=""/>
          <p:cNvSpPr/>
          <p:nvPr/>
        </p:nvSpPr>
        <p:spPr>
          <a:xfrm>
            <a:off x="457200" y="274680"/>
            <a:ext cx="8229240" cy="1142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000000"/>
                </a:solidFill>
                <a:latin typeface="Calibri"/>
                <a:ea typeface="Microsoft YaHei"/>
              </a:rPr>
              <a:t>Thanks</a:t>
            </a:r>
            <a:endParaRPr b="0" lang="en-AU" sz="4400" spc="-1" strike="noStrike">
              <a:latin typeface="Arial"/>
            </a:endParaRPr>
          </a:p>
        </p:txBody>
      </p:sp>
      <p:sp>
        <p:nvSpPr>
          <p:cNvPr id="43" name=""/>
          <p:cNvSpPr/>
          <p:nvPr/>
        </p:nvSpPr>
        <p:spPr>
          <a:xfrm>
            <a:off x="457200" y="1600200"/>
            <a:ext cx="8229240" cy="45255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814"/>
              </a:spcBef>
              <a:spcAft>
                <a:spcPts val="11"/>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3200" spc="-1" strike="noStrike">
                <a:solidFill>
                  <a:srgbClr val="000000"/>
                </a:solidFill>
                <a:latin typeface="Calibri"/>
                <a:ea typeface="Microsoft YaHei"/>
              </a:rPr>
              <a:t>To the unknown author of the original DFD exercise.</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210" name=""/>
          <p:cNvSpPr/>
          <p:nvPr/>
        </p:nvSpPr>
        <p:spPr>
          <a:xfrm>
            <a:off x="457200" y="274680"/>
            <a:ext cx="8229240" cy="1142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000000"/>
                </a:solidFill>
                <a:latin typeface="Calibri"/>
                <a:ea typeface="Microsoft YaHei"/>
              </a:rPr>
              <a:t>Finally</a:t>
            </a:r>
            <a:endParaRPr b="0" lang="en-AU" sz="4400" spc="-1" strike="noStrike">
              <a:latin typeface="Arial"/>
            </a:endParaRPr>
          </a:p>
        </p:txBody>
      </p:sp>
      <p:sp>
        <p:nvSpPr>
          <p:cNvPr id="211" name=""/>
          <p:cNvSpPr/>
          <p:nvPr/>
        </p:nvSpPr>
        <p:spPr>
          <a:xfrm>
            <a:off x="457200" y="1600200"/>
            <a:ext cx="8229240" cy="34840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13"/>
              </a:spcBef>
              <a:spcAft>
                <a:spcPts val="11"/>
              </a:spcAft>
              <a:tabLst>
                <a:tab algn="l" pos="0"/>
              </a:tabLst>
            </a:pPr>
            <a:r>
              <a:rPr b="0" lang="en-AU" sz="2000" spc="-1" strike="noStrike">
                <a:solidFill>
                  <a:srgbClr val="000000"/>
                </a:solidFill>
                <a:latin typeface="Calibri"/>
                <a:ea typeface="Microsoft YaHei"/>
              </a:rPr>
              <a:t>The following system is used by the library to acquire new books:</a:t>
            </a:r>
            <a:endParaRPr b="0" lang="en-AU" sz="2000" spc="-1" strike="noStrike">
              <a:latin typeface="Arial"/>
            </a:endParaRPr>
          </a:p>
          <a:p>
            <a:pPr marL="343080" indent="-343080">
              <a:lnSpc>
                <a:spcPct val="100000"/>
              </a:lnSpc>
              <a:spcBef>
                <a:spcPts val="513"/>
              </a:spcBef>
              <a:spcAft>
                <a:spcPts val="11"/>
              </a:spcAft>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Publishers send literature about new releases to the librarian. These are stored in a filing cabinet.</a:t>
            </a:r>
            <a:endParaRPr b="0" lang="en-AU" sz="2000" spc="-1" strike="noStrike">
              <a:latin typeface="Arial"/>
            </a:endParaRPr>
          </a:p>
          <a:p>
            <a:pPr marL="343080" indent="-343080">
              <a:lnSpc>
                <a:spcPct val="100000"/>
              </a:lnSpc>
              <a:spcBef>
                <a:spcPts val="513"/>
              </a:spcBef>
              <a:spcAft>
                <a:spcPts val="11"/>
              </a:spcAft>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During the ordering process the librarian uses this information to order books from the publishers.</a:t>
            </a:r>
            <a:endParaRPr b="0" lang="en-AU" sz="2000" spc="-1" strike="noStrike">
              <a:latin typeface="Arial"/>
            </a:endParaRPr>
          </a:p>
          <a:p>
            <a:pPr marL="343080" indent="-343080">
              <a:lnSpc>
                <a:spcPct val="100000"/>
              </a:lnSpc>
              <a:spcBef>
                <a:spcPts val="513"/>
              </a:spcBef>
              <a:spcAft>
                <a:spcPts val="11"/>
              </a:spcAft>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books arrive a cataloguing process uses information from the publisher’s invoice to enter the information about each book into the “Book file”.</a:t>
            </a:r>
            <a:endParaRPr b="0" lang="en-AU" sz="2000" spc="-1" strike="noStrike">
              <a:latin typeface="Arial"/>
            </a:endParaRPr>
          </a:p>
          <a:p>
            <a:pPr marL="343080" indent="-343080">
              <a:lnSpc>
                <a:spcPct val="100000"/>
              </a:lnSpc>
              <a:spcBef>
                <a:spcPts val="513"/>
              </a:spcBef>
              <a:spcAft>
                <a:spcPts val="11"/>
              </a:spcAft>
              <a:tabLst>
                <a:tab algn="l" pos="0"/>
              </a:tabLst>
            </a:pPr>
            <a:r>
              <a:rPr b="1" lang="en-AU" sz="2000" spc="-1" strike="noStrike">
                <a:solidFill>
                  <a:srgbClr val="000000"/>
                </a:solidFill>
                <a:latin typeface="Calibri"/>
                <a:ea typeface="Microsoft YaHei"/>
              </a:rPr>
              <a:t>Draw a DFD representing the library’s acquisition system.</a:t>
            </a:r>
            <a:endParaRPr b="0" lang="en-AU" sz="2000" spc="-1" strike="noStrike">
              <a:latin typeface="Arial"/>
            </a:endParaRPr>
          </a:p>
          <a:p>
            <a:pPr marL="343080" indent="-343080">
              <a:lnSpc>
                <a:spcPct val="100000"/>
              </a:lnSpc>
              <a:spcBef>
                <a:spcPts val="513"/>
              </a:spcBef>
              <a:spcAft>
                <a:spcPts val="11"/>
              </a:spcAft>
              <a:tabLst>
                <a:tab algn="l" pos="0"/>
              </a:tabLst>
            </a:pP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212" name=""/>
          <p:cNvSpPr/>
          <p:nvPr/>
        </p:nvSpPr>
        <p:spPr>
          <a:xfrm>
            <a:off x="395280" y="189000"/>
            <a:ext cx="8229240" cy="8204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13"/>
              </a:spcBef>
              <a:spcAft>
                <a:spcPts val="11"/>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Publishers send literature about new releases to the librarian. These are stored in a filing cabinet.</a:t>
            </a:r>
            <a:endParaRPr b="0" lang="en-AU" sz="2000" spc="-1" strike="noStrike">
              <a:latin typeface="Arial"/>
            </a:endParaRPr>
          </a:p>
          <a:p>
            <a:pPr marL="343080" indent="-343080">
              <a:lnSpc>
                <a:spcPct val="100000"/>
              </a:lnSpc>
              <a:spcBef>
                <a:spcPts val="513"/>
              </a:spcBef>
              <a:spcAft>
                <a:spcPts val="11"/>
              </a:spcAft>
              <a:tabLst>
                <a:tab algn="l" pos="0"/>
              </a:tabLst>
            </a:pPr>
            <a:endParaRPr b="0" lang="en-AU" sz="2000" spc="-1" strike="noStrike">
              <a:latin typeface="Arial"/>
            </a:endParaRPr>
          </a:p>
        </p:txBody>
      </p:sp>
      <p:sp>
        <p:nvSpPr>
          <p:cNvPr id="213" name=""/>
          <p:cNvSpPr/>
          <p:nvPr/>
        </p:nvSpPr>
        <p:spPr>
          <a:xfrm>
            <a:off x="755640" y="1628640"/>
            <a:ext cx="1584000" cy="7383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8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Publisher</a:t>
            </a:r>
            <a:endParaRPr b="0" lang="en-AU" sz="12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latin typeface="Arial"/>
            </a:endParaRPr>
          </a:p>
        </p:txBody>
      </p:sp>
      <p:sp>
        <p:nvSpPr>
          <p:cNvPr id="214" name=""/>
          <p:cNvSpPr/>
          <p:nvPr/>
        </p:nvSpPr>
        <p:spPr>
          <a:xfrm>
            <a:off x="3348000" y="134136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Process new release</a:t>
            </a:r>
            <a:endParaRPr b="0" lang="en-AU" sz="1400" spc="-1" strike="noStrike">
              <a:latin typeface="Arial"/>
            </a:endParaRPr>
          </a:p>
        </p:txBody>
      </p:sp>
      <p:sp>
        <p:nvSpPr>
          <p:cNvPr id="215" name=""/>
          <p:cNvSpPr/>
          <p:nvPr/>
        </p:nvSpPr>
        <p:spPr>
          <a:xfrm>
            <a:off x="5796000" y="1413000"/>
            <a:ext cx="1871640" cy="1440"/>
          </a:xfrm>
          <a:prstGeom prst="line">
            <a:avLst/>
          </a:prstGeom>
          <a:ln w="15840">
            <a:solidFill>
              <a:srgbClr val="000000"/>
            </a:solidFill>
            <a:miter/>
          </a:ln>
        </p:spPr>
        <p:style>
          <a:lnRef idx="0"/>
          <a:fillRef idx="0"/>
          <a:effectRef idx="0"/>
          <a:fontRef idx="minor"/>
        </p:style>
      </p:sp>
      <p:sp>
        <p:nvSpPr>
          <p:cNvPr id="216" name=""/>
          <p:cNvSpPr/>
          <p:nvPr/>
        </p:nvSpPr>
        <p:spPr>
          <a:xfrm>
            <a:off x="5796000" y="1916280"/>
            <a:ext cx="1871640" cy="1440"/>
          </a:xfrm>
          <a:prstGeom prst="line">
            <a:avLst/>
          </a:prstGeom>
          <a:ln w="15840">
            <a:solidFill>
              <a:srgbClr val="000000"/>
            </a:solidFill>
            <a:miter/>
          </a:ln>
        </p:spPr>
        <p:style>
          <a:lnRef idx="0"/>
          <a:fillRef idx="0"/>
          <a:effectRef idx="0"/>
          <a:fontRef idx="minor"/>
        </p:style>
      </p:sp>
      <p:sp>
        <p:nvSpPr>
          <p:cNvPr id="217" name=""/>
          <p:cNvSpPr/>
          <p:nvPr/>
        </p:nvSpPr>
        <p:spPr>
          <a:xfrm>
            <a:off x="5940360" y="148428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New releases file</a:t>
            </a:r>
            <a:endParaRPr b="0" lang="en-AU" sz="1200" spc="-1" strike="noStrike">
              <a:latin typeface="Arial"/>
            </a:endParaRPr>
          </a:p>
        </p:txBody>
      </p:sp>
      <p:sp>
        <p:nvSpPr>
          <p:cNvPr id="218" name=""/>
          <p:cNvSpPr/>
          <p:nvPr/>
        </p:nvSpPr>
        <p:spPr>
          <a:xfrm flipV="1">
            <a:off x="2340000" y="1519560"/>
            <a:ext cx="1197720" cy="4316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19" name=""/>
          <p:cNvSpPr/>
          <p:nvPr/>
        </p:nvSpPr>
        <p:spPr>
          <a:xfrm>
            <a:off x="2124000" y="90792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20" name=""/>
          <p:cNvSpPr/>
          <p:nvPr/>
        </p:nvSpPr>
        <p:spPr>
          <a:xfrm flipV="1">
            <a:off x="4453560" y="1412280"/>
            <a:ext cx="1342440" cy="10800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21" name=""/>
          <p:cNvSpPr/>
          <p:nvPr/>
        </p:nvSpPr>
        <p:spPr>
          <a:xfrm>
            <a:off x="4211640" y="105264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222" name=""/>
          <p:cNvSpPr/>
          <p:nvPr/>
        </p:nvSpPr>
        <p:spPr>
          <a:xfrm>
            <a:off x="468360" y="333360"/>
            <a:ext cx="8229240" cy="747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13"/>
              </a:spcBef>
              <a:spcAft>
                <a:spcPts val="11"/>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During the ordering process the librarian uses this information to order books from the publishers.</a:t>
            </a:r>
            <a:endParaRPr b="0" lang="en-AU" sz="2000" spc="-1" strike="noStrike">
              <a:latin typeface="Arial"/>
            </a:endParaRPr>
          </a:p>
          <a:p>
            <a:pPr marL="343080" indent="-343080">
              <a:lnSpc>
                <a:spcPct val="100000"/>
              </a:lnSpc>
              <a:spcBef>
                <a:spcPts val="513"/>
              </a:spcBef>
              <a:spcAft>
                <a:spcPts val="11"/>
              </a:spcAft>
              <a:tabLst>
                <a:tab algn="l" pos="0"/>
              </a:tabLst>
            </a:pPr>
            <a:endParaRPr b="0" lang="en-AU" sz="2000" spc="-1" strike="noStrike">
              <a:latin typeface="Arial"/>
            </a:endParaRPr>
          </a:p>
        </p:txBody>
      </p:sp>
      <p:sp>
        <p:nvSpPr>
          <p:cNvPr id="223" name=""/>
          <p:cNvSpPr/>
          <p:nvPr/>
        </p:nvSpPr>
        <p:spPr>
          <a:xfrm>
            <a:off x="755640" y="1989000"/>
            <a:ext cx="1584000" cy="7383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8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Publisher</a:t>
            </a:r>
            <a:endParaRPr b="0" lang="en-AU" sz="12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latin typeface="Arial"/>
            </a:endParaRPr>
          </a:p>
        </p:txBody>
      </p:sp>
      <p:sp>
        <p:nvSpPr>
          <p:cNvPr id="224" name=""/>
          <p:cNvSpPr/>
          <p:nvPr/>
        </p:nvSpPr>
        <p:spPr>
          <a:xfrm>
            <a:off x="3348000" y="170028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Process new release</a:t>
            </a:r>
            <a:endParaRPr b="0" lang="en-AU" sz="1400" spc="-1" strike="noStrike">
              <a:latin typeface="Arial"/>
            </a:endParaRPr>
          </a:p>
        </p:txBody>
      </p:sp>
      <p:sp>
        <p:nvSpPr>
          <p:cNvPr id="225" name=""/>
          <p:cNvSpPr/>
          <p:nvPr/>
        </p:nvSpPr>
        <p:spPr>
          <a:xfrm>
            <a:off x="5796000" y="1773360"/>
            <a:ext cx="1871640" cy="1440"/>
          </a:xfrm>
          <a:prstGeom prst="line">
            <a:avLst/>
          </a:prstGeom>
          <a:ln w="15840">
            <a:solidFill>
              <a:srgbClr val="000000"/>
            </a:solidFill>
            <a:miter/>
          </a:ln>
        </p:spPr>
        <p:style>
          <a:lnRef idx="0"/>
          <a:fillRef idx="0"/>
          <a:effectRef idx="0"/>
          <a:fontRef idx="minor"/>
        </p:style>
      </p:sp>
      <p:sp>
        <p:nvSpPr>
          <p:cNvPr id="226" name=""/>
          <p:cNvSpPr/>
          <p:nvPr/>
        </p:nvSpPr>
        <p:spPr>
          <a:xfrm>
            <a:off x="5796000" y="2276640"/>
            <a:ext cx="1871640" cy="1440"/>
          </a:xfrm>
          <a:prstGeom prst="line">
            <a:avLst/>
          </a:prstGeom>
          <a:ln w="15840">
            <a:solidFill>
              <a:srgbClr val="000000"/>
            </a:solidFill>
            <a:miter/>
          </a:ln>
        </p:spPr>
        <p:style>
          <a:lnRef idx="0"/>
          <a:fillRef idx="0"/>
          <a:effectRef idx="0"/>
          <a:fontRef idx="minor"/>
        </p:style>
      </p:sp>
      <p:sp>
        <p:nvSpPr>
          <p:cNvPr id="227" name=""/>
          <p:cNvSpPr/>
          <p:nvPr/>
        </p:nvSpPr>
        <p:spPr>
          <a:xfrm>
            <a:off x="5940360" y="184464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New releases file</a:t>
            </a:r>
            <a:endParaRPr b="0" lang="en-AU" sz="1200" spc="-1" strike="noStrike">
              <a:latin typeface="Arial"/>
            </a:endParaRPr>
          </a:p>
        </p:txBody>
      </p:sp>
      <p:sp>
        <p:nvSpPr>
          <p:cNvPr id="228" name=""/>
          <p:cNvSpPr/>
          <p:nvPr/>
        </p:nvSpPr>
        <p:spPr>
          <a:xfrm flipV="1">
            <a:off x="2340000" y="1878480"/>
            <a:ext cx="1197720" cy="43308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29" name=""/>
          <p:cNvSpPr/>
          <p:nvPr/>
        </p:nvSpPr>
        <p:spPr>
          <a:xfrm>
            <a:off x="2124000" y="126828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30" name=""/>
          <p:cNvSpPr/>
          <p:nvPr/>
        </p:nvSpPr>
        <p:spPr>
          <a:xfrm flipH="1">
            <a:off x="4643280" y="2276280"/>
            <a:ext cx="1296720" cy="14774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31" name=""/>
          <p:cNvSpPr/>
          <p:nvPr/>
        </p:nvSpPr>
        <p:spPr>
          <a:xfrm>
            <a:off x="4211640" y="141300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32" name=""/>
          <p:cNvSpPr/>
          <p:nvPr/>
        </p:nvSpPr>
        <p:spPr>
          <a:xfrm>
            <a:off x="3348000" y="314172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Order new books</a:t>
            </a:r>
            <a:endParaRPr b="0" lang="en-AU" sz="1400" spc="-1" strike="noStrike">
              <a:latin typeface="Arial"/>
            </a:endParaRPr>
          </a:p>
        </p:txBody>
      </p:sp>
      <p:sp>
        <p:nvSpPr>
          <p:cNvPr id="233" name=""/>
          <p:cNvSpPr/>
          <p:nvPr/>
        </p:nvSpPr>
        <p:spPr>
          <a:xfrm flipV="1">
            <a:off x="4453560" y="1771560"/>
            <a:ext cx="1413720" cy="10692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34" name=""/>
          <p:cNvSpPr/>
          <p:nvPr/>
        </p:nvSpPr>
        <p:spPr>
          <a:xfrm>
            <a:off x="4950000" y="3043080"/>
            <a:ext cx="15822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35" name=""/>
          <p:cNvSpPr/>
          <p:nvPr/>
        </p:nvSpPr>
        <p:spPr>
          <a:xfrm flipH="1" flipV="1">
            <a:off x="1546560" y="2636280"/>
            <a:ext cx="1800360" cy="11174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36" name=""/>
          <p:cNvSpPr/>
          <p:nvPr/>
        </p:nvSpPr>
        <p:spPr>
          <a:xfrm>
            <a:off x="1619280" y="328464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Order</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237" name=""/>
          <p:cNvSpPr/>
          <p:nvPr/>
        </p:nvSpPr>
        <p:spPr>
          <a:xfrm>
            <a:off x="468360" y="333360"/>
            <a:ext cx="8229240" cy="1007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13"/>
              </a:spcBef>
              <a:spcAft>
                <a:spcPts val="11"/>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books arrive a cataloguing process uses information from the publisher’s invoice to enter the information about each book into the “Book file”.</a:t>
            </a:r>
            <a:endParaRPr b="0" lang="en-AU" sz="2000" spc="-1" strike="noStrike">
              <a:latin typeface="Arial"/>
            </a:endParaRPr>
          </a:p>
          <a:p>
            <a:pPr marL="343080" indent="-343080">
              <a:lnSpc>
                <a:spcPct val="100000"/>
              </a:lnSpc>
              <a:spcBef>
                <a:spcPts val="513"/>
              </a:spcBef>
              <a:spcAft>
                <a:spcPts val="11"/>
              </a:spcAft>
              <a:tabLst>
                <a:tab algn="l" pos="0"/>
              </a:tabLst>
            </a:pPr>
            <a:endParaRPr b="0" lang="en-AU" sz="2000" spc="-1" strike="noStrike">
              <a:latin typeface="Arial"/>
            </a:endParaRPr>
          </a:p>
        </p:txBody>
      </p:sp>
      <p:sp>
        <p:nvSpPr>
          <p:cNvPr id="238" name=""/>
          <p:cNvSpPr/>
          <p:nvPr/>
        </p:nvSpPr>
        <p:spPr>
          <a:xfrm>
            <a:off x="755640" y="2708280"/>
            <a:ext cx="1584000" cy="7383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8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Publisher</a:t>
            </a:r>
            <a:endParaRPr b="0" lang="en-AU" sz="12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latin typeface="Arial"/>
            </a:endParaRPr>
          </a:p>
        </p:txBody>
      </p:sp>
      <p:sp>
        <p:nvSpPr>
          <p:cNvPr id="239" name=""/>
          <p:cNvSpPr/>
          <p:nvPr/>
        </p:nvSpPr>
        <p:spPr>
          <a:xfrm>
            <a:off x="3348000" y="242100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Process new release</a:t>
            </a:r>
            <a:endParaRPr b="0" lang="en-AU" sz="1400" spc="-1" strike="noStrike">
              <a:latin typeface="Arial"/>
            </a:endParaRPr>
          </a:p>
        </p:txBody>
      </p:sp>
      <p:sp>
        <p:nvSpPr>
          <p:cNvPr id="240" name=""/>
          <p:cNvSpPr/>
          <p:nvPr/>
        </p:nvSpPr>
        <p:spPr>
          <a:xfrm>
            <a:off x="5796000" y="2492280"/>
            <a:ext cx="1871640" cy="1800"/>
          </a:xfrm>
          <a:prstGeom prst="line">
            <a:avLst/>
          </a:prstGeom>
          <a:ln w="15840">
            <a:solidFill>
              <a:srgbClr val="000000"/>
            </a:solidFill>
            <a:miter/>
          </a:ln>
        </p:spPr>
        <p:style>
          <a:lnRef idx="0"/>
          <a:fillRef idx="0"/>
          <a:effectRef idx="0"/>
          <a:fontRef idx="minor"/>
        </p:style>
      </p:sp>
      <p:sp>
        <p:nvSpPr>
          <p:cNvPr id="241" name=""/>
          <p:cNvSpPr/>
          <p:nvPr/>
        </p:nvSpPr>
        <p:spPr>
          <a:xfrm>
            <a:off x="5796000" y="2997360"/>
            <a:ext cx="1871640" cy="1440"/>
          </a:xfrm>
          <a:prstGeom prst="line">
            <a:avLst/>
          </a:prstGeom>
          <a:ln w="15840">
            <a:solidFill>
              <a:srgbClr val="000000"/>
            </a:solidFill>
            <a:miter/>
          </a:ln>
        </p:spPr>
        <p:style>
          <a:lnRef idx="0"/>
          <a:fillRef idx="0"/>
          <a:effectRef idx="0"/>
          <a:fontRef idx="minor"/>
        </p:style>
      </p:sp>
      <p:sp>
        <p:nvSpPr>
          <p:cNvPr id="242" name=""/>
          <p:cNvSpPr/>
          <p:nvPr/>
        </p:nvSpPr>
        <p:spPr>
          <a:xfrm>
            <a:off x="5940360" y="256536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New releases file</a:t>
            </a:r>
            <a:endParaRPr b="0" lang="en-AU" sz="1200" spc="-1" strike="noStrike">
              <a:latin typeface="Arial"/>
            </a:endParaRPr>
          </a:p>
        </p:txBody>
      </p:sp>
      <p:sp>
        <p:nvSpPr>
          <p:cNvPr id="243" name=""/>
          <p:cNvSpPr/>
          <p:nvPr/>
        </p:nvSpPr>
        <p:spPr>
          <a:xfrm flipV="1">
            <a:off x="2340000" y="2599200"/>
            <a:ext cx="1197720" cy="4316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44" name=""/>
          <p:cNvSpPr/>
          <p:nvPr/>
        </p:nvSpPr>
        <p:spPr>
          <a:xfrm>
            <a:off x="2124000" y="198900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45" name=""/>
          <p:cNvSpPr/>
          <p:nvPr/>
        </p:nvSpPr>
        <p:spPr>
          <a:xfrm flipH="1">
            <a:off x="4643280" y="2997000"/>
            <a:ext cx="1296720" cy="14756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46" name=""/>
          <p:cNvSpPr/>
          <p:nvPr/>
        </p:nvSpPr>
        <p:spPr>
          <a:xfrm>
            <a:off x="4211640" y="213372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47" name=""/>
          <p:cNvSpPr/>
          <p:nvPr/>
        </p:nvSpPr>
        <p:spPr>
          <a:xfrm>
            <a:off x="3348000" y="386064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Order new books</a:t>
            </a:r>
            <a:endParaRPr b="0" lang="en-AU" sz="1400" spc="-1" strike="noStrike">
              <a:latin typeface="Arial"/>
            </a:endParaRPr>
          </a:p>
        </p:txBody>
      </p:sp>
      <p:sp>
        <p:nvSpPr>
          <p:cNvPr id="248" name=""/>
          <p:cNvSpPr/>
          <p:nvPr/>
        </p:nvSpPr>
        <p:spPr>
          <a:xfrm flipV="1">
            <a:off x="4453560" y="2490840"/>
            <a:ext cx="1413720" cy="10836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49" name=""/>
          <p:cNvSpPr/>
          <p:nvPr/>
        </p:nvSpPr>
        <p:spPr>
          <a:xfrm>
            <a:off x="4950000" y="3763800"/>
            <a:ext cx="15822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50" name=""/>
          <p:cNvSpPr/>
          <p:nvPr/>
        </p:nvSpPr>
        <p:spPr>
          <a:xfrm flipH="1" flipV="1">
            <a:off x="1546560" y="3354840"/>
            <a:ext cx="1800360" cy="111708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51" name=""/>
          <p:cNvSpPr/>
          <p:nvPr/>
        </p:nvSpPr>
        <p:spPr>
          <a:xfrm>
            <a:off x="1619280" y="400536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Order</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252" name=""/>
          <p:cNvSpPr/>
          <p:nvPr/>
        </p:nvSpPr>
        <p:spPr>
          <a:xfrm>
            <a:off x="468360" y="333360"/>
            <a:ext cx="8229240" cy="1007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13"/>
              </a:spcBef>
              <a:spcAft>
                <a:spcPts val="11"/>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books arrive a cataloguing process uses information from the publisher’s invoice to enter the information about each book into the “Book file”.</a:t>
            </a:r>
            <a:endParaRPr b="0" lang="en-AU" sz="2000" spc="-1" strike="noStrike">
              <a:latin typeface="Arial"/>
            </a:endParaRPr>
          </a:p>
          <a:p>
            <a:pPr marL="343080" indent="-343080">
              <a:lnSpc>
                <a:spcPct val="100000"/>
              </a:lnSpc>
              <a:spcBef>
                <a:spcPts val="513"/>
              </a:spcBef>
              <a:spcAft>
                <a:spcPts val="11"/>
              </a:spcAft>
              <a:tabLst>
                <a:tab algn="l" pos="0"/>
              </a:tabLst>
            </a:pPr>
            <a:endParaRPr b="0" lang="en-AU" sz="2000" spc="-1" strike="noStrike">
              <a:latin typeface="Arial"/>
            </a:endParaRPr>
          </a:p>
        </p:txBody>
      </p:sp>
      <p:sp>
        <p:nvSpPr>
          <p:cNvPr id="253" name=""/>
          <p:cNvSpPr/>
          <p:nvPr/>
        </p:nvSpPr>
        <p:spPr>
          <a:xfrm>
            <a:off x="755640" y="2708280"/>
            <a:ext cx="1584000" cy="7383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8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Publisher</a:t>
            </a:r>
            <a:endParaRPr b="0" lang="en-AU" sz="1200" spc="-1" strike="noStrike">
              <a:latin typeface="Arial"/>
            </a:endParaRPr>
          </a:p>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latin typeface="Arial"/>
            </a:endParaRPr>
          </a:p>
        </p:txBody>
      </p:sp>
      <p:sp>
        <p:nvSpPr>
          <p:cNvPr id="254" name=""/>
          <p:cNvSpPr/>
          <p:nvPr/>
        </p:nvSpPr>
        <p:spPr>
          <a:xfrm>
            <a:off x="3348000" y="242100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Process new release</a:t>
            </a:r>
            <a:endParaRPr b="0" lang="en-AU" sz="1400" spc="-1" strike="noStrike">
              <a:latin typeface="Arial"/>
            </a:endParaRPr>
          </a:p>
        </p:txBody>
      </p:sp>
      <p:sp>
        <p:nvSpPr>
          <p:cNvPr id="255" name=""/>
          <p:cNvSpPr/>
          <p:nvPr/>
        </p:nvSpPr>
        <p:spPr>
          <a:xfrm>
            <a:off x="5796000" y="2492280"/>
            <a:ext cx="1871640" cy="1800"/>
          </a:xfrm>
          <a:prstGeom prst="line">
            <a:avLst/>
          </a:prstGeom>
          <a:ln w="15840">
            <a:solidFill>
              <a:srgbClr val="000000"/>
            </a:solidFill>
            <a:miter/>
          </a:ln>
        </p:spPr>
        <p:style>
          <a:lnRef idx="0"/>
          <a:fillRef idx="0"/>
          <a:effectRef idx="0"/>
          <a:fontRef idx="minor"/>
        </p:style>
      </p:sp>
      <p:sp>
        <p:nvSpPr>
          <p:cNvPr id="256" name=""/>
          <p:cNvSpPr/>
          <p:nvPr/>
        </p:nvSpPr>
        <p:spPr>
          <a:xfrm>
            <a:off x="5796000" y="2997360"/>
            <a:ext cx="1871640" cy="1440"/>
          </a:xfrm>
          <a:prstGeom prst="line">
            <a:avLst/>
          </a:prstGeom>
          <a:ln w="15840">
            <a:solidFill>
              <a:srgbClr val="000000"/>
            </a:solidFill>
            <a:miter/>
          </a:ln>
        </p:spPr>
        <p:style>
          <a:lnRef idx="0"/>
          <a:fillRef idx="0"/>
          <a:effectRef idx="0"/>
          <a:fontRef idx="minor"/>
        </p:style>
      </p:sp>
      <p:sp>
        <p:nvSpPr>
          <p:cNvPr id="257" name=""/>
          <p:cNvSpPr/>
          <p:nvPr/>
        </p:nvSpPr>
        <p:spPr>
          <a:xfrm>
            <a:off x="5940360" y="256536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New releases file</a:t>
            </a:r>
            <a:endParaRPr b="0" lang="en-AU" sz="1200" spc="-1" strike="noStrike">
              <a:latin typeface="Arial"/>
            </a:endParaRPr>
          </a:p>
        </p:txBody>
      </p:sp>
      <p:sp>
        <p:nvSpPr>
          <p:cNvPr id="258" name=""/>
          <p:cNvSpPr/>
          <p:nvPr/>
        </p:nvSpPr>
        <p:spPr>
          <a:xfrm flipV="1">
            <a:off x="2340000" y="2599200"/>
            <a:ext cx="1197720" cy="4316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59" name=""/>
          <p:cNvSpPr/>
          <p:nvPr/>
        </p:nvSpPr>
        <p:spPr>
          <a:xfrm>
            <a:off x="2124000" y="198900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60" name=""/>
          <p:cNvSpPr/>
          <p:nvPr/>
        </p:nvSpPr>
        <p:spPr>
          <a:xfrm flipH="1">
            <a:off x="4643280" y="2997000"/>
            <a:ext cx="1296720" cy="147564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61" name=""/>
          <p:cNvSpPr/>
          <p:nvPr/>
        </p:nvSpPr>
        <p:spPr>
          <a:xfrm>
            <a:off x="4211640" y="213372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62" name=""/>
          <p:cNvSpPr/>
          <p:nvPr/>
        </p:nvSpPr>
        <p:spPr>
          <a:xfrm>
            <a:off x="3348000" y="386064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Order new books</a:t>
            </a:r>
            <a:endParaRPr b="0" lang="en-AU" sz="1400" spc="-1" strike="noStrike">
              <a:latin typeface="Arial"/>
            </a:endParaRPr>
          </a:p>
        </p:txBody>
      </p:sp>
      <p:sp>
        <p:nvSpPr>
          <p:cNvPr id="263" name=""/>
          <p:cNvSpPr/>
          <p:nvPr/>
        </p:nvSpPr>
        <p:spPr>
          <a:xfrm flipV="1">
            <a:off x="4453560" y="2490840"/>
            <a:ext cx="1413720" cy="10836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64" name=""/>
          <p:cNvSpPr/>
          <p:nvPr/>
        </p:nvSpPr>
        <p:spPr>
          <a:xfrm>
            <a:off x="4950000" y="3763800"/>
            <a:ext cx="15822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New book info</a:t>
            </a:r>
            <a:endParaRPr b="0" lang="en-AU" sz="1200" spc="-1" strike="noStrike">
              <a:latin typeface="Arial"/>
            </a:endParaRPr>
          </a:p>
        </p:txBody>
      </p:sp>
      <p:sp>
        <p:nvSpPr>
          <p:cNvPr id="265" name=""/>
          <p:cNvSpPr/>
          <p:nvPr/>
        </p:nvSpPr>
        <p:spPr>
          <a:xfrm flipH="1" flipV="1">
            <a:off x="1546560" y="3354840"/>
            <a:ext cx="1800360" cy="111708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66" name=""/>
          <p:cNvSpPr/>
          <p:nvPr/>
        </p:nvSpPr>
        <p:spPr>
          <a:xfrm>
            <a:off x="1619280" y="400536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Order</a:t>
            </a:r>
            <a:endParaRPr b="0" lang="en-AU" sz="1200" spc="-1" strike="noStrike">
              <a:latin typeface="Arial"/>
            </a:endParaRPr>
          </a:p>
        </p:txBody>
      </p:sp>
      <p:sp>
        <p:nvSpPr>
          <p:cNvPr id="267" name=""/>
          <p:cNvSpPr/>
          <p:nvPr/>
        </p:nvSpPr>
        <p:spPr>
          <a:xfrm>
            <a:off x="3348000" y="5300640"/>
            <a:ext cx="1294920" cy="1223640"/>
          </a:xfrm>
          <a:prstGeom prst="ellipse">
            <a:avLst/>
          </a:prstGeom>
          <a:noFill/>
          <a:ln w="12600">
            <a:solidFill>
              <a:srgbClr val="000000"/>
            </a:solidFill>
            <a:miter/>
          </a:ln>
        </p:spPr>
        <p:style>
          <a:lnRef idx="0"/>
          <a:fillRef idx="0"/>
          <a:effectRef idx="0"/>
          <a:fontRef idx="minor"/>
        </p:style>
        <p:txBody>
          <a:bodyPr lIns="90000" rIns="90000" tIns="46800" bIns="468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400" spc="-1" strike="noStrike">
                <a:solidFill>
                  <a:srgbClr val="000000"/>
                </a:solidFill>
                <a:latin typeface="Calibri"/>
                <a:ea typeface="DejaVu Sans"/>
              </a:rPr>
              <a:t>Catalogue new books</a:t>
            </a:r>
            <a:endParaRPr b="0" lang="en-AU" sz="1400" spc="-1" strike="noStrike">
              <a:latin typeface="Arial"/>
            </a:endParaRPr>
          </a:p>
        </p:txBody>
      </p:sp>
      <p:sp>
        <p:nvSpPr>
          <p:cNvPr id="268" name=""/>
          <p:cNvSpPr/>
          <p:nvPr/>
        </p:nvSpPr>
        <p:spPr>
          <a:xfrm>
            <a:off x="755640" y="3031920"/>
            <a:ext cx="2592360" cy="288072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69" name=""/>
          <p:cNvSpPr/>
          <p:nvPr/>
        </p:nvSpPr>
        <p:spPr>
          <a:xfrm>
            <a:off x="971640" y="486900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Invoice</a:t>
            </a:r>
            <a:endParaRPr b="0" lang="en-AU" sz="1200" spc="-1" strike="noStrike">
              <a:latin typeface="Arial"/>
            </a:endParaRPr>
          </a:p>
        </p:txBody>
      </p:sp>
      <p:sp>
        <p:nvSpPr>
          <p:cNvPr id="270" name=""/>
          <p:cNvSpPr/>
          <p:nvPr/>
        </p:nvSpPr>
        <p:spPr>
          <a:xfrm flipV="1">
            <a:off x="4643280" y="5229000"/>
            <a:ext cx="1297080" cy="683280"/>
          </a:xfrm>
          <a:prstGeom prst="curvedConnector3">
            <a:avLst>
              <a:gd name="adj1" fmla="val 50000"/>
            </a:avLst>
          </a:prstGeom>
          <a:noFill/>
          <a:ln w="15840">
            <a:solidFill>
              <a:srgbClr val="ff0000"/>
            </a:solidFill>
            <a:miter/>
            <a:tailEnd len="med" type="arrow" w="med"/>
          </a:ln>
        </p:spPr>
        <p:style>
          <a:lnRef idx="0"/>
          <a:fillRef idx="0"/>
          <a:effectRef idx="0"/>
          <a:fontRef idx="minor"/>
        </p:style>
      </p:sp>
      <p:sp>
        <p:nvSpPr>
          <p:cNvPr id="271" name=""/>
          <p:cNvSpPr/>
          <p:nvPr/>
        </p:nvSpPr>
        <p:spPr>
          <a:xfrm>
            <a:off x="5867280" y="4941720"/>
            <a:ext cx="1873440" cy="1800"/>
          </a:xfrm>
          <a:prstGeom prst="line">
            <a:avLst/>
          </a:prstGeom>
          <a:ln w="15840">
            <a:solidFill>
              <a:srgbClr val="000000"/>
            </a:solidFill>
            <a:miter/>
          </a:ln>
        </p:spPr>
        <p:style>
          <a:lnRef idx="0"/>
          <a:fillRef idx="0"/>
          <a:effectRef idx="0"/>
          <a:fontRef idx="minor"/>
        </p:style>
      </p:sp>
      <p:sp>
        <p:nvSpPr>
          <p:cNvPr id="272" name=""/>
          <p:cNvSpPr/>
          <p:nvPr/>
        </p:nvSpPr>
        <p:spPr>
          <a:xfrm>
            <a:off x="5867280" y="5445000"/>
            <a:ext cx="1873440" cy="1800"/>
          </a:xfrm>
          <a:prstGeom prst="line">
            <a:avLst/>
          </a:prstGeom>
          <a:ln w="15840">
            <a:solidFill>
              <a:srgbClr val="000000"/>
            </a:solidFill>
            <a:miter/>
          </a:ln>
        </p:spPr>
        <p:style>
          <a:lnRef idx="0"/>
          <a:fillRef idx="0"/>
          <a:effectRef idx="0"/>
          <a:fontRef idx="minor"/>
        </p:style>
      </p:sp>
      <p:sp>
        <p:nvSpPr>
          <p:cNvPr id="273" name=""/>
          <p:cNvSpPr/>
          <p:nvPr/>
        </p:nvSpPr>
        <p:spPr>
          <a:xfrm>
            <a:off x="6012000" y="501336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DejaVu Sans"/>
              </a:rPr>
              <a:t>Book file</a:t>
            </a:r>
            <a:endParaRPr b="0" lang="en-AU" sz="1200" spc="-1" strike="noStrike">
              <a:latin typeface="Arial"/>
            </a:endParaRPr>
          </a:p>
        </p:txBody>
      </p:sp>
      <p:sp>
        <p:nvSpPr>
          <p:cNvPr id="274" name=""/>
          <p:cNvSpPr/>
          <p:nvPr/>
        </p:nvSpPr>
        <p:spPr>
          <a:xfrm>
            <a:off x="4716360" y="5661000"/>
            <a:ext cx="1584000" cy="276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ff0000"/>
                </a:solidFill>
                <a:latin typeface="Arial"/>
                <a:ea typeface="DejaVu Sans"/>
              </a:rPr>
              <a:t>Book info</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275" name=""/>
          <p:cNvSpPr/>
          <p:nvPr/>
        </p:nvSpPr>
        <p:spPr>
          <a:xfrm>
            <a:off x="428760" y="3500280"/>
            <a:ext cx="8357760" cy="1473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800" spc="-1" strike="noStrike">
                <a:solidFill>
                  <a:srgbClr val="000000"/>
                </a:solidFill>
                <a:latin typeface="Calibri"/>
                <a:ea typeface="DejaVu Sans"/>
              </a:rPr>
              <a:t>These slideshows may be freely used, modified or distributed by teachers and students anywhere on the planet (but not elsewhere).</a:t>
            </a:r>
            <a:endParaRPr b="0" lang="en-AU" sz="1800" spc="-1" strike="noStrike">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800" spc="-1" strike="noStrike">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800" spc="-1" strike="noStrike">
                <a:solidFill>
                  <a:srgbClr val="000000"/>
                </a:solidFill>
                <a:latin typeface="Calibri"/>
                <a:ea typeface="DejaVu Sans"/>
              </a:rPr>
              <a:t>They may NOT be sold.  </a:t>
            </a:r>
            <a:endParaRPr b="0" lang="en-AU" sz="1800" spc="-1" strike="noStrike">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800" spc="-1" strike="noStrike">
                <a:solidFill>
                  <a:srgbClr val="000000"/>
                </a:solidFill>
                <a:latin typeface="Calibri"/>
                <a:ea typeface="DejaVu Sans"/>
              </a:rPr>
              <a:t>They must NOT be redistributed if you modify them.</a:t>
            </a:r>
            <a:endParaRPr b="0" lang="en-AU" sz="1800" spc="-1" strike="noStrike">
              <a:latin typeface="Arial"/>
            </a:endParaRPr>
          </a:p>
        </p:txBody>
      </p:sp>
      <p:sp>
        <p:nvSpPr>
          <p:cNvPr id="276" name=""/>
          <p:cNvSpPr/>
          <p:nvPr/>
        </p:nvSpPr>
        <p:spPr>
          <a:xfrm>
            <a:off x="411120" y="1079640"/>
            <a:ext cx="8229240" cy="1142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558ed5"/>
                </a:solidFill>
                <a:latin typeface="Calibri"/>
                <a:ea typeface="Microsoft YaHei"/>
              </a:rPr>
              <a:t>Applied Computing Slideshows</a:t>
            </a:r>
            <a:br/>
            <a:r>
              <a:rPr b="0" lang="en-AU" sz="4400" spc="-1" strike="noStrike">
                <a:solidFill>
                  <a:srgbClr val="558ed5"/>
                </a:solidFill>
                <a:latin typeface="Calibri"/>
                <a:ea typeface="Microsoft YaHei"/>
              </a:rPr>
              <a:t>by Mark Kelly</a:t>
            </a:r>
            <a:br/>
            <a:r>
              <a:rPr b="0" lang="en-AU" sz="4400" spc="-1" strike="noStrike">
                <a:solidFill>
                  <a:srgbClr val="558ed5"/>
                </a:solidFill>
                <a:latin typeface="Calibri"/>
                <a:ea typeface="Microsoft YaHei"/>
              </a:rPr>
              <a:t>vcedata.com</a:t>
            </a:r>
            <a:br/>
            <a:r>
              <a:rPr b="0" lang="en-AU" sz="4400" spc="-1" strike="noStrike">
                <a:solidFill>
                  <a:srgbClr val="558ed5"/>
                </a:solidFill>
                <a:latin typeface="Calibri"/>
                <a:ea typeface="Microsoft YaHei"/>
              </a:rPr>
              <a:t>mark@vcedata.com</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44" name=""/>
          <p:cNvSpPr/>
          <p:nvPr/>
        </p:nvSpPr>
        <p:spPr>
          <a:xfrm>
            <a:off x="395280" y="1916280"/>
            <a:ext cx="2746080" cy="2937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000000"/>
                </a:solidFill>
                <a:latin typeface="Calibri"/>
                <a:ea typeface="Microsoft YaHei"/>
              </a:rPr>
              <a:t>Refer to the library DFD handout</a:t>
            </a:r>
            <a:endParaRPr b="0" lang="en-AU" sz="4400" spc="-1" strike="noStrike">
              <a:latin typeface="Arial"/>
            </a:endParaRPr>
          </a:p>
        </p:txBody>
      </p:sp>
      <p:pic>
        <p:nvPicPr>
          <p:cNvPr id="45" name="" descr=""/>
          <p:cNvPicPr/>
          <p:nvPr/>
        </p:nvPicPr>
        <p:blipFill>
          <a:blip r:embed="rId1"/>
          <a:stretch/>
        </p:blipFill>
        <p:spPr>
          <a:xfrm>
            <a:off x="4067280" y="1341360"/>
            <a:ext cx="4638240" cy="5362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46"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a borrower applies to join the library they provide data about themselves on an application form. The library processes this data. When the application has been processed the borrower’s details are stored in the Borrower File.  </a:t>
            </a:r>
            <a:br/>
            <a:r>
              <a:rPr b="1" lang="en-AU" sz="2000" spc="-1" strike="noStrike">
                <a:solidFill>
                  <a:srgbClr val="000000"/>
                </a:solidFill>
                <a:latin typeface="Calibri"/>
                <a:ea typeface="Microsoft YaHei"/>
              </a:rPr>
              <a:t>Add a label “Borrower details” to the data flow from “Process application to join” to the Borrower File</a:t>
            </a:r>
            <a:br/>
            <a:endParaRPr b="0" lang="en-AU" sz="2000" spc="-1" strike="noStrike">
              <a:latin typeface="Arial"/>
            </a:endParaRPr>
          </a:p>
        </p:txBody>
      </p:sp>
      <p:pic>
        <p:nvPicPr>
          <p:cNvPr id="47" name="" descr=""/>
          <p:cNvPicPr/>
          <p:nvPr/>
        </p:nvPicPr>
        <p:blipFill>
          <a:blip r:embed="rId1"/>
          <a:stretch/>
        </p:blipFill>
        <p:spPr>
          <a:xfrm>
            <a:off x="4067280" y="1341360"/>
            <a:ext cx="4638240" cy="5362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48"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a borrower applies to join the library they provide data about themselves on an application form. The library processes this data. When the application has been processed the borrower’s details are stored in the Borrower File.  </a:t>
            </a:r>
            <a:br/>
            <a:r>
              <a:rPr b="1" lang="en-AU" sz="2000" spc="-1" strike="noStrike">
                <a:solidFill>
                  <a:srgbClr val="000000"/>
                </a:solidFill>
                <a:latin typeface="Calibri"/>
                <a:ea typeface="Microsoft YaHei"/>
              </a:rPr>
              <a:t>Add a label “Borrower details” to the data flow from “Process application to join” to the Borrower File</a:t>
            </a:r>
            <a:br/>
            <a:endParaRPr b="0" lang="en-AU" sz="2000" spc="-1" strike="noStrike">
              <a:latin typeface="Arial"/>
            </a:endParaRPr>
          </a:p>
        </p:txBody>
      </p:sp>
      <p:pic>
        <p:nvPicPr>
          <p:cNvPr id="49" name="" descr=""/>
          <p:cNvPicPr/>
          <p:nvPr/>
        </p:nvPicPr>
        <p:blipFill>
          <a:blip r:embed="rId1"/>
          <a:stretch/>
        </p:blipFill>
        <p:spPr>
          <a:xfrm>
            <a:off x="4067280" y="1341360"/>
            <a:ext cx="4638240" cy="5362200"/>
          </a:xfrm>
          <a:prstGeom prst="rect">
            <a:avLst/>
          </a:prstGeom>
          <a:ln w="0">
            <a:noFill/>
          </a:ln>
        </p:spPr>
      </p:pic>
      <p:sp>
        <p:nvSpPr>
          <p:cNvPr id="50"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BORROWER 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51"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The application process sends a confirmation letter to the borrower with their borrower number.  </a:t>
            </a:r>
            <a:br/>
            <a:r>
              <a:rPr b="1" lang="en-AU" sz="2000" spc="-1" strike="noStrike">
                <a:solidFill>
                  <a:srgbClr val="000000"/>
                </a:solidFill>
                <a:latin typeface="Calibri"/>
                <a:ea typeface="Microsoft YaHei"/>
              </a:rPr>
              <a:t>Draw an arrow from “Process application to join” back to the Borrower and label it “Borrower Number”.</a:t>
            </a:r>
            <a:br/>
            <a:br/>
            <a:endParaRPr b="0" lang="en-AU" sz="2000" spc="-1" strike="noStrike">
              <a:latin typeface="Arial"/>
            </a:endParaRPr>
          </a:p>
        </p:txBody>
      </p:sp>
      <p:pic>
        <p:nvPicPr>
          <p:cNvPr id="52" name="" descr=""/>
          <p:cNvPicPr/>
          <p:nvPr/>
        </p:nvPicPr>
        <p:blipFill>
          <a:blip r:embed="rId1"/>
          <a:stretch/>
        </p:blipFill>
        <p:spPr>
          <a:xfrm>
            <a:off x="4067280" y="1341360"/>
            <a:ext cx="4638240" cy="5362200"/>
          </a:xfrm>
          <a:prstGeom prst="rect">
            <a:avLst/>
          </a:prstGeom>
          <a:ln w="0">
            <a:noFill/>
          </a:ln>
        </p:spPr>
      </p:pic>
      <p:sp>
        <p:nvSpPr>
          <p:cNvPr id="53"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54"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The application process sends a confirmation letter to the borrower with their borrower number.  </a:t>
            </a:r>
            <a:br/>
            <a:r>
              <a:rPr b="1" lang="en-AU" sz="2000" spc="-1" strike="noStrike">
                <a:solidFill>
                  <a:srgbClr val="000000"/>
                </a:solidFill>
                <a:latin typeface="Calibri"/>
                <a:ea typeface="Microsoft YaHei"/>
              </a:rPr>
              <a:t>Draw an arrow from “Process application to join” back to the Borrower and label it “Borrower Number”.</a:t>
            </a:r>
            <a:br/>
            <a:br/>
            <a:endParaRPr b="0" lang="en-AU" sz="2000" spc="-1" strike="noStrike">
              <a:latin typeface="Arial"/>
            </a:endParaRPr>
          </a:p>
        </p:txBody>
      </p:sp>
      <p:pic>
        <p:nvPicPr>
          <p:cNvPr id="55" name="" descr=""/>
          <p:cNvPicPr/>
          <p:nvPr/>
        </p:nvPicPr>
        <p:blipFill>
          <a:blip r:embed="rId1"/>
          <a:stretch/>
        </p:blipFill>
        <p:spPr>
          <a:xfrm>
            <a:off x="4067280" y="1341360"/>
            <a:ext cx="4638240" cy="5362200"/>
          </a:xfrm>
          <a:prstGeom prst="rect">
            <a:avLst/>
          </a:prstGeom>
          <a:ln w="0">
            <a:noFill/>
          </a:ln>
        </p:spPr>
      </p:pic>
      <p:sp>
        <p:nvSpPr>
          <p:cNvPr id="56"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57"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58"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BORROWER NUMBER</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59"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library processes a loan they get the borrower ID and the Barcode of the book from the borrower. During the processing Borrower details and Book details are retrieved from the appropriate files.  </a:t>
            </a:r>
            <a:br/>
            <a:r>
              <a:rPr b="1" lang="en-AU" sz="2000" spc="-1" strike="noStrike">
                <a:solidFill>
                  <a:srgbClr val="000000"/>
                </a:solidFill>
                <a:latin typeface="Calibri"/>
                <a:ea typeface="Microsoft YaHei"/>
              </a:rPr>
              <a:t>Add a suitable label to the arrow going from the Book File to “Process loan”.</a:t>
            </a:r>
            <a:endParaRPr b="0" lang="en-AU" sz="2000" spc="-1" strike="noStrike">
              <a:latin typeface="Arial"/>
            </a:endParaRPr>
          </a:p>
        </p:txBody>
      </p:sp>
      <p:pic>
        <p:nvPicPr>
          <p:cNvPr id="60" name="" descr=""/>
          <p:cNvPicPr/>
          <p:nvPr/>
        </p:nvPicPr>
        <p:blipFill>
          <a:blip r:embed="rId1"/>
          <a:stretch/>
        </p:blipFill>
        <p:spPr>
          <a:xfrm>
            <a:off x="4067280" y="1341360"/>
            <a:ext cx="4638240" cy="5362200"/>
          </a:xfrm>
          <a:prstGeom prst="rect">
            <a:avLst/>
          </a:prstGeom>
          <a:ln w="0">
            <a:noFill/>
          </a:ln>
        </p:spPr>
      </p:pic>
      <p:sp>
        <p:nvSpPr>
          <p:cNvPr id="61"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62"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63"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64" name=""/>
          <p:cNvSpPr/>
          <p:nvPr/>
        </p:nvSpPr>
        <p:spPr>
          <a:xfrm>
            <a:off x="395280" y="549360"/>
            <a:ext cx="2746080" cy="5758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Calibri"/>
                <a:ea typeface="Microsoft YaHei"/>
              </a:rPr>
              <a:t>When the library processes a loan they get the borrower ID and the Barcode of the book from the borrower. During the processing Borrower details and Book details are retrieved from the appropriate files.  </a:t>
            </a:r>
            <a:br/>
            <a:r>
              <a:rPr b="1" lang="en-AU" sz="2000" spc="-1" strike="noStrike">
                <a:solidFill>
                  <a:srgbClr val="000000"/>
                </a:solidFill>
                <a:latin typeface="Calibri"/>
                <a:ea typeface="Microsoft YaHei"/>
              </a:rPr>
              <a:t>Add a suitable label to the arrow going from the Book File to “Process loan”.</a:t>
            </a:r>
            <a:endParaRPr b="0" lang="en-AU" sz="2000" spc="-1" strike="noStrike">
              <a:latin typeface="Arial"/>
            </a:endParaRPr>
          </a:p>
        </p:txBody>
      </p:sp>
      <p:pic>
        <p:nvPicPr>
          <p:cNvPr id="65" name="" descr=""/>
          <p:cNvPicPr/>
          <p:nvPr/>
        </p:nvPicPr>
        <p:blipFill>
          <a:blip r:embed="rId1"/>
          <a:stretch/>
        </p:blipFill>
        <p:spPr>
          <a:xfrm>
            <a:off x="4067280" y="1341360"/>
            <a:ext cx="4638240" cy="5362200"/>
          </a:xfrm>
          <a:prstGeom prst="rect">
            <a:avLst/>
          </a:prstGeom>
          <a:ln w="0">
            <a:noFill/>
          </a:ln>
        </p:spPr>
      </p:pic>
      <p:sp>
        <p:nvSpPr>
          <p:cNvPr id="66" name=""/>
          <p:cNvSpPr/>
          <p:nvPr/>
        </p:nvSpPr>
        <p:spPr>
          <a:xfrm>
            <a:off x="5508720" y="3141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DETAILS</a:t>
            </a:r>
            <a:endParaRPr b="0" lang="en-AU" sz="1000" spc="-1" strike="noStrike">
              <a:latin typeface="Arial"/>
            </a:endParaRPr>
          </a:p>
        </p:txBody>
      </p:sp>
      <p:sp>
        <p:nvSpPr>
          <p:cNvPr id="67" name=""/>
          <p:cNvSpPr/>
          <p:nvPr/>
        </p:nvSpPr>
        <p:spPr>
          <a:xfrm flipH="1">
            <a:off x="4642200" y="2490480"/>
            <a:ext cx="1657800" cy="578160"/>
          </a:xfrm>
          <a:prstGeom prst="curvedConnector3">
            <a:avLst>
              <a:gd name="adj1" fmla="val 50000"/>
            </a:avLst>
          </a:prstGeom>
          <a:noFill/>
          <a:ln w="19080">
            <a:solidFill>
              <a:srgbClr val="000000"/>
            </a:solidFill>
            <a:miter/>
            <a:tailEnd len="med" type="arrow" w="med"/>
          </a:ln>
        </p:spPr>
        <p:style>
          <a:lnRef idx="0"/>
          <a:fillRef idx="0"/>
          <a:effectRef idx="0"/>
          <a:fontRef idx="minor"/>
        </p:style>
      </p:sp>
      <p:sp>
        <p:nvSpPr>
          <p:cNvPr id="68" name=""/>
          <p:cNvSpPr/>
          <p:nvPr/>
        </p:nvSpPr>
        <p:spPr>
          <a:xfrm>
            <a:off x="4859280" y="2205000"/>
            <a:ext cx="10807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000000"/>
                </a:solidFill>
                <a:latin typeface="Arial"/>
                <a:ea typeface="DejaVu Sans"/>
              </a:rPr>
              <a:t>BORROWER NUMBER</a:t>
            </a:r>
            <a:endParaRPr b="0" lang="en-AU" sz="1000" spc="-1" strike="noStrike">
              <a:latin typeface="Arial"/>
            </a:endParaRPr>
          </a:p>
        </p:txBody>
      </p:sp>
      <p:sp>
        <p:nvSpPr>
          <p:cNvPr id="69" name=""/>
          <p:cNvSpPr/>
          <p:nvPr/>
        </p:nvSpPr>
        <p:spPr>
          <a:xfrm>
            <a:off x="6732720" y="4365720"/>
            <a:ext cx="1078920" cy="39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000" spc="-1" strike="noStrike">
                <a:solidFill>
                  <a:srgbClr val="ff0000"/>
                </a:solidFill>
                <a:latin typeface="Arial"/>
                <a:ea typeface="DejaVu Sans"/>
              </a:rPr>
              <a:t>BOOK DETAILS</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2009-02-06T14:31:51Z</dcterms:created>
  <dc:creator>kel</dc:creator>
  <dc:description/>
  <dc:language>en-AU</dc:language>
  <cp:lastModifiedBy>Mark Kelly</cp:lastModifiedBy>
  <dcterms:modified xsi:type="dcterms:W3CDTF">2022-01-22T12:20:21Z</dcterms:modified>
  <cp:revision>13</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file>