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3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presProps.xml" ContentType="application/vnd.openxmlformats-officedocument.presentationml.presProps+xml"/>
  <Override PartName="/ppt/media/image1.png" ContentType="image/png"/>
  <Override PartName="/ppt/media/image2.png" ContentType="image/png"/>
  <Override PartName="/ppt/media/image3.png" ContentType="image/png"/>
  <Override PartName="/ppt/media/image6.gif" ContentType="image/gif"/>
  <Override PartName="/ppt/media/image4.png" ContentType="image/png"/>
  <Override PartName="/ppt/media/image5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x="9144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p>
            <a:r>
              <a:rPr b="0" lang="en-AU" sz="1800" spc="-1" strike="noStrike">
                <a:latin typeface="Arial"/>
              </a:rPr>
              <a:t>Click to edit the title text format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latin typeface="Arial"/>
              </a:rPr>
              <a:t>Click to edit the outline text format</a:t>
            </a:r>
            <a:endParaRPr b="0" lang="en-AU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latin typeface="Arial"/>
              </a:rPr>
              <a:t>Second Outline Level</a:t>
            </a:r>
            <a:endParaRPr b="0" lang="en-AU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latin typeface="Arial"/>
              </a:rPr>
              <a:t>Third Outline Level</a:t>
            </a:r>
            <a:endParaRPr b="0" lang="en-AU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latin typeface="Arial"/>
              </a:rPr>
              <a:t>Fourth Outline Level</a:t>
            </a:r>
            <a:endParaRPr b="0" lang="en-AU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latin typeface="Arial"/>
              </a:rPr>
              <a:t>Fifth Outline Level</a:t>
            </a:r>
            <a:endParaRPr b="0" lang="en-AU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latin typeface="Arial"/>
              </a:rPr>
              <a:t>Sixth Outline Level</a:t>
            </a:r>
            <a:endParaRPr b="0" lang="en-AU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latin typeface="Arial"/>
              </a:rPr>
              <a:t>Seventh Outline Level</a:t>
            </a:r>
            <a:endParaRPr b="0" lang="en-AU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AU" sz="4400" spc="-1" strike="noStrike">
                <a:latin typeface="Arial"/>
              </a:rPr>
              <a:t>Click to edit the title text format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latin typeface="Arial"/>
              </a:rPr>
              <a:t>Click to edit the outline text format</a:t>
            </a:r>
            <a:endParaRPr b="0" lang="en-A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800" spc="-1" strike="noStrike">
                <a:latin typeface="Arial"/>
              </a:rPr>
              <a:t>Second Outline Level</a:t>
            </a:r>
            <a:endParaRPr b="0" lang="en-A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400" spc="-1" strike="noStrike">
                <a:latin typeface="Arial"/>
              </a:rPr>
              <a:t>Third Outline Level</a:t>
            </a:r>
            <a:endParaRPr b="0" lang="en-A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000" spc="-1" strike="noStrike">
                <a:latin typeface="Arial"/>
              </a:rPr>
              <a:t>Fourth Outline Level</a:t>
            </a:r>
            <a:endParaRPr b="0" lang="en-A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Fifth Outline Level</a:t>
            </a:r>
            <a:endParaRPr b="0" lang="en-A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Sixth Outline Level</a:t>
            </a:r>
            <a:endParaRPr b="0" lang="en-A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Seventh Outline Level</a:t>
            </a:r>
            <a:endParaRPr b="0" lang="en-A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AU" sz="4400" spc="-1" strike="noStrike">
                <a:latin typeface="Arial"/>
              </a:rPr>
              <a:t>Click to edit the title text format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latin typeface="Arial"/>
              </a:rPr>
              <a:t>Click to edit the outline text format</a:t>
            </a:r>
            <a:endParaRPr b="0" lang="en-A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800" spc="-1" strike="noStrike">
                <a:latin typeface="Arial"/>
              </a:rPr>
              <a:t>Second Outline Level</a:t>
            </a:r>
            <a:endParaRPr b="0" lang="en-A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400" spc="-1" strike="noStrike">
                <a:latin typeface="Arial"/>
              </a:rPr>
              <a:t>Third Outline Level</a:t>
            </a:r>
            <a:endParaRPr b="0" lang="en-A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000" spc="-1" strike="noStrike">
                <a:latin typeface="Arial"/>
              </a:rPr>
              <a:t>Fourth Outline Level</a:t>
            </a:r>
            <a:endParaRPr b="0" lang="en-A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Fifth Outline Level</a:t>
            </a:r>
            <a:endParaRPr b="0" lang="en-A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Sixth Outline Level</a:t>
            </a:r>
            <a:endParaRPr b="0" lang="en-A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Seventh Outline Level</a:t>
            </a:r>
            <a:endParaRPr b="0" lang="en-A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2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6.gif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" descr=""/>
          <p:cNvPicPr/>
          <p:nvPr/>
        </p:nvPicPr>
        <p:blipFill>
          <a:blip r:embed="rId1"/>
          <a:stretch/>
        </p:blipFill>
        <p:spPr>
          <a:xfrm>
            <a:off x="2300760" y="2628000"/>
            <a:ext cx="5078520" cy="4164120"/>
          </a:xfrm>
          <a:prstGeom prst="rect">
            <a:avLst/>
          </a:prstGeom>
          <a:ln w="0">
            <a:noFill/>
          </a:ln>
        </p:spPr>
      </p:pic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755640" y="368640"/>
            <a:ext cx="7771320" cy="11509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i="1" lang="en-AU" sz="2800" spc="-1" strike="noStrike">
                <a:solidFill>
                  <a:srgbClr val="000000"/>
                </a:solidFill>
                <a:latin typeface="Calibri"/>
              </a:rPr>
              <a:t>Applied Computing Slideshows</a:t>
            </a:r>
            <a:br/>
            <a:r>
              <a:rPr b="0" i="1" lang="en-AU" sz="2800" spc="-1" strike="noStrike">
                <a:solidFill>
                  <a:srgbClr val="000000"/>
                </a:solidFill>
                <a:latin typeface="Calibri"/>
              </a:rPr>
              <a:t>by Mark Kelly</a:t>
            </a:r>
            <a:br/>
            <a:r>
              <a:rPr b="0" i="1" lang="en-AU" sz="2800" spc="-1" strike="noStrike">
                <a:solidFill>
                  <a:srgbClr val="000000"/>
                </a:solidFill>
                <a:latin typeface="Calibri"/>
              </a:rPr>
              <a:t>vcedata.com</a:t>
            </a:r>
            <a:br/>
            <a:r>
              <a:rPr b="0" i="1" lang="en-AU" sz="2800" spc="-1" strike="noStrike">
                <a:solidFill>
                  <a:srgbClr val="000000"/>
                </a:solidFill>
                <a:latin typeface="Calibri"/>
              </a:rPr>
              <a:t>mark@vcedata.com</a:t>
            </a:r>
            <a:endParaRPr b="0" lang="en-AU" sz="2800" spc="-1" strike="noStrike">
              <a:latin typeface="Arial"/>
            </a:endParaRPr>
          </a:p>
        </p:txBody>
      </p:sp>
      <p:sp>
        <p:nvSpPr>
          <p:cNvPr id="116" name="Title 1"/>
          <p:cNvSpPr/>
          <p:nvPr/>
        </p:nvSpPr>
        <p:spPr>
          <a:xfrm>
            <a:off x="611640" y="2096640"/>
            <a:ext cx="8016840" cy="862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84000"/>
          </a:bodyPr>
          <a:p>
            <a:pPr algn="ctr">
              <a:lnSpc>
                <a:spcPct val="100000"/>
              </a:lnSpc>
            </a:pPr>
            <a:r>
              <a:rPr b="1" i="1" lang="en-US" sz="6000" spc="-1" strike="noStrike">
                <a:solidFill>
                  <a:srgbClr val="0066cc"/>
                </a:solidFill>
                <a:latin typeface="Calibri"/>
                <a:ea typeface="DejaVu Sans"/>
              </a:rPr>
              <a:t>dATA dICTIONARIES</a:t>
            </a:r>
            <a:endParaRPr b="0" lang="en-AU" sz="6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107640" y="116640"/>
            <a:ext cx="8856000" cy="10648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AU" sz="4000" spc="-1" strike="noStrike">
                <a:solidFill>
                  <a:srgbClr val="f9f3dd"/>
                </a:solidFill>
                <a:latin typeface="Calibri"/>
              </a:rPr>
              <a:t>Miscellanous notes</a:t>
            </a:r>
            <a:endParaRPr b="0" lang="en-AU" sz="4000" spc="-1" strike="noStrike"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/>
          </p:nvPr>
        </p:nvSpPr>
        <p:spPr>
          <a:xfrm>
            <a:off x="457200" y="1628640"/>
            <a:ext cx="8228520" cy="46792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A phone number field should always be defined as 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text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to allow the use of parentheses, spaces, dashes, leading zeroes, e.g. 0402 123 456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Use the most efficient data type available, e.g. date/time types, short integer.</a:t>
            </a:r>
            <a:endParaRPr b="0" lang="en-AU" sz="3200" spc="-1" strike="noStrike"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sldNum"/>
          </p:nvPr>
        </p:nvSpPr>
        <p:spPr>
          <a:xfrm>
            <a:off x="8388360" y="6453360"/>
            <a:ext cx="430920" cy="267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FCEE6DA8-623F-4698-9FB8-A0B3A65B95EA}" type="slidenum">
              <a:rPr b="0" lang="en-AU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AU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107640" y="116640"/>
            <a:ext cx="8856000" cy="10648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AU" sz="4000" spc="-1" strike="noStrike">
                <a:solidFill>
                  <a:srgbClr val="f9f3dd"/>
                </a:solidFill>
                <a:latin typeface="Calibri"/>
              </a:rPr>
              <a:t>Miscellanous notes</a:t>
            </a:r>
            <a:endParaRPr b="0" lang="en-AU" sz="4000" spc="-1" strike="noStrike"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/>
          </p:nvPr>
        </p:nvSpPr>
        <p:spPr>
          <a:xfrm>
            <a:off x="457200" y="1340640"/>
            <a:ext cx="8228520" cy="49676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Plan data types carefully. A number type that is </a:t>
            </a:r>
            <a:r>
              <a:rPr b="0" i="1" lang="en-US" sz="3200" spc="-1" strike="noStrike">
                <a:solidFill>
                  <a:srgbClr val="000000"/>
                </a:solidFill>
                <a:latin typeface="Calibri"/>
              </a:rPr>
              <a:t>currently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big enough may one day be too small to hold an accurate value.</a:t>
            </a:r>
            <a:endParaRPr b="0" lang="en-AU" sz="32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E.g. a club uses the 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byte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data type to store the number of members. It works well for years since club memberships don’t exceed 255 – the capacity of a 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byte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field. One day the 256</a:t>
            </a:r>
            <a:r>
              <a:rPr b="0" lang="en-US" sz="2800" spc="-1" strike="noStrike" baseline="30000">
                <a:solidFill>
                  <a:srgbClr val="000000"/>
                </a:solidFill>
                <a:latin typeface="Calibri"/>
              </a:rPr>
              <a:t>th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member joins and the database chokes.</a:t>
            </a:r>
            <a:endParaRPr b="0" lang="en-AU" sz="2800" spc="-1" strike="noStrike"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sldNum"/>
          </p:nvPr>
        </p:nvSpPr>
        <p:spPr>
          <a:xfrm>
            <a:off x="8388360" y="6453360"/>
            <a:ext cx="430920" cy="267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A4450C71-3F3E-462A-8B38-788077A4E2EC}" type="slidenum">
              <a:rPr b="0" lang="en-AU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AU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107640" y="116640"/>
            <a:ext cx="8856000" cy="10648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AU" sz="4000" spc="-1" strike="noStrike">
                <a:solidFill>
                  <a:srgbClr val="f9f3dd"/>
                </a:solidFill>
                <a:latin typeface="Calibri"/>
              </a:rPr>
              <a:t>Miscellanous notes</a:t>
            </a:r>
            <a:endParaRPr b="0" lang="en-AU" sz="4000" spc="-1" strike="noStrike"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/>
          </p:nvPr>
        </p:nvSpPr>
        <p:spPr>
          <a:xfrm>
            <a:off x="457200" y="1182600"/>
            <a:ext cx="8228520" cy="51253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Don’t make validation rules so strict that they wrongly forbid the entry of valid data, or force the entry of inaccurate data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E.g. </a:t>
            </a:r>
            <a:endParaRPr b="0" lang="en-AU" sz="32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making phone numbers compulsory will force people with no phone to invent a number</a:t>
            </a:r>
            <a:endParaRPr b="0" lang="en-AU" sz="2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requiring 4-digit postcodes may make foreign customers enter a useless or dangerous fake value</a:t>
            </a:r>
            <a:endParaRPr b="0" lang="en-AU" sz="2800" spc="-1" strike="noStrike"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sldNum"/>
          </p:nvPr>
        </p:nvSpPr>
        <p:spPr>
          <a:xfrm>
            <a:off x="8388360" y="6453360"/>
            <a:ext cx="430920" cy="267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9A9E0A06-BA61-4EC4-A0E6-47F4AC29F329}" type="slidenum">
              <a:rPr b="0" lang="en-AU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AU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107640" y="116640"/>
            <a:ext cx="8856000" cy="10648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AU" sz="4000" spc="-1" strike="noStrike">
                <a:solidFill>
                  <a:srgbClr val="f9f3dd"/>
                </a:solidFill>
                <a:latin typeface="Calibri"/>
              </a:rPr>
              <a:t>Miscellanous notes</a:t>
            </a:r>
            <a:endParaRPr b="0" lang="en-AU" sz="4000" spc="-1" strike="noStrike"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/>
          </p:nvPr>
        </p:nvSpPr>
        <p:spPr>
          <a:xfrm>
            <a:off x="457200" y="1052640"/>
            <a:ext cx="8228520" cy="52556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When naming data items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Use 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Hungarian Notation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(e.g. </a:t>
            </a:r>
            <a:r>
              <a:rPr b="1" lang="en-US" sz="2800" spc="-1" strike="noStrike">
                <a:solidFill>
                  <a:srgbClr val="ff0000"/>
                </a:solidFill>
                <a:latin typeface="Calibri"/>
              </a:rPr>
              <a:t>int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NumPets) to identify the data type or object type in the name to prevent misusing the object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(e.g. trying to store decimal fraction in an integer, or confusing a label with a text box and trying to set a property that the label does not possess)</a:t>
            </a:r>
            <a:endParaRPr b="0" lang="en-AU" sz="20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Since spaces are hardly ever allowed in names, use 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CamelCase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(e.g. int</a:t>
            </a:r>
            <a:r>
              <a:rPr b="1" lang="en-US" sz="2800" spc="-1" strike="noStrike">
                <a:solidFill>
                  <a:srgbClr val="ff0000"/>
                </a:solidFill>
                <a:latin typeface="Calibri"/>
              </a:rPr>
              <a:t>N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um</a:t>
            </a:r>
            <a:r>
              <a:rPr b="1" lang="en-US" sz="2800" spc="-1" strike="noStrike">
                <a:solidFill>
                  <a:srgbClr val="ff0000"/>
                </a:solidFill>
                <a:latin typeface="Calibri"/>
              </a:rPr>
              <a:t>P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ets) to make it easier to read multi-word object names.</a:t>
            </a:r>
            <a:endParaRPr b="0" lang="en-AU" sz="2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Note: neither Hungarian Notation nor CamelCase is named in the study design, but they are the classical ‘good naming techniques’. If asked a question about naming objects do </a:t>
            </a:r>
            <a:r>
              <a:rPr b="0" i="1" lang="en-US" sz="2000" spc="-1" strike="noStrike">
                <a:solidFill>
                  <a:srgbClr val="000000"/>
                </a:solidFill>
                <a:latin typeface="Calibri"/>
              </a:rPr>
              <a:t>not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simply say, ’Use Hungarian Notation and CamelCase’. </a:t>
            </a:r>
            <a:r>
              <a:rPr b="0" i="1" lang="en-US" sz="2000" spc="-1" strike="noStrike">
                <a:solidFill>
                  <a:srgbClr val="000000"/>
                </a:solidFill>
                <a:latin typeface="Calibri"/>
              </a:rPr>
              <a:t>Describe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them, perhaps with examples and explain their benefits.</a:t>
            </a:r>
            <a:endParaRPr b="0" lang="en-AU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endParaRPr b="0" lang="en-AU" sz="2000" spc="-1" strike="noStrike"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sldNum"/>
          </p:nvPr>
        </p:nvSpPr>
        <p:spPr>
          <a:xfrm>
            <a:off x="8388360" y="6453360"/>
            <a:ext cx="430920" cy="267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98EC863A-AC1C-4D0A-BA53-272F236C9C65}" type="slidenum">
              <a:rPr b="0" lang="en-AU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AU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"/>
          <p:cNvSpPr/>
          <p:nvPr/>
        </p:nvSpPr>
        <p:spPr>
          <a:xfrm>
            <a:off x="457200" y="692280"/>
            <a:ext cx="8229240" cy="543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>
              <a:lnSpc>
                <a:spcPct val="100000"/>
              </a:lnSpc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IN REVIEW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Data dictionaries summarise data used in a database or program</a:t>
            </a:r>
            <a:endParaRPr b="0" lang="en-A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What sort of design tool?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155" name=""/>
          <p:cNvSpPr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Can be </a:t>
            </a:r>
            <a:r>
              <a:rPr b="0" i="1" lang="en-AU" sz="3200" spc="-1" strike="noStrike">
                <a:solidFill>
                  <a:srgbClr val="000000"/>
                </a:solidFill>
                <a:latin typeface="Calibri"/>
              </a:rPr>
              <a:t>logical data dictionary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 which lays down what data is required in a general sense (e.g. "What data should be in a sales contract?") 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Can also be a </a:t>
            </a:r>
            <a:r>
              <a:rPr b="0" i="1" lang="en-AU" sz="3200" spc="-1" strike="noStrike">
                <a:solidFill>
                  <a:srgbClr val="000000"/>
                </a:solidFill>
                <a:latin typeface="Calibri"/>
              </a:rPr>
              <a:t>physical data dictionary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 design tool e.g. in the sales contract record there is a sale_date (type date), customer_ID (text, 10 characters) etc." </a:t>
            </a:r>
            <a:endParaRPr b="0" lang="en-AU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A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What goes in a data dictionary?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157" name=""/>
          <p:cNvSpPr/>
          <p:nvPr/>
        </p:nvSpPr>
        <p:spPr>
          <a:xfrm>
            <a:off x="457200" y="1599840"/>
            <a:ext cx="8229240" cy="74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Minimal version:</a:t>
            </a:r>
            <a:endParaRPr b="0" lang="en-AU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AU" sz="3200" spc="-1" strike="noStrike">
              <a:latin typeface="Arial"/>
            </a:endParaRPr>
          </a:p>
        </p:txBody>
      </p:sp>
      <p:pic>
        <p:nvPicPr>
          <p:cNvPr id="158" name="Picture 3" descr=""/>
          <p:cNvPicPr/>
          <p:nvPr/>
        </p:nvPicPr>
        <p:blipFill>
          <a:blip r:embed="rId1"/>
          <a:stretch/>
        </p:blipFill>
        <p:spPr>
          <a:xfrm>
            <a:off x="900000" y="2421000"/>
            <a:ext cx="7478640" cy="2592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468360" y="188640"/>
            <a:ext cx="8229240" cy="936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And upwards from there…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160" name=""/>
          <p:cNvSpPr/>
          <p:nvPr/>
        </p:nvSpPr>
        <p:spPr>
          <a:xfrm>
            <a:off x="457200" y="980640"/>
            <a:ext cx="8229240" cy="587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 fontScale="99000"/>
          </a:bodyPr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Field name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Length (e.g. of text field)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Short description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Data type (characters, numeric, etc.), size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Null (empty) value allowed?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Default value (used if no other value given)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Allowed values; other validation rules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Whether it’s a key field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Formula used in calculated field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Other information, as desired.</a:t>
            </a:r>
            <a:endParaRPr b="0" lang="en-A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395280" y="188640"/>
            <a:ext cx="8229240" cy="632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In Filemaker</a:t>
            </a:r>
            <a:endParaRPr b="0" lang="en-AU" sz="4400" spc="-1" strike="noStrike">
              <a:latin typeface="Arial"/>
            </a:endParaRPr>
          </a:p>
        </p:txBody>
      </p:sp>
      <p:pic>
        <p:nvPicPr>
          <p:cNvPr id="162" name="Picture 2" descr=""/>
          <p:cNvPicPr/>
          <p:nvPr/>
        </p:nvPicPr>
        <p:blipFill>
          <a:blip r:embed="rId1"/>
          <a:stretch/>
        </p:blipFill>
        <p:spPr>
          <a:xfrm>
            <a:off x="250920" y="981000"/>
            <a:ext cx="5112720" cy="5646600"/>
          </a:xfrm>
          <a:prstGeom prst="rect">
            <a:avLst/>
          </a:prstGeom>
          <a:ln w="0">
            <a:noFill/>
          </a:ln>
        </p:spPr>
      </p:pic>
      <p:pic>
        <p:nvPicPr>
          <p:cNvPr id="163" name="Picture 4" descr=""/>
          <p:cNvPicPr/>
          <p:nvPr/>
        </p:nvPicPr>
        <p:blipFill>
          <a:blip r:embed="rId2"/>
          <a:stretch/>
        </p:blipFill>
        <p:spPr>
          <a:xfrm>
            <a:off x="5724360" y="1052640"/>
            <a:ext cx="2904840" cy="3888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240" cy="850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Entering Filemaker validation rules</a:t>
            </a:r>
            <a:endParaRPr b="0" lang="en-AU" sz="4400" spc="-1" strike="noStrike">
              <a:latin typeface="Arial"/>
            </a:endParaRPr>
          </a:p>
        </p:txBody>
      </p:sp>
      <p:pic>
        <p:nvPicPr>
          <p:cNvPr id="165" name="Picture 1" descr=""/>
          <p:cNvPicPr/>
          <p:nvPr/>
        </p:nvPicPr>
        <p:blipFill>
          <a:blip r:embed="rId1"/>
          <a:stretch/>
        </p:blipFill>
        <p:spPr>
          <a:xfrm>
            <a:off x="2627280" y="1413000"/>
            <a:ext cx="3771720" cy="5047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107640" y="116640"/>
            <a:ext cx="8856000" cy="10648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AU" sz="4000" spc="-1" strike="noStrike">
                <a:solidFill>
                  <a:srgbClr val="f9f3dd"/>
                </a:solidFill>
                <a:latin typeface="Calibri"/>
              </a:rPr>
              <a:t>Purpose</a:t>
            </a:r>
            <a:br/>
            <a:r>
              <a:rPr b="1" lang="en-AU" sz="4000" spc="-1" strike="noStrike">
                <a:solidFill>
                  <a:srgbClr val="f9f3dd"/>
                </a:solidFill>
                <a:latin typeface="Calibri"/>
              </a:rPr>
              <a:t>of data dictionaries</a:t>
            </a:r>
            <a:endParaRPr b="0" lang="en-AU" sz="4000" spc="-1" strike="noStrike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/>
          </p:nvPr>
        </p:nvSpPr>
        <p:spPr>
          <a:xfrm>
            <a:off x="457200" y="1628640"/>
            <a:ext cx="8228520" cy="46792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A data dictionary is a design tool.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It summarises what data a solution will require, and the properties of the data.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It is used to </a:t>
            </a:r>
            <a:endParaRPr b="0" lang="en-AU" sz="32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design the structure of a program or database, </a:t>
            </a:r>
            <a:endParaRPr b="0" lang="en-AU" sz="2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act as a reference source during development</a:t>
            </a:r>
            <a:endParaRPr b="0" lang="en-AU" sz="2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be used during software maintenance and upgrade after implementation.</a:t>
            </a:r>
            <a:endParaRPr b="0" lang="en-AU" sz="2800" spc="-1" strike="noStrike"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sldNum"/>
          </p:nvPr>
        </p:nvSpPr>
        <p:spPr>
          <a:xfrm>
            <a:off x="8388360" y="6453360"/>
            <a:ext cx="430920" cy="267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BA3294A4-A6CD-4896-AAA1-4F6095B44A12}" type="slidenum">
              <a:rPr b="0" lang="en-AU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AU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/>
          </p:nvPr>
        </p:nvSpPr>
        <p:spPr>
          <a:xfrm>
            <a:off x="457200" y="1600200"/>
            <a:ext cx="8228520" cy="16848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rmAutofit/>
          </a:bodyPr>
          <a:p>
            <a:pPr marL="343080" indent="-343080" algn="ctr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endParaRPr b="0" lang="en-AU" sz="3200" spc="-1" strike="noStrike">
              <a:latin typeface="Arial"/>
            </a:endParaRPr>
          </a:p>
        </p:txBody>
      </p:sp>
      <p:sp>
        <p:nvSpPr>
          <p:cNvPr id="167" name="TextBox 3"/>
          <p:cNvSpPr/>
          <p:nvPr/>
        </p:nvSpPr>
        <p:spPr>
          <a:xfrm>
            <a:off x="428760" y="3500280"/>
            <a:ext cx="8357040" cy="20689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These slideshows may be freely used, modified or distributed by teachers and students anywhere</a:t>
            </a:r>
            <a:endParaRPr b="0" lang="en-AU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but</a:t>
            </a:r>
            <a:endParaRPr b="0" lang="en-AU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they may </a:t>
            </a:r>
            <a:r>
              <a:rPr b="1" lang="en-AU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NOT</a:t>
            </a:r>
            <a:r>
              <a:rPr b="0" lang="en-AU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 be sold.</a:t>
            </a:r>
            <a:endParaRPr b="0" lang="en-AU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they must </a:t>
            </a:r>
            <a:r>
              <a:rPr b="1" lang="en-AU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NOT</a:t>
            </a:r>
            <a:r>
              <a:rPr b="0" lang="en-AU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 be redistributed if you modify them.</a:t>
            </a:r>
            <a:endParaRPr b="0" lang="en-AU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AU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This is not a VCAA publication and does not speak for VCAA.</a:t>
            </a:r>
            <a:endParaRPr b="0" lang="en-AU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Portions (e.g. exam questions, study design extracts, glossary terms) may be copyright </a:t>
            </a:r>
            <a:r>
              <a:rPr b="0" lang="en-AU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Victorian Curriculum and Assessment Authority and are used with permission for educational purposes. </a:t>
            </a:r>
            <a:r>
              <a:rPr b="0" i="1" lang="en-AU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Thanks, guys!</a:t>
            </a:r>
            <a:endParaRPr b="0" lang="en-AU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24246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ctr">
            <a:normAutofit fontScale="87000"/>
          </a:bodyPr>
          <a:p>
            <a:pPr algn="ctr">
              <a:lnSpc>
                <a:spcPct val="100000"/>
              </a:lnSpc>
            </a:pPr>
            <a:r>
              <a:rPr b="0" lang="en-AU" sz="4400" spc="-1" strike="noStrike">
                <a:solidFill>
                  <a:srgbClr val="558ed5"/>
                </a:solidFill>
                <a:latin typeface="Calibri"/>
              </a:rPr>
              <a:t>Applied Computing Slideshows</a:t>
            </a:r>
            <a:br/>
            <a:r>
              <a:rPr b="0" lang="en-AU" sz="4400" spc="-1" strike="noStrike">
                <a:solidFill>
                  <a:srgbClr val="558ed5"/>
                </a:solidFill>
                <a:latin typeface="Calibri"/>
              </a:rPr>
              <a:t>by Mark Kelly</a:t>
            </a:r>
            <a:br/>
            <a:r>
              <a:rPr b="0" lang="en-AU" sz="4400" spc="-1" strike="noStrike">
                <a:solidFill>
                  <a:srgbClr val="558ed5"/>
                </a:solidFill>
                <a:latin typeface="Calibri"/>
              </a:rPr>
              <a:t>vcedata.com</a:t>
            </a:r>
            <a:br/>
            <a:r>
              <a:rPr b="0" lang="en-AU" sz="4400" spc="-1" strike="noStrike">
                <a:solidFill>
                  <a:srgbClr val="558ed5"/>
                </a:solidFill>
                <a:latin typeface="Calibri"/>
              </a:rPr>
              <a:t>mark@vcedata.com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6AC24BD6-C2BE-4F1D-969A-D3533DFED6A6}" type="slidenum">
              <a:rPr b="0" lang="en-AU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AU" sz="1200" spc="-1" strike="noStrike">
              <a:latin typeface="Times New Roman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 type="ftr"/>
          </p:nvPr>
        </p:nvSpPr>
        <p:spPr>
          <a:xfrm>
            <a:off x="2555640" y="6381360"/>
            <a:ext cx="4391280" cy="358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AU" sz="1400" spc="-1" strike="noStrike">
              <a:latin typeface="Times New Roman"/>
            </a:endParaRPr>
          </a:p>
          <a:p>
            <a:pPr algn="ctr">
              <a:lnSpc>
                <a:spcPct val="100000"/>
              </a:lnSpc>
            </a:pPr>
            <a:endParaRPr b="0" lang="en-AU" sz="14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7048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6000" spc="-1" strike="noStrike">
                <a:solidFill>
                  <a:srgbClr val="fbfcff">
                    <a:alpha val="55000"/>
                  </a:srgbClr>
                </a:solidFill>
                <a:latin typeface="Calibri"/>
              </a:rPr>
              <a:t>THANKS!</a:t>
            </a:r>
            <a:endParaRPr b="0" lang="en-AU" sz="6000" spc="-1" strike="noStrike"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/>
          </p:nvPr>
        </p:nvSpPr>
        <p:spPr>
          <a:xfrm>
            <a:off x="395640" y="1052640"/>
            <a:ext cx="8228520" cy="8629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 algn="ctr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Because you’ve been so good, here’s a picture you can look at</a:t>
            </a:r>
            <a:endParaRPr b="0" lang="en-AU" sz="2400" spc="-1" strike="noStrike">
              <a:latin typeface="Arial"/>
            </a:endParaRPr>
          </a:p>
          <a:p>
            <a:pPr marL="343080" indent="-343080" algn="ctr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while your teacher works out what to do next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21F0AEF4-AEE2-44D5-8D22-BFAA45F613E7}" type="slidenum">
              <a:rPr b="0" lang="en-AU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AU" sz="1200" spc="-1" strike="noStrike">
              <a:latin typeface="Times New Roman"/>
            </a:endParaRPr>
          </a:p>
        </p:txBody>
      </p:sp>
      <p:pic>
        <p:nvPicPr>
          <p:cNvPr id="174" name="Picture 5" descr=""/>
          <p:cNvPicPr/>
          <p:nvPr/>
        </p:nvPicPr>
        <p:blipFill>
          <a:blip r:embed="rId1"/>
          <a:stretch/>
        </p:blipFill>
        <p:spPr>
          <a:xfrm>
            <a:off x="971640" y="2033280"/>
            <a:ext cx="7436520" cy="4205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107640" y="116640"/>
            <a:ext cx="8856000" cy="10648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AU" sz="4000" spc="-1" strike="noStrike">
                <a:solidFill>
                  <a:srgbClr val="f9f3dd"/>
                </a:solidFill>
                <a:latin typeface="Calibri"/>
              </a:rPr>
              <a:t>Content of a data dictionary</a:t>
            </a:r>
            <a:endParaRPr b="0" lang="en-AU" sz="4000" spc="-1" strike="noStrike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/>
          </p:nvPr>
        </p:nvSpPr>
        <p:spPr>
          <a:xfrm>
            <a:off x="457200" y="1628640"/>
            <a:ext cx="8228520" cy="46792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At a minimum:</a:t>
            </a:r>
            <a:endParaRPr b="0" lang="en-AU" sz="32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Data item’s name</a:t>
            </a:r>
            <a:endParaRPr b="0" lang="en-AU" sz="2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Data type</a:t>
            </a:r>
            <a:endParaRPr b="0" lang="en-AU" sz="2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Vital properties without which the object cannot be created, e.g. field length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(when a length is not automatically set by the compiler or RDBMS, such as integer, date)</a:t>
            </a:r>
            <a:endParaRPr b="0" lang="en-AU" sz="2000" spc="-1" strike="noStrike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sldNum"/>
          </p:nvPr>
        </p:nvSpPr>
        <p:spPr>
          <a:xfrm>
            <a:off x="8388360" y="6453360"/>
            <a:ext cx="430920" cy="267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9D903223-CBC0-4FE9-B2AE-CD5508BBF44F}" type="slidenum">
              <a:rPr b="0" lang="en-AU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AU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107640" y="116640"/>
            <a:ext cx="8856000" cy="10648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AU" sz="4000" spc="-1" strike="noStrike">
                <a:solidFill>
                  <a:srgbClr val="f9f3dd"/>
                </a:solidFill>
                <a:latin typeface="Calibri"/>
              </a:rPr>
              <a:t>Content of a data dictionary</a:t>
            </a:r>
            <a:endParaRPr b="0" lang="en-AU" sz="4000" spc="-1" strike="noStrike"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/>
          </p:nvPr>
        </p:nvSpPr>
        <p:spPr>
          <a:xfrm>
            <a:off x="457200" y="1628640"/>
            <a:ext cx="8228520" cy="46792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May also contain:</a:t>
            </a:r>
            <a:endParaRPr b="0" lang="en-AU" sz="32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Validation rules, particularly:</a:t>
            </a:r>
            <a:endParaRPr b="0" lang="en-AU" sz="2800" spc="-1" strike="noStrike">
              <a:latin typeface="Arial"/>
            </a:endParaRPr>
          </a:p>
          <a:p>
            <a:pPr lvl="2" marL="1143000" indent="-2286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Existence: whether the field value must be entered or whether it can be null</a:t>
            </a:r>
            <a:endParaRPr b="0" lang="en-AU" sz="2400" spc="-1" strike="noStrike">
              <a:latin typeface="Arial"/>
            </a:endParaRPr>
          </a:p>
          <a:p>
            <a:pPr lvl="2" marL="1143000" indent="-2286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Range: upper and lower limits or lengths of a value, or options in a limited list of choices</a:t>
            </a:r>
            <a:endParaRPr b="0" lang="en-AU" sz="2400" spc="-1" strike="noStrike">
              <a:latin typeface="Arial"/>
            </a:endParaRPr>
          </a:p>
          <a:p>
            <a:pPr lvl="2" marL="1143000" indent="-2286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Whether a value must be unique (e.g. CustomerID)</a:t>
            </a:r>
            <a:endParaRPr b="0" lang="en-AU" sz="2400" spc="-1" strike="noStrike"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sldNum"/>
          </p:nvPr>
        </p:nvSpPr>
        <p:spPr>
          <a:xfrm>
            <a:off x="8388360" y="6453360"/>
            <a:ext cx="430920" cy="267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F74114AB-E0A6-425A-BF69-73A09E10C7F8}" type="slidenum">
              <a:rPr b="0" lang="en-AU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AU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107640" y="116640"/>
            <a:ext cx="8856000" cy="10648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AU" sz="4000" spc="-1" strike="noStrike">
                <a:solidFill>
                  <a:srgbClr val="f9f3dd"/>
                </a:solidFill>
                <a:latin typeface="Calibri"/>
              </a:rPr>
              <a:t>Content of a data dictionary</a:t>
            </a:r>
            <a:endParaRPr b="0" lang="en-AU" sz="4000" spc="-1" strike="noStrike"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/>
          </p:nvPr>
        </p:nvSpPr>
        <p:spPr>
          <a:xfrm>
            <a:off x="457200" y="1628640"/>
            <a:ext cx="8228520" cy="46792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May also contain:</a:t>
            </a:r>
            <a:endParaRPr b="0" lang="en-AU" sz="32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Formatting information</a:t>
            </a:r>
            <a:endParaRPr b="0" lang="en-AU" sz="2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Description of the purpose of the data item</a:t>
            </a:r>
            <a:endParaRPr b="0" lang="en-AU" sz="2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Sample data</a:t>
            </a:r>
            <a:endParaRPr b="0" lang="en-AU" sz="2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In a RDBMS, whether the field is a primary key.</a:t>
            </a:r>
            <a:endParaRPr b="0" lang="en-AU" sz="2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 default value, to be used if another value is not given (e.g. Country = ‘Australia’)</a:t>
            </a:r>
            <a:endParaRPr b="0" lang="en-AU" sz="2800" spc="-1" strike="noStrike"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sldNum"/>
          </p:nvPr>
        </p:nvSpPr>
        <p:spPr>
          <a:xfrm>
            <a:off x="8388360" y="6453360"/>
            <a:ext cx="430920" cy="267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8EFD9D96-CC15-4EF4-88A2-F60E39E04A70}" type="slidenum">
              <a:rPr b="0" lang="en-AU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AU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107640" y="116640"/>
            <a:ext cx="8856000" cy="10648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AU" sz="4000" spc="-1" strike="noStrike">
                <a:solidFill>
                  <a:srgbClr val="f9f3dd"/>
                </a:solidFill>
                <a:latin typeface="Calibri"/>
              </a:rPr>
              <a:t>Basic example</a:t>
            </a:r>
            <a:endParaRPr b="0" lang="en-AU" sz="4000" spc="-1" strike="noStrike">
              <a:latin typeface="Arial"/>
            </a:endParaRPr>
          </a:p>
        </p:txBody>
      </p:sp>
      <p:graphicFrame>
        <p:nvGraphicFramePr>
          <p:cNvPr id="130" name="Content Placeholder 5"/>
          <p:cNvGraphicFramePr/>
          <p:nvPr/>
        </p:nvGraphicFramePr>
        <p:xfrm>
          <a:off x="1115640" y="1193400"/>
          <a:ext cx="6171840" cy="2224440"/>
        </p:xfrm>
        <a:graphic>
          <a:graphicData uri="http://schemas.openxmlformats.org/drawingml/2006/table">
            <a:tbl>
              <a:tblPr/>
              <a:tblGrid>
                <a:gridCol w="2057400"/>
                <a:gridCol w="2057400"/>
                <a:gridCol w="2057400"/>
              </a:tblGrid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Name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Data Type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Length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txtFamilyName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text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25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txtGivenName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text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15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dateDOB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date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Auto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boolMarried?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Boolean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intNumPets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integer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Auto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</a:tbl>
          </a:graphicData>
        </a:graphic>
      </p:graphicFrame>
      <p:sp>
        <p:nvSpPr>
          <p:cNvPr id="131" name="PlaceHolder 2"/>
          <p:cNvSpPr>
            <a:spLocks noGrp="1"/>
          </p:cNvSpPr>
          <p:nvPr>
            <p:ph type="sldNum"/>
          </p:nvPr>
        </p:nvSpPr>
        <p:spPr>
          <a:xfrm>
            <a:off x="8388360" y="6453360"/>
            <a:ext cx="430920" cy="267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D893E813-6A9C-4133-85B7-3444A32ED6F8}" type="slidenum">
              <a:rPr b="0" lang="en-AU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AU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107640" y="116640"/>
            <a:ext cx="8856000" cy="10648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AU" sz="4000" spc="-1" strike="noStrike">
                <a:solidFill>
                  <a:srgbClr val="f9f3dd"/>
                </a:solidFill>
                <a:latin typeface="Calibri"/>
              </a:rPr>
              <a:t>More developed example</a:t>
            </a:r>
            <a:endParaRPr b="0" lang="en-AU" sz="4000" spc="-1" strike="noStrike">
              <a:latin typeface="Arial"/>
            </a:endParaRPr>
          </a:p>
        </p:txBody>
      </p:sp>
      <p:graphicFrame>
        <p:nvGraphicFramePr>
          <p:cNvPr id="133" name="Content Placeholder 5"/>
          <p:cNvGraphicFramePr/>
          <p:nvPr/>
        </p:nvGraphicFramePr>
        <p:xfrm>
          <a:off x="1115640" y="1193400"/>
          <a:ext cx="6171480" cy="2405520"/>
        </p:xfrm>
        <a:graphic>
          <a:graphicData uri="http://schemas.openxmlformats.org/drawingml/2006/table">
            <a:tbl>
              <a:tblPr/>
              <a:tblGrid>
                <a:gridCol w="1656000"/>
                <a:gridCol w="1008000"/>
                <a:gridCol w="864000"/>
                <a:gridCol w="1152000"/>
                <a:gridCol w="1491840"/>
              </a:tblGrid>
              <a:tr h="55188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Name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Data Type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Length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Required?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Validation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txtFamilyName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text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25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true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txtGivenName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text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15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true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dateDOB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date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Auto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true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&gt; 1/1/1940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boolMarried?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Boolean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False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intNumPets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integer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Auto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false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&gt;=0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</a:tbl>
          </a:graphicData>
        </a:graphic>
      </p:graphicFrame>
      <p:sp>
        <p:nvSpPr>
          <p:cNvPr id="134" name="PlaceHolder 2"/>
          <p:cNvSpPr>
            <a:spLocks noGrp="1"/>
          </p:cNvSpPr>
          <p:nvPr>
            <p:ph type="sldNum"/>
          </p:nvPr>
        </p:nvSpPr>
        <p:spPr>
          <a:xfrm>
            <a:off x="8388360" y="6453360"/>
            <a:ext cx="430920" cy="267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76A6C8B3-2B6E-46C3-A249-83857E812E05}" type="slidenum">
              <a:rPr b="0" lang="en-AU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AU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107640" y="116640"/>
            <a:ext cx="8856000" cy="10648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AU" sz="4000" spc="-1" strike="noStrike">
                <a:solidFill>
                  <a:srgbClr val="f9f3dd"/>
                </a:solidFill>
                <a:latin typeface="Calibri"/>
              </a:rPr>
              <a:t>Even more detailed example</a:t>
            </a:r>
            <a:endParaRPr b="0" lang="en-AU" sz="4000" spc="-1" strike="noStrike">
              <a:latin typeface="Arial"/>
            </a:endParaRPr>
          </a:p>
        </p:txBody>
      </p:sp>
      <p:graphicFrame>
        <p:nvGraphicFramePr>
          <p:cNvPr id="136" name="Content Placeholder 5"/>
          <p:cNvGraphicFramePr/>
          <p:nvPr/>
        </p:nvGraphicFramePr>
        <p:xfrm>
          <a:off x="107640" y="1193400"/>
          <a:ext cx="8856360" cy="2586600"/>
        </p:xfrm>
        <a:graphic>
          <a:graphicData uri="http://schemas.openxmlformats.org/drawingml/2006/table">
            <a:tbl>
              <a:tblPr/>
              <a:tblGrid>
                <a:gridCol w="1602000"/>
                <a:gridCol w="974880"/>
                <a:gridCol w="835560"/>
                <a:gridCol w="1114200"/>
                <a:gridCol w="1442880"/>
                <a:gridCol w="1442880"/>
                <a:gridCol w="1444320"/>
              </a:tblGrid>
              <a:tr h="55188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Name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Data Type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Length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Required?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Validation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Description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Sample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txtFamilyName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text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25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true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Surname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Smith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txtGivenName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text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15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true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First Name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Fred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dateDOB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date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Auto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true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&gt; 1/1/1940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Date of Birth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30/12/1966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boolMarried?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Boolean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False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Is Married?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True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55188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intNumPets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integer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Auto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false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&gt;=0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Number of pets owned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</a:tbl>
          </a:graphicData>
        </a:graphic>
      </p:graphicFrame>
      <p:sp>
        <p:nvSpPr>
          <p:cNvPr id="137" name="PlaceHolder 2"/>
          <p:cNvSpPr>
            <a:spLocks noGrp="1"/>
          </p:cNvSpPr>
          <p:nvPr>
            <p:ph type="sldNum"/>
          </p:nvPr>
        </p:nvSpPr>
        <p:spPr>
          <a:xfrm>
            <a:off x="8388360" y="6453360"/>
            <a:ext cx="430920" cy="267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30868567-3269-40A3-B62A-2D25D13404D0}" type="slidenum">
              <a:rPr b="0" lang="en-AU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AU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107640" y="116640"/>
            <a:ext cx="8856000" cy="10648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AU" sz="4000" spc="-1" strike="noStrike">
                <a:solidFill>
                  <a:srgbClr val="f9f3dd"/>
                </a:solidFill>
                <a:latin typeface="Calibri"/>
              </a:rPr>
              <a:t>Miscellanous notes</a:t>
            </a:r>
            <a:endParaRPr b="0" lang="en-AU" sz="4000" spc="-1" strike="noStrike"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/>
          </p:nvPr>
        </p:nvSpPr>
        <p:spPr>
          <a:xfrm>
            <a:off x="457200" y="1628640"/>
            <a:ext cx="8228520" cy="46792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To avoid ambiguity, avoid calling a field ‘First Name’. In many cultures (e.g. Asia) the first name given is actually the person’s </a:t>
            </a:r>
            <a:r>
              <a:rPr b="0" i="1" lang="en-US" sz="3200" spc="-1" strike="noStrike">
                <a:solidFill>
                  <a:srgbClr val="000000"/>
                </a:solidFill>
                <a:latin typeface="Calibri"/>
              </a:rPr>
              <a:t>family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name.</a:t>
            </a:r>
            <a:endParaRPr b="0" lang="en-AU" sz="32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E.g. Chef ‘Hiroyuki Sakai’ in Australia would be known as ‘Sakai Hiroyuki’ at home in Japan.</a:t>
            </a:r>
            <a:endParaRPr b="0" lang="en-AU" sz="2800" spc="-1" strike="noStrike"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sldNum"/>
          </p:nvPr>
        </p:nvSpPr>
        <p:spPr>
          <a:xfrm>
            <a:off x="8388360" y="6453360"/>
            <a:ext cx="430920" cy="267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826D202E-D59E-4EBA-AF64-477E34F8642A}" type="slidenum">
              <a:rPr b="0" lang="en-AU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AU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212</TotalTime>
  <Application>LibreOffice/7.2.2.2$Windows_X86_64 LibreOffice_project/02b2acce88a210515b4a5bb2e46cbfb63fe97d56</Application>
  <AppVersion>15.0000</AppVersion>
  <Words>968</Words>
  <Paragraphs>179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2009-02-06T03:31:51Z</dcterms:created>
  <dc:creator>kel</dc:creator>
  <dc:description/>
  <dc:language>en-AU</dc:language>
  <cp:lastModifiedBy>Mark Kelly</cp:lastModifiedBy>
  <dcterms:modified xsi:type="dcterms:W3CDTF">2022-01-25T09:52:43Z</dcterms:modified>
  <cp:revision>29</cp:revision>
  <dc:subject/>
  <dc:title>IT Applications Theory Slideshows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  <property fmtid="{D5CDD505-2E9C-101B-9397-08002B2CF9AE}" pid="3" name="Slides">
    <vt:i4>15</vt:i4>
  </property>
</Properties>
</file>