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3.png" ContentType="image/png"/>
  <Override PartName="/ppt/media/image5.jpeg" ContentType="image/jpeg"/>
  <Override PartName="/ppt/media/image6.png" ContentType="image/png"/>
  <Override PartName="/ppt/media/image8.jpeg" ContentType="image/jpeg"/>
  <Override PartName="/ppt/media/image9.jpeg" ContentType="image/jpeg"/>
  <Override PartName="/ppt/media/image10.png" ContentType="image/png"/>
  <Override PartName="/ppt/media/image11.jpeg" ContentType="image/jpeg"/>
  <Override PartName="/ppt/media/image12.png" ContentType="image/png"/>
  <Override PartName="/ppt/media/image13.png" ContentType="image/png"/>
  <Override PartName="/ppt/media/image14.gif" ContentType="image/gi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gif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55640" y="476640"/>
            <a:ext cx="7770600" cy="1150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77" name="Title 1"/>
          <p:cNvSpPr/>
          <p:nvPr/>
        </p:nvSpPr>
        <p:spPr>
          <a:xfrm>
            <a:off x="611640" y="1988640"/>
            <a:ext cx="8016120" cy="86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algn="ctr">
              <a:lnSpc>
                <a:spcPct val="100000"/>
              </a:lnSpc>
            </a:pPr>
            <a:r>
              <a:rPr b="1" i="1" lang="en-US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 Design Factors</a:t>
            </a:r>
            <a:endParaRPr b="0" lang="en-AU" sz="6000" spc="-1" strike="noStrike">
              <a:latin typeface="Arial"/>
            </a:endParaRPr>
          </a:p>
        </p:txBody>
      </p:sp>
      <p:pic>
        <p:nvPicPr>
          <p:cNvPr id="78" name="Picture 4" descr=""/>
          <p:cNvPicPr/>
          <p:nvPr/>
        </p:nvPicPr>
        <p:blipFill>
          <a:blip r:embed="rId1"/>
          <a:stretch/>
        </p:blipFill>
        <p:spPr>
          <a:xfrm>
            <a:off x="1512000" y="3194280"/>
            <a:ext cx="2503440" cy="328428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5384160" y="3060000"/>
            <a:ext cx="2534400" cy="3550680"/>
          </a:xfrm>
          <a:prstGeom prst="rect">
            <a:avLst/>
          </a:prstGeom>
          <a:ln w="0">
            <a:noFill/>
          </a:ln>
        </p:spPr>
      </p:pic>
      <p:sp>
        <p:nvSpPr>
          <p:cNvPr id="80" name=""/>
          <p:cNvSpPr/>
          <p:nvPr/>
        </p:nvSpPr>
        <p:spPr>
          <a:xfrm>
            <a:off x="180000" y="6480000"/>
            <a:ext cx="485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Version 1.1 - 2022-02-08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5280" cy="776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Security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7800" cy="3094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200" cy="26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2716CC7-3CB5-4E43-9707-ABB00B7765A0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15" name="Rectangle 5"/>
          <p:cNvSpPr/>
          <p:nvPr/>
        </p:nvSpPr>
        <p:spPr>
          <a:xfrm>
            <a:off x="899640" y="1052640"/>
            <a:ext cx="7630920" cy="30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41412"/>
                </a:solidFill>
                <a:latin typeface="Source Sans Pro"/>
                <a:ea typeface="DejaVu Sans"/>
              </a:rPr>
              <a:t>The need for security must always be balanced against useability: a very secure solution that is unpleasant or annoying to use is not going to be very successful. </a:t>
            </a:r>
            <a:endParaRPr b="0" lang="en-AU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For example, CAPTCHA codes may protect online data providers, but some of them are extremely frustrating to solve.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116" name="Picture 2" descr="Image result for bad captcha"/>
          <p:cNvPicPr/>
          <p:nvPr/>
        </p:nvPicPr>
        <p:blipFill>
          <a:blip r:embed="rId1"/>
          <a:stretch/>
        </p:blipFill>
        <p:spPr>
          <a:xfrm>
            <a:off x="2169000" y="4275360"/>
            <a:ext cx="4804200" cy="219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5280" cy="776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Interoperability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14360" y="2781000"/>
            <a:ext cx="3969000" cy="3454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Most apps share data with external websites, databases, online services, hardware such as printers or network devices. 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200" cy="26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2858B0F-9E84-40D4-8ECB-F9C3317C0C2A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20" name="Picture 5" descr=""/>
          <p:cNvPicPr/>
          <p:nvPr/>
        </p:nvPicPr>
        <p:blipFill>
          <a:blip r:embed="rId1"/>
          <a:stretch/>
        </p:blipFill>
        <p:spPr>
          <a:xfrm>
            <a:off x="4527360" y="2781000"/>
            <a:ext cx="4491360" cy="3082320"/>
          </a:xfrm>
          <a:prstGeom prst="rect">
            <a:avLst/>
          </a:prstGeom>
          <a:ln w="0">
            <a:noFill/>
          </a:ln>
        </p:spPr>
      </p:pic>
      <p:sp>
        <p:nvSpPr>
          <p:cNvPr id="121" name="Rectangle 6"/>
          <p:cNvSpPr/>
          <p:nvPr/>
        </p:nvSpPr>
        <p:spPr>
          <a:xfrm>
            <a:off x="611640" y="1052640"/>
            <a:ext cx="8207280" cy="17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ability to cooperate and communicate with other systems. 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Hardly any software today works in isolation.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5280" cy="776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Interoperability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7800" cy="5110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All of these communications require strict observance of protocols.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Maintaining compatibility is a key concern when designing.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 example 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designing a filenaming scheme that uses no spaces so a Linux web server will handle the file names appropriately; 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using correct USB, HDMI or Ethernet cables to connect devices.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200" cy="26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3867C61-9D8F-45D3-80B9-A88C28290A71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5280" cy="776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Marketability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7800" cy="5110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Marketability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- designing a solution that can be successfully sold.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requires market research to discover what customers want, and good design to satisfy those requirements in a way that attracts customers yet still generates a profit.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200" cy="26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0A94D38-BB0C-4480-A437-2AE244D3E92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28" name="Picture 2" descr="Image result for marketing"/>
          <p:cNvPicPr/>
          <p:nvPr/>
        </p:nvPicPr>
        <p:blipFill>
          <a:blip r:embed="rId1"/>
          <a:stretch/>
        </p:blipFill>
        <p:spPr>
          <a:xfrm>
            <a:off x="2699640" y="4293000"/>
            <a:ext cx="3000600" cy="201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5280" cy="776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Marketability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7800" cy="5110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Solutions may be marketed on various criteria such as price, feature set, trendiness, novelty, simplicity, capacity, power, innovation, performance, ease of use,  compatibility with standards - and many others.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 an exercise, ask yourself what made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you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choose to buy your current phone out of the hundreds of items on the market.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200" cy="26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0620BAE-EB8E-4AE1-989F-0DAF2B40DF19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32" name="Picture 6" descr=""/>
          <p:cNvPicPr/>
          <p:nvPr/>
        </p:nvPicPr>
        <p:blipFill>
          <a:blip r:embed="rId1"/>
          <a:stretch/>
        </p:blipFill>
        <p:spPr>
          <a:xfrm>
            <a:off x="2986200" y="4556880"/>
            <a:ext cx="3170160" cy="175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3"/>
          <p:cNvSpPr/>
          <p:nvPr/>
        </p:nvSpPr>
        <p:spPr>
          <a:xfrm>
            <a:off x="428760" y="3500280"/>
            <a:ext cx="8356320" cy="206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but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sold.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redistributed if you modify them.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 is not a VCAA publication and does not speak for VCAA.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Portions (e.g. exam questions, study design extracts, glossary terms) may be copyright 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Victorian Curriculum and Assessment Authority and are used with permission for educational purposes. </a:t>
            </a:r>
            <a:r>
              <a:rPr b="0" i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Thanks, guys!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8227800" cy="1883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rmAutofit fontScale="77000"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 IT THEORY SLIDESHOWS</a:t>
            </a:r>
            <a:br/>
            <a:r>
              <a:rPr b="0" lang="en-AU" sz="27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/>
            <a:r>
              <a:rPr b="0" lang="en-AU" sz="27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/>
            <a:r>
              <a:rPr b="0" lang="en-AU" sz="2700" spc="-1" strike="noStrike">
                <a:solidFill>
                  <a:srgbClr val="558ed5"/>
                </a:solidFill>
                <a:latin typeface="Calibri"/>
              </a:rPr>
              <a:t>vcedata.com</a:t>
            </a:r>
            <a:br/>
            <a:r>
              <a:rPr b="0" lang="en-AU" sz="27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27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3F4EFB0-A8FD-4C71-AE78-36DE544B07C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15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ftr"/>
          </p:nvPr>
        </p:nvSpPr>
        <p:spPr>
          <a:xfrm>
            <a:off x="2555640" y="6381360"/>
            <a:ext cx="439056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AU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AU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704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bfcff">
                    <a:alpha val="55000"/>
                  </a:srgbClr>
                </a:solidFill>
                <a:latin typeface="Calibri"/>
              </a:rPr>
              <a:t>THANKS!</a:t>
            </a:r>
            <a:endParaRPr b="0" lang="en-AU" sz="60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95640" y="1052640"/>
            <a:ext cx="8227800" cy="86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Because you’ve been so good, here’s a picture you can look at</a:t>
            </a:r>
            <a:endParaRPr b="0" lang="en-AU" sz="2400" spc="-1" strike="noStrike"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while your teacher works out what to do next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DF6F92C-EBA6-4ED0-9FB8-9C6BFC8D17D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15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40" name="Picture 5" descr=""/>
          <p:cNvPicPr/>
          <p:nvPr/>
        </p:nvPicPr>
        <p:blipFill>
          <a:blip r:embed="rId1"/>
          <a:stretch/>
        </p:blipFill>
        <p:spPr>
          <a:xfrm>
            <a:off x="2123640" y="1938600"/>
            <a:ext cx="4894920" cy="442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632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7800" cy="4174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Factors influencing the design of solutions, including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usability,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cost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c9211e"/>
                </a:solidFill>
                <a:latin typeface="Calibri"/>
              </a:rPr>
              <a:t>affordance*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security,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interoperability and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marketability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*Not “affordability” as it was in the 2016 study design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16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23A9D97-FCDD-4A99-9F76-91A41C1C9F04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84" name="Picture 6" descr=""/>
          <p:cNvPicPr/>
          <p:nvPr/>
        </p:nvPicPr>
        <p:blipFill>
          <a:blip r:embed="rId1"/>
          <a:stretch/>
        </p:blipFill>
        <p:spPr>
          <a:xfrm>
            <a:off x="5553000" y="1908000"/>
            <a:ext cx="3132000" cy="444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5280" cy="776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Useability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68640"/>
            <a:ext cx="8227800" cy="503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(‘Usability’ in America and our study design - sigh)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Useability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– The degree to which an object, device, software application, etc. is easy to use to achieve objectives.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200" cy="26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A90A06C-FB6C-417C-9C68-A6A30C5686D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88" name="Picture 2" descr="https://public-media.interaction-design.org/images/ux-daily/f3590f80bf9bf3986a50878fa761fa1e.jpg"/>
          <p:cNvPicPr/>
          <p:nvPr/>
        </p:nvPicPr>
        <p:blipFill>
          <a:blip r:embed="rId1"/>
          <a:stretch/>
        </p:blipFill>
        <p:spPr>
          <a:xfrm>
            <a:off x="5223600" y="3044880"/>
            <a:ext cx="3461400" cy="337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2" descr="http://images.sixrevisions.com/2009/12/14-01_factors_usability_leadimage.jpg"/>
          <p:cNvPicPr/>
          <p:nvPr/>
        </p:nvPicPr>
        <p:blipFill>
          <a:blip r:embed="rId1"/>
          <a:stretch/>
        </p:blipFill>
        <p:spPr>
          <a:xfrm>
            <a:off x="5024880" y="4261680"/>
            <a:ext cx="4117320" cy="2117880"/>
          </a:xfrm>
          <a:prstGeom prst="rect">
            <a:avLst/>
          </a:prstGeom>
          <a:ln w="0"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5280" cy="776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Useability may include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124640"/>
            <a:ext cx="8227800" cy="46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how long it takes to learn to use;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how satisfying it is to use;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amount of thought, effort or activity is required to use;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its robustness and reliability;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quality of its results;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its operating speed;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200" cy="26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C89EC0E-2CDC-4E8B-9E2D-4E9E3127CF5F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5280" cy="776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Useability may include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93200" y="1070280"/>
            <a:ext cx="8227800" cy="46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its storage and processing capacity;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its error tolerance;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its ability to be adapted to suit users’ needs or preferences, e.g. 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changing keyboard shortcuts, 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offering a choice of using menus, buttons or keyboard shortcuts to perform the same function;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Its ‘user experience’ (UX)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200" cy="26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3DD15D6-97CD-475B-97BB-BDE03E84C75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96" name="Picture 7" descr=""/>
          <p:cNvPicPr/>
          <p:nvPr/>
        </p:nvPicPr>
        <p:blipFill>
          <a:blip r:embed="rId1"/>
          <a:stretch/>
        </p:blipFill>
        <p:spPr>
          <a:xfrm>
            <a:off x="5796000" y="4718520"/>
            <a:ext cx="3022560" cy="173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8" descr="Image result for usability"/>
          <p:cNvPicPr/>
          <p:nvPr/>
        </p:nvPicPr>
        <p:blipFill>
          <a:blip r:embed="rId1"/>
          <a:stretch/>
        </p:blipFill>
        <p:spPr>
          <a:xfrm>
            <a:off x="6167520" y="3500640"/>
            <a:ext cx="2836800" cy="285588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79280" y="273960"/>
            <a:ext cx="8855280" cy="776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Useability may include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6840" y="1052280"/>
            <a:ext cx="8227800" cy="2950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its predictability and consistency;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 readability of its interface and output;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its accessibility for users with disabilities or special needs;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its ability to meet reasonable users’ needs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/>
          </p:nvPr>
        </p:nvSpPr>
        <p:spPr>
          <a:xfrm>
            <a:off x="8388000" y="6453000"/>
            <a:ext cx="430200" cy="26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B87D5DA-279B-4BAE-8205-09870FD502B3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2139120"/>
            <a:ext cx="8855280" cy="776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8000" spc="-1" strike="noStrike">
                <a:solidFill>
                  <a:srgbClr val="c9211e"/>
                </a:solidFill>
                <a:latin typeface="Calibri"/>
              </a:rPr>
              <a:t>Affordance</a:t>
            </a:r>
            <a:br/>
            <a:r>
              <a:rPr b="1" lang="en-AU" sz="2600" spc="-1" strike="noStrike">
                <a:solidFill>
                  <a:srgbClr val="c9211e"/>
                </a:solidFill>
                <a:latin typeface="Calibri"/>
              </a:rPr>
              <a:t>See the separate dedicated slideshow</a:t>
            </a:r>
            <a:endParaRPr b="0" lang="en-AU" sz="26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200" cy="26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349CA7C-76C3-4D4A-AD02-000EE7B26320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9" descr="http://www.gfi.com/blog/wp-content/uploads/2011/12/web-security-threats.jpg"/>
          <p:cNvPicPr/>
          <p:nvPr/>
        </p:nvPicPr>
        <p:blipFill>
          <a:blip r:embed="rId1"/>
          <a:stretch/>
        </p:blipFill>
        <p:spPr>
          <a:xfrm>
            <a:off x="4070520" y="1737000"/>
            <a:ext cx="4760640" cy="357012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0" y="2139120"/>
            <a:ext cx="8855280" cy="776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8000" spc="-1" strike="noStrike">
                <a:solidFill>
                  <a:srgbClr val="c9211e"/>
                </a:solidFill>
                <a:latin typeface="Calibri"/>
              </a:rPr>
              <a:t>Security</a:t>
            </a:r>
            <a:endParaRPr b="0" lang="en-AU" sz="80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600000" y="548640"/>
            <a:ext cx="5085000" cy="5110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200" cy="26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A43B890-F847-4020-A90A-D8CD9366FA09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3" descr="http://www.gfi.com/blog/wp-content/uploads/2011/12/web-security-threats.jpg"/>
          <p:cNvPicPr/>
          <p:nvPr/>
        </p:nvPicPr>
        <p:blipFill>
          <a:blip r:embed="rId1"/>
          <a:stretch/>
        </p:blipFill>
        <p:spPr>
          <a:xfrm>
            <a:off x="4070520" y="2637000"/>
            <a:ext cx="4760640" cy="3570120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5280" cy="776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Security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7800" cy="5110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200" cy="26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29CAC40-FC06-4939-AF69-79FE25FFA32F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11" name="Rectangle 14"/>
          <p:cNvSpPr/>
          <p:nvPr/>
        </p:nvSpPr>
        <p:spPr>
          <a:xfrm>
            <a:off x="323640" y="1052640"/>
            <a:ext cx="7630920" cy="35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41412"/>
                </a:solidFill>
                <a:latin typeface="Source Sans Pro"/>
                <a:ea typeface="DejaVu Sans"/>
              </a:rPr>
              <a:t>Can be more or less important depending on the nature of the solution.</a:t>
            </a:r>
            <a:endParaRPr b="0" lang="en-AU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41412"/>
                </a:solidFill>
                <a:latin typeface="Source Sans Pro"/>
                <a:ea typeface="DejaVu Sans"/>
              </a:rPr>
              <a:t>Is vital for solutions that are online, money-managing, or responsible for storing  sensitive data.</a:t>
            </a:r>
            <a:endParaRPr b="0" lang="en-AU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414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41412"/>
                </a:solidFill>
                <a:latin typeface="Source Sans Pro"/>
                <a:ea typeface="DejaVu Sans"/>
              </a:rPr>
              <a:t>Achieving good security is difficult and expensive – needs effort and skill to identify and counteract possible threats. 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Application>LibreOffice/7.2.2.2$Windows_X86_64 LibreOffice_project/02b2acce88a210515b4a5bb2e46cbfb63fe97d56</Application>
  <AppVersion>15.0000</AppVersion>
  <Words>687</Words>
  <Paragraphs>128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>Mark Kelly</cp:lastModifiedBy>
  <dcterms:modified xsi:type="dcterms:W3CDTF">2022-02-09T10:49:50Z</dcterms:modified>
  <cp:revision>31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19</vt:i4>
  </property>
</Properties>
</file>