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png" ContentType="image/png"/>
  <Override PartName="/ppt/media/image5.gif" ContentType="image/gif"/>
  <Override PartName="/ppt/media/image12.gif" ContentType="image/gif"/>
  <Override PartName="/ppt/media/image3.jpeg" ContentType="image/jpeg"/>
  <Override PartName="/ppt/media/image4.png" ContentType="image/png"/>
  <Override PartName="/ppt/media/image6.jpeg" ContentType="image/jpeg"/>
  <Override PartName="/ppt/media/image7.jpeg" ContentType="image/jpeg"/>
  <Override PartName="/ppt/media/image8.jpeg" ContentType="image/jpeg"/>
  <Override PartName="/ppt/media/image9.png" ContentType="image/png"/>
  <Override PartName="/ppt/media/image10.jpeg" ContentType="image/jpeg"/>
  <Override PartName="/ppt/media/image11.gif" ContentType="image/gif"/>
  <Override PartName="/ppt/media/image13.jpeg" ContentType="image/jpeg"/>
  <Override PartName="/ppt/media/image14.jpeg" ContentType="image/jpeg"/>
  <Override PartName="/ppt/media/image15.gif" ContentType="image/gif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gif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gif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gif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55640" y="404640"/>
            <a:ext cx="7771680" cy="783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AU" sz="20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20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20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20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77" name="Title 1"/>
          <p:cNvSpPr/>
          <p:nvPr/>
        </p:nvSpPr>
        <p:spPr>
          <a:xfrm>
            <a:off x="611640" y="2060640"/>
            <a:ext cx="8017200" cy="86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algn="ctr">
              <a:lnSpc>
                <a:spcPct val="100000"/>
              </a:lnSpc>
            </a:pPr>
            <a:r>
              <a:rPr b="1" i="1" lang="en-US" sz="6000" spc="-1" strike="noStrike">
                <a:solidFill>
                  <a:srgbClr val="c9211e"/>
                </a:solidFill>
                <a:latin typeface="Calibri"/>
                <a:ea typeface="DejaVu Sans"/>
              </a:rPr>
              <a:t>Generating design ideas</a:t>
            </a:r>
            <a:endParaRPr b="0" lang="en-AU" sz="6000" spc="-1" strike="noStrike">
              <a:latin typeface="Arial"/>
            </a:endParaRPr>
          </a:p>
        </p:txBody>
      </p:sp>
      <p:pic>
        <p:nvPicPr>
          <p:cNvPr id="78" name="Picture 2" descr="http://www.seii.ca/blu_front/TYLAN/v1site_images/slideshow/gallery1/creative_head_orange.jpg"/>
          <p:cNvPicPr/>
          <p:nvPr/>
        </p:nvPicPr>
        <p:blipFill>
          <a:blip r:embed="rId1"/>
          <a:stretch/>
        </p:blipFill>
        <p:spPr>
          <a:xfrm>
            <a:off x="2967840" y="3242160"/>
            <a:ext cx="3304440" cy="329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POOCH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F761AA0-4AA8-454B-91BE-6F4DE8C2CC09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15" name="Picture 2" descr="http://vceit.com/m/pooch.jpg"/>
          <p:cNvPicPr/>
          <p:nvPr/>
        </p:nvPicPr>
        <p:blipFill>
          <a:blip r:embed="rId1"/>
          <a:stretch/>
        </p:blipFill>
        <p:spPr>
          <a:xfrm>
            <a:off x="971640" y="1215360"/>
            <a:ext cx="6658560" cy="464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Venn diagram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3E8A063-4934-4CB3-9E62-0B70C1476666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19" name="Picture 2" descr="http://mediacdn.snorgcontent.com/media/catalog/product/v/e/venndiagrambaby_fullpic.jpg"/>
          <p:cNvPicPr/>
          <p:nvPr/>
        </p:nvPicPr>
        <p:blipFill>
          <a:blip r:embed="rId1"/>
          <a:stretch/>
        </p:blipFill>
        <p:spPr>
          <a:xfrm>
            <a:off x="1281960" y="1052640"/>
            <a:ext cx="6579000" cy="478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Venn diagram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E7C6CFD-BA5F-4254-BE13-7F80D6712AC4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23" name="Picture 2" descr="http://vceit.com/m/venn.jpg"/>
          <p:cNvPicPr/>
          <p:nvPr/>
        </p:nvPicPr>
        <p:blipFill>
          <a:blip r:embed="rId1"/>
          <a:stretch/>
        </p:blipFill>
        <p:spPr>
          <a:xfrm>
            <a:off x="1887840" y="1137240"/>
            <a:ext cx="5367240" cy="524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Fishbone diagram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4DC01CF-B78A-4696-8936-B61906117854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27" name="Picture 2" descr="http://fishbonediagram.org/wp-content/uploads/2014/08/Fishbone-Diagram-Example-2.png"/>
          <p:cNvPicPr/>
          <p:nvPr/>
        </p:nvPicPr>
        <p:blipFill>
          <a:blip r:embed="rId1"/>
          <a:stretch/>
        </p:blipFill>
        <p:spPr>
          <a:xfrm>
            <a:off x="1259640" y="1196640"/>
            <a:ext cx="6822720" cy="507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3600" spc="-1" strike="noStrike">
                <a:solidFill>
                  <a:srgbClr val="f9f3dd"/>
                </a:solidFill>
                <a:latin typeface="Calibri"/>
              </a:rPr>
              <a:t>AKA Cause and Effect or Ishikawa diagram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996603A-3DE2-41C6-B147-9326A157D4B6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31" name="Picture 2" descr="http://vceit.com/m/fishbone.jpg"/>
          <p:cNvPicPr/>
          <p:nvPr/>
        </p:nvPicPr>
        <p:blipFill>
          <a:blip r:embed="rId1"/>
          <a:stretch/>
        </p:blipFill>
        <p:spPr>
          <a:xfrm>
            <a:off x="1419120" y="1037880"/>
            <a:ext cx="6304680" cy="534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3600" spc="-1" strike="noStrike">
                <a:solidFill>
                  <a:srgbClr val="f9f3dd"/>
                </a:solidFill>
                <a:latin typeface="Calibri"/>
              </a:rPr>
              <a:t>Spidermap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E4E5706-8A13-4E15-BCC9-82C6220CCF86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35" name="Picture 2" descr="http://vceit.com/m/spidermap.gif"/>
          <p:cNvPicPr/>
          <p:nvPr/>
        </p:nvPicPr>
        <p:blipFill>
          <a:blip r:embed="rId1"/>
          <a:stretch/>
        </p:blipFill>
        <p:spPr>
          <a:xfrm>
            <a:off x="700200" y="956160"/>
            <a:ext cx="7743240" cy="535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3600" spc="-1" strike="noStrike">
                <a:solidFill>
                  <a:srgbClr val="f9f3dd"/>
                </a:solidFill>
                <a:latin typeface="Calibri"/>
              </a:rPr>
              <a:t>Spidermap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101E859-B218-4EC1-95C3-005B09760168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39" name="Picture 2" descr="http://vceit.com/m/spidermap.gif"/>
          <p:cNvPicPr/>
          <p:nvPr/>
        </p:nvPicPr>
        <p:blipFill>
          <a:blip r:embed="rId1"/>
          <a:stretch/>
        </p:blipFill>
        <p:spPr>
          <a:xfrm>
            <a:off x="700200" y="956160"/>
            <a:ext cx="7743240" cy="535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3600" spc="-1" strike="noStrike">
                <a:solidFill>
                  <a:srgbClr val="f9f3dd"/>
                </a:solidFill>
                <a:latin typeface="Calibri"/>
              </a:rPr>
              <a:t>Story Map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F2BC51C-4956-46D0-B507-0C0F213738D8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43" name="Picture 2" descr="http://vceit.com/m/storymap.jpg"/>
          <p:cNvPicPr/>
          <p:nvPr/>
        </p:nvPicPr>
        <p:blipFill>
          <a:blip r:embed="rId1"/>
          <a:stretch/>
        </p:blipFill>
        <p:spPr>
          <a:xfrm>
            <a:off x="1619640" y="1196640"/>
            <a:ext cx="5616000" cy="4427280"/>
          </a:xfrm>
          <a:prstGeom prst="rect">
            <a:avLst/>
          </a:prstGeom>
          <a:ln w="0">
            <a:noFill/>
          </a:ln>
        </p:spPr>
      </p:pic>
      <p:sp>
        <p:nvSpPr>
          <p:cNvPr id="144" name="Rectangle 5"/>
          <p:cNvSpPr/>
          <p:nvPr/>
        </p:nvSpPr>
        <p:spPr>
          <a:xfrm>
            <a:off x="2843640" y="5912640"/>
            <a:ext cx="38516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(The source site for this image is now dead.)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3600" spc="-1" strike="noStrike">
                <a:solidFill>
                  <a:srgbClr val="f9f3dd"/>
                </a:solidFill>
                <a:latin typeface="Calibri"/>
              </a:rPr>
              <a:t>Story Map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FCD3D59-52E3-4519-AE80-CF74C1D5EBA3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48" name="Picture 2" descr="http://vceit.com/m/storymap.jpg"/>
          <p:cNvPicPr/>
          <p:nvPr/>
        </p:nvPicPr>
        <p:blipFill>
          <a:blip r:embed="rId1"/>
          <a:stretch/>
        </p:blipFill>
        <p:spPr>
          <a:xfrm>
            <a:off x="1619640" y="1196640"/>
            <a:ext cx="5616000" cy="4427280"/>
          </a:xfrm>
          <a:prstGeom prst="rect">
            <a:avLst/>
          </a:prstGeom>
          <a:ln w="0">
            <a:noFill/>
          </a:ln>
        </p:spPr>
      </p:pic>
      <p:sp>
        <p:nvSpPr>
          <p:cNvPr id="149" name="Rectangle 5"/>
          <p:cNvSpPr/>
          <p:nvPr/>
        </p:nvSpPr>
        <p:spPr>
          <a:xfrm>
            <a:off x="2843640" y="5912640"/>
            <a:ext cx="38516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(The source site for this image is now dead.)</a:t>
            </a:r>
            <a:endParaRPr b="0" lang="en-A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1065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3600" spc="-1" strike="noStrike">
                <a:solidFill>
                  <a:srgbClr val="f9f3dd"/>
                </a:solidFill>
                <a:latin typeface="Calibri"/>
              </a:rPr>
              <a:t>Tree diagram – to organise parts and subparts</a:t>
            </a:r>
            <a:endParaRPr b="0" lang="en-AU" sz="36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F88FB38-6319-48EE-BE75-A748A5BA4498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53" name="Picture 2" descr="http://vceit.com/m/treediagram.gif"/>
          <p:cNvPicPr/>
          <p:nvPr/>
        </p:nvPicPr>
        <p:blipFill>
          <a:blip r:embed="rId1"/>
          <a:stretch/>
        </p:blipFill>
        <p:spPr>
          <a:xfrm>
            <a:off x="245520" y="1386000"/>
            <a:ext cx="8724240" cy="506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784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What is a design idea?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Ways to generate design ideas.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These are just suggestions.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There are many other possible techniques.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24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DCECB66-4FD9-4046-9E7C-0919DB91732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Possibilities – Consequences - Decision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A23E0D6-83E5-4D29-983A-82A20808F47A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57" name="Picture 2" descr="http://vceit.com/m/visthink-pcd.jpg"/>
          <p:cNvPicPr/>
          <p:nvPr/>
        </p:nvPicPr>
        <p:blipFill>
          <a:blip r:embed="rId1"/>
          <a:stretch/>
        </p:blipFill>
        <p:spPr>
          <a:xfrm>
            <a:off x="2339640" y="1052640"/>
            <a:ext cx="4017600" cy="528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Techniques for generating design ideas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C6195C9-74AB-4E33-9AFB-E1871934FDFB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61" name="Content Placeholder 2"/>
          <p:cNvSpPr/>
          <p:nvPr/>
        </p:nvSpPr>
        <p:spPr>
          <a:xfrm>
            <a:off x="457200" y="1340640"/>
            <a:ext cx="8228880" cy="4784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forums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(physical meeting or electronic) - where many people can present or respond to ideas.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Invite people with many different backgrounds, talents and past experience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Techniques for generating design ideas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788BDE5-C9C4-41FE-B863-B7AFB32B029A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65" name="Content Placeholder 2"/>
          <p:cNvSpPr/>
          <p:nvPr/>
        </p:nvSpPr>
        <p:spPr>
          <a:xfrm>
            <a:off x="484560" y="1095480"/>
            <a:ext cx="8228880" cy="1655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 bono’s six hats of thinking –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force yourself to consider the problem and possible solutions in very different ways.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66" name="Picture 2" descr="https://stocklogos.com/sites/default/files/breakthrough2.jpg"/>
          <p:cNvPicPr/>
          <p:nvPr/>
        </p:nvPicPr>
        <p:blipFill>
          <a:blip r:embed="rId1"/>
          <a:stretch/>
        </p:blipFill>
        <p:spPr>
          <a:xfrm>
            <a:off x="1000080" y="2695320"/>
            <a:ext cx="7143120" cy="368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Techniques for generating design ideas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E3E6693-5A4C-4899-B86E-539CF98C22B8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70" name="Content Placeholder 2"/>
          <p:cNvSpPr/>
          <p:nvPr/>
        </p:nvSpPr>
        <p:spPr>
          <a:xfrm>
            <a:off x="457200" y="1340640"/>
            <a:ext cx="8228880" cy="4784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external consultants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– outsiders view problems without traditional, local thinking patterns or prejudices.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They can bring in fresh knowledge and experience that the local team may lack.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More likely to have a global view of the problem and not confined by a single department's view and vested interests. 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Techniques for generating design ideas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8A45075-E15C-4C09-A7E2-CF6FFC20C96B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74" name="Content Placeholder 2"/>
          <p:cNvSpPr/>
          <p:nvPr/>
        </p:nvSpPr>
        <p:spPr>
          <a:xfrm>
            <a:off x="457200" y="1340640"/>
            <a:ext cx="8228880" cy="1943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Consultants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are not not confined by fear of the local boss: not scared of losing their job like local workers may be.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Techniques for generating design ideas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3A76993-7CDB-438A-A6FF-9A8A9D4A1DD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78" name="Content Placeholder 2"/>
          <p:cNvSpPr/>
          <p:nvPr/>
        </p:nvSpPr>
        <p:spPr>
          <a:xfrm>
            <a:off x="457200" y="1340640"/>
            <a:ext cx="8228880" cy="1943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Market research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– ask stakeholders, customers etc what they value, think and want.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Techniques for generating design ideas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E2795EF-D4C3-4623-82A8-E3741AE9CCA0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82" name="Content Placeholder 2"/>
          <p:cNvSpPr/>
          <p:nvPr/>
        </p:nvSpPr>
        <p:spPr>
          <a:xfrm>
            <a:off x="457200" y="1185840"/>
            <a:ext cx="8228880" cy="4896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SCAMPER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 – Substitute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 – Combine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 – Adapt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 – Modify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 – Put to another use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 – Eliminate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 – Reverse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Techniques for generating design ideas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C2A1191-7123-44CE-8C75-F9931964DFE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86" name="Content Placeholder 2"/>
          <p:cNvSpPr/>
          <p:nvPr/>
        </p:nvSpPr>
        <p:spPr>
          <a:xfrm>
            <a:off x="457200" y="1185840"/>
            <a:ext cx="8228880" cy="4896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SCAMPER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 – Substitute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For sleeping on ships, substitute hammocks for beds.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 a database instead of a spreadsheet.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Techniques for generating design ideas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5F50E7F-1F29-4033-A6DD-8076C9088F38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90" name="Content Placeholder 2"/>
          <p:cNvSpPr/>
          <p:nvPr/>
        </p:nvSpPr>
        <p:spPr>
          <a:xfrm>
            <a:off x="457200" y="1185840"/>
            <a:ext cx="8228880" cy="4896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SCAMPER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 – Combine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Instead of designers planning a solution and end-users testing it, combine both groups in the design phase.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Techniques for generating design ideas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74A60D0-63B5-416D-929B-1CE5C87744B4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94" name="Content Placeholder 2"/>
          <p:cNvSpPr/>
          <p:nvPr/>
        </p:nvSpPr>
        <p:spPr>
          <a:xfrm>
            <a:off x="457200" y="1185840"/>
            <a:ext cx="8228880" cy="4896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SCAMPER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 – Adapt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 a component for a different and unexpected purpose.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 Powerpoint to create a graphic image.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 your shoe to hammer something flat.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What is a design idea?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6FF102E-C602-412C-ADA8-19BE104DAED0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85" name="Content Placeholder 2"/>
          <p:cNvSpPr/>
          <p:nvPr/>
        </p:nvSpPr>
        <p:spPr>
          <a:xfrm>
            <a:off x="457200" y="1340640"/>
            <a:ext cx="8228880" cy="4784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very rough, undetailed, basic strategy for solving a problem.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May be a sketch or a brief description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 could use a database, spreadsheet, custom-written software, online utility…”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Will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contain details such as a data dictionary.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Techniques for generating design ideas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2C85284-C21E-4741-BAC5-59D781AFAB90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98" name="Content Placeholder 2"/>
          <p:cNvSpPr/>
          <p:nvPr/>
        </p:nvSpPr>
        <p:spPr>
          <a:xfrm>
            <a:off x="457200" y="1185840"/>
            <a:ext cx="8228880" cy="4896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SCAMPER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 – Modify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Alter an existing product to suit a new need.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Add an extra chute to a lawnmower to create a mulcher.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Change an existing JPG compression algorithm to compress videos.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Techniques for generating design ideas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8107575-68EF-44EA-99F7-E0DC4E1529C5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02" name="Content Placeholder 2"/>
          <p:cNvSpPr/>
          <p:nvPr/>
        </p:nvSpPr>
        <p:spPr>
          <a:xfrm>
            <a:off x="457200" y="1185840"/>
            <a:ext cx="8228880" cy="4896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SCAMPER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 – Put to another use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 cable TV lines to provide cable internet access.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Techniques for generating design ideas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1042416-C199-44DF-A7A1-FFA5181A800A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06" name="Content Placeholder 2"/>
          <p:cNvSpPr/>
          <p:nvPr/>
        </p:nvSpPr>
        <p:spPr>
          <a:xfrm>
            <a:off x="457200" y="1185840"/>
            <a:ext cx="8228880" cy="4896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SCAMPER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 – Eliminate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Remove the relational aspects from a RDBMS to create spreadsheet software.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Eliminate WYSIWYG from a word processor to create a text editor.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Strip out the advanced features from an big, expensive product (e.g. Photoshop) to create a cheaper, attractive alternative (e.g. Photoshop Elements)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Techniques for generating design ideas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E8288C4-DCBA-4738-98D3-E8976D07C442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10" name="Content Placeholder 2"/>
          <p:cNvSpPr/>
          <p:nvPr/>
        </p:nvSpPr>
        <p:spPr>
          <a:xfrm>
            <a:off x="457200" y="1185840"/>
            <a:ext cx="8228880" cy="4896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SCAMPER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 – Reverse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if we tried the exact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opposite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of what we’re trying (unsuccessfully) to achieve?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Stop making CPUs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more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dense and complex – create RISC chips that are simpler, cheaper, smaller.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Let’s aim for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simplicity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of design rather than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complexity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 E.g. Google homepage and page rank algorithm.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489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Decision Tree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D40BD33-7772-4F36-B5F6-692BBFF3C274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14" name="Content Placeholder 2"/>
          <p:cNvSpPr/>
          <p:nvPr/>
        </p:nvSpPr>
        <p:spPr>
          <a:xfrm>
            <a:off x="590760" y="704520"/>
            <a:ext cx="8228880" cy="514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Helps to crystalise options and decisions.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215" name="Picture 2" descr="http://vceit.com/m/visthink-decisiontree.jpg"/>
          <p:cNvPicPr/>
          <p:nvPr/>
        </p:nvPicPr>
        <p:blipFill>
          <a:blip r:embed="rId1"/>
          <a:stretch/>
        </p:blipFill>
        <p:spPr>
          <a:xfrm>
            <a:off x="303840" y="1257840"/>
            <a:ext cx="8400240" cy="564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3"/>
          <p:cNvSpPr/>
          <p:nvPr/>
        </p:nvSpPr>
        <p:spPr>
          <a:xfrm>
            <a:off x="428760" y="3500280"/>
            <a:ext cx="8357400" cy="2069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but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sold.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redistributed if you modify them.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 is not a VCAA publication and does not speak for VCAA.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Portions (e.g. exam questions, study design extracts, glossary terms) may be copyright 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Victorian Curriculum and Assessment Authority and are used with permission for educational purposes. 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2424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AU" sz="32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r>
              <a:rPr b="0" lang="en-AU" sz="32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32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32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289799D-09A3-4C64-B7F6-E829AFC126E0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ftr"/>
          </p:nvPr>
        </p:nvSpPr>
        <p:spPr>
          <a:xfrm>
            <a:off x="2555640" y="6381360"/>
            <a:ext cx="439164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AU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AU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705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bfcff">
                    <a:alpha val="55000"/>
                  </a:srgbClr>
                </a:solidFill>
                <a:latin typeface="Calibri"/>
              </a:rPr>
              <a:t>THANKS!</a:t>
            </a:r>
            <a:endParaRPr b="0" lang="en-AU" sz="60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395640" y="1052640"/>
            <a:ext cx="8228880" cy="863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Because you’ve been so good, here’s a picture you can look at</a:t>
            </a:r>
            <a:endParaRPr b="0" lang="en-AU" sz="2400" spc="-1" strike="noStrike"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while your teacher works out what to do next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B49DE6E-7A23-4953-8108-77D38C2017C3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223" name="Picture 5" descr=""/>
          <p:cNvPicPr/>
          <p:nvPr/>
        </p:nvPicPr>
        <p:blipFill>
          <a:blip r:embed="rId1"/>
          <a:stretch/>
        </p:blipFill>
        <p:spPr>
          <a:xfrm>
            <a:off x="683640" y="2029680"/>
            <a:ext cx="3160800" cy="4212720"/>
          </a:xfrm>
          <a:prstGeom prst="rect">
            <a:avLst/>
          </a:prstGeom>
          <a:ln w="0">
            <a:noFill/>
          </a:ln>
        </p:spPr>
      </p:pic>
      <p:pic>
        <p:nvPicPr>
          <p:cNvPr id="224" name="Picture 6" descr=""/>
          <p:cNvPicPr/>
          <p:nvPr/>
        </p:nvPicPr>
        <p:blipFill>
          <a:blip r:embed="rId2"/>
          <a:stretch/>
        </p:blipFill>
        <p:spPr>
          <a:xfrm>
            <a:off x="5364000" y="1989000"/>
            <a:ext cx="3124080" cy="4212720"/>
          </a:xfrm>
          <a:prstGeom prst="rect">
            <a:avLst/>
          </a:prstGeom>
          <a:ln w="0">
            <a:noFill/>
          </a:ln>
        </p:spPr>
      </p:pic>
      <p:sp>
        <p:nvSpPr>
          <p:cNvPr id="225" name="Arrow: Right 7"/>
          <p:cNvSpPr/>
          <p:nvPr/>
        </p:nvSpPr>
        <p:spPr>
          <a:xfrm>
            <a:off x="3996000" y="3357000"/>
            <a:ext cx="1223280" cy="7790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What is a design idea?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665F607-CA48-4919-9612-D23536C13F36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89" name="Content Placeholder 2"/>
          <p:cNvSpPr/>
          <p:nvPr/>
        </p:nvSpPr>
        <p:spPr>
          <a:xfrm>
            <a:off x="457200" y="1340640"/>
            <a:ext cx="8228880" cy="4784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Will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be a fully-formed or workable idea.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Stands as a candidate idea amongst other candidates.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Ideas are judged using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criteria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such as development speed and cost, ease of development, functionality.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successful design idea is then developed into a complete and detailed design.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Techniques for generating design ideas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9945CAF-C990-4A25-A2D0-3880D62531C2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93" name="Content Placeholder 2"/>
          <p:cNvSpPr/>
          <p:nvPr/>
        </p:nvSpPr>
        <p:spPr>
          <a:xfrm>
            <a:off x="457200" y="1340640"/>
            <a:ext cx="8228880" cy="1817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brainstorming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- creating spontaneous, rough concepts without fear of rejection or ridicule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One idea may spark further ideas.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94" name="Picture 6" descr=""/>
          <p:cNvPicPr/>
          <p:nvPr/>
        </p:nvPicPr>
        <p:blipFill>
          <a:blip r:embed="rId1"/>
          <a:stretch/>
        </p:blipFill>
        <p:spPr>
          <a:xfrm>
            <a:off x="3538440" y="3447000"/>
            <a:ext cx="5497200" cy="2933640"/>
          </a:xfrm>
          <a:prstGeom prst="rect">
            <a:avLst/>
          </a:prstGeom>
          <a:ln w="0">
            <a:noFill/>
          </a:ln>
        </p:spPr>
      </p:pic>
      <p:sp>
        <p:nvSpPr>
          <p:cNvPr id="95" name="Rectangle 7"/>
          <p:cNvSpPr/>
          <p:nvPr/>
        </p:nvSpPr>
        <p:spPr>
          <a:xfrm>
            <a:off x="457200" y="3146760"/>
            <a:ext cx="3080520" cy="26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Rules: </a:t>
            </a:r>
            <a:endParaRPr b="0" lang="en-AU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Any idea is welcome. </a:t>
            </a:r>
            <a:endParaRPr b="0" lang="en-AU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 idea should be judged or rejected.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Mind map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142FA88-11F6-4F46-A71B-B1786D5417F5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99" name="Picture 2" descr="http://vceit.com/m/visthink-mindmap.jpg"/>
          <p:cNvPicPr/>
          <p:nvPr/>
        </p:nvPicPr>
        <p:blipFill>
          <a:blip r:embed="rId1"/>
          <a:stretch/>
        </p:blipFill>
        <p:spPr>
          <a:xfrm>
            <a:off x="1509840" y="104760"/>
            <a:ext cx="6123960" cy="66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Techniques for generating design ideas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77678A1-766D-435C-8B87-C3234C6680FA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03" name="Content Placeholder 2"/>
          <p:cNvSpPr/>
          <p:nvPr/>
        </p:nvSpPr>
        <p:spPr>
          <a:xfrm>
            <a:off x="457200" y="1340640"/>
            <a:ext cx="8228880" cy="4784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mind maps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- free-form documents joining ideas together graphically (e.g. with Inspiration software or butcher's paper and textas)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04" name="Picture 2" descr="http://www.tomevans.co/wp-content/uploads/2011/04/shoppingList_640.png"/>
          <p:cNvPicPr/>
          <p:nvPr/>
        </p:nvPicPr>
        <p:blipFill>
          <a:blip r:embed="rId1"/>
          <a:stretch/>
        </p:blipFill>
        <p:spPr>
          <a:xfrm>
            <a:off x="2591640" y="2858760"/>
            <a:ext cx="4031640" cy="333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360" cy="777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Techniques for generating design ideas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865F55A-FE97-4A56-836E-F4D43C5C1B31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08" name="Content Placeholder 2"/>
          <p:cNvSpPr/>
          <p:nvPr/>
        </p:nvSpPr>
        <p:spPr>
          <a:xfrm>
            <a:off x="457200" y="1340640"/>
            <a:ext cx="8228880" cy="4784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various diagrams like PMI (Plus/Minus/Interesting), POOCH, Venn diagrams, that break down or reorganise big problems into component parts in unexpected ways that provoke new ways of thinking.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/>
          </p:nvPr>
        </p:nvSpPr>
        <p:spPr>
          <a:xfrm>
            <a:off x="457200" y="1340640"/>
            <a:ext cx="8228880" cy="496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128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D876871-7EE8-4305-9470-5B6E574DD838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11" name="Picture 2" descr="Picture"/>
          <p:cNvPicPr/>
          <p:nvPr/>
        </p:nvPicPr>
        <p:blipFill>
          <a:blip r:embed="rId1"/>
          <a:stretch/>
        </p:blipFill>
        <p:spPr>
          <a:xfrm>
            <a:off x="383760" y="160560"/>
            <a:ext cx="8219880" cy="617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Application>LibreOffice/7.2.2.2$Windows_X86_64 LibreOffice_project/02b2acce88a210515b4a5bb2e46cbfb63fe97d56</Application>
  <AppVersion>15.0000</AppVersion>
  <Words>1074</Words>
  <Paragraphs>199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>Mark Kelly</cp:lastModifiedBy>
  <dcterms:modified xsi:type="dcterms:W3CDTF">2022-01-25T10:01:06Z</dcterms:modified>
  <cp:revision>30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38</vt:i4>
  </property>
</Properties>
</file>