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5.gif" ContentType="image/gif"/>
  <Override PartName="/ppt/media/image3.gif" ContentType="image/gif"/>
  <Override PartName="/ppt/media/image8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gif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49440" y="1800000"/>
            <a:ext cx="9070560" cy="89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ff3333"/>
                </a:solidFill>
                <a:latin typeface="Calibri"/>
              </a:rPr>
              <a:t>DISASTER RECOVERY PLANS</a:t>
            </a:r>
            <a:br/>
            <a:r>
              <a:rPr b="0" lang="en-AU" sz="1600" spc="-1" strike="noStrike">
                <a:solidFill>
                  <a:srgbClr val="ff3333"/>
                </a:solidFill>
                <a:latin typeface="Calibri"/>
              </a:rPr>
              <a:t>v1.0 – 2022-02-25 @ 12:51</a:t>
            </a:r>
            <a:endParaRPr b="0" lang="en-AU" sz="1600" spc="-1" strike="noStrike">
              <a:solidFill>
                <a:srgbClr val="ff3333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015440" y="148320"/>
            <a:ext cx="2284560" cy="68436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4285080" y="833760"/>
            <a:ext cx="1694160" cy="24624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7328520" y="2520000"/>
            <a:ext cx="2571480" cy="285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may be in a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08000" y="901080"/>
            <a:ext cx="7199640" cy="4660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latin typeface="Arial"/>
              </a:rPr>
              <a:t>Contact information: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latin typeface="Arial"/>
              </a:rPr>
              <a:t>The higher-level manager’s contact information so they can be notified and offer support</a:t>
            </a:r>
            <a:endParaRPr b="0" lang="en-A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latin typeface="Arial"/>
              </a:rPr>
              <a:t>Insurance company name and phone number, policy number</a:t>
            </a:r>
            <a:endParaRPr b="0" lang="en-A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latin typeface="Arial"/>
              </a:rPr>
              <a:t>Clients and partners – who need to be notified that business will be disrupted</a:t>
            </a:r>
            <a:endParaRPr b="0" lang="en-AU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000" spc="-1" strike="noStrike">
                <a:latin typeface="Arial"/>
              </a:rPr>
              <a:t>Numbers for local police, SES, fire brigade, ambulance, power company, your hardware/software suppliers etc</a:t>
            </a:r>
            <a:endParaRPr b="0" lang="en-AU" sz="20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Have an inventory of your hardware/software makes/models/versions so replacements can be obtained quickly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may be in a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" y="901080"/>
            <a:ext cx="7199640" cy="4103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800" spc="-1" strike="noStrike">
                <a:latin typeface="Arial"/>
              </a:rPr>
              <a:t>Action checklists: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800" spc="-1" strike="noStrike">
                <a:latin typeface="Arial"/>
              </a:rPr>
              <a:t>an evacuation plan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800" spc="-1" strike="noStrike">
                <a:latin typeface="Arial"/>
              </a:rPr>
              <a:t>step-by-step instructions on what to do in different disasters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800" spc="-1" strike="noStrike">
                <a:latin typeface="Arial"/>
              </a:rPr>
              <a:t>include contingency plans – what to do if Plan A fails (e.g. If the lifts are out, use the southern stairs)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AU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800" spc="-1" strike="noStrike">
                <a:latin typeface="Arial"/>
              </a:rPr>
              <a:t>Note: all lists and responses should be ordered by their </a:t>
            </a:r>
            <a:r>
              <a:rPr b="1" lang="en-AU" sz="1800" spc="-1" strike="noStrike">
                <a:latin typeface="Arial"/>
              </a:rPr>
              <a:t>importance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don’t carry out trivial tasks first and not have time left for vital tasks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e.g. grab the data backups FIRST, </a:t>
            </a:r>
            <a:r>
              <a:rPr b="1" lang="en-AU" sz="1800" spc="-1" strike="noStrike">
                <a:latin typeface="Arial"/>
              </a:rPr>
              <a:t>then</a:t>
            </a:r>
            <a:r>
              <a:rPr b="0" lang="en-AU" sz="1800" spc="-1" strike="noStrike">
                <a:latin typeface="Arial"/>
              </a:rPr>
              <a:t> pick up the coffee machine.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577280" y="325728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may be in a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08000" y="901080"/>
            <a:ext cx="7199640" cy="421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AU" sz="2800" spc="-1" strike="noStrike">
                <a:latin typeface="Arial"/>
              </a:rPr>
              <a:t>Disaster Recovery Sites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2400" spc="-1" strike="noStrike">
                <a:latin typeface="Arial"/>
              </a:rPr>
              <a:t>If your system will be unusable for some time, do you have an alternative, emergency worksite pre-planned? 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2200" spc="-1" strike="noStrike">
                <a:latin typeface="Arial"/>
              </a:rPr>
              <a:t>Hot sites</a:t>
            </a:r>
            <a:r>
              <a:rPr b="0" lang="en-AU" sz="2200" spc="-1" strike="noStrike">
                <a:latin typeface="Arial"/>
              </a:rPr>
              <a:t> – fully-functional, fully-equipped worksite where operations can soon be up and working</a:t>
            </a:r>
            <a:endParaRPr b="0" lang="en-AU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2200" spc="-1" strike="noStrike">
                <a:latin typeface="Arial"/>
              </a:rPr>
              <a:t>Warm sites</a:t>
            </a:r>
            <a:r>
              <a:rPr b="0" lang="en-AU" sz="2200" spc="-1" strike="noStrike">
                <a:latin typeface="Arial"/>
              </a:rPr>
              <a:t> – allows critical systems to be run, without many other usual routine operations</a:t>
            </a:r>
            <a:endParaRPr b="0" lang="en-AU" sz="2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2200" spc="-1" strike="noStrike">
                <a:latin typeface="Arial"/>
              </a:rPr>
              <a:t>Cold sites</a:t>
            </a:r>
            <a:r>
              <a:rPr b="0" lang="en-AU" sz="2200" spc="-1" strike="noStrike">
                <a:latin typeface="Arial"/>
              </a:rPr>
              <a:t> – where critical data can be restored, but time will be needed before most other operations can resume</a:t>
            </a:r>
            <a:endParaRPr b="0" lang="en-A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Maintaining the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08000" y="901080"/>
            <a:ext cx="7199640" cy="305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Any plan will become irrelevant over time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Any DRP info must be </a:t>
            </a:r>
            <a:r>
              <a:rPr b="1" lang="en-AU" sz="2400" spc="-1" strike="noStrike">
                <a:latin typeface="Arial"/>
              </a:rPr>
              <a:t>updated </a:t>
            </a:r>
            <a:r>
              <a:rPr b="0" lang="en-AU" sz="2400" spc="-1" strike="noStrike">
                <a:latin typeface="Arial"/>
              </a:rPr>
              <a:t>as times change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pc="-1" strike="noStrike">
                <a:latin typeface="Arial"/>
              </a:rPr>
              <a:t>roles, responsibilities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pc="-1" strike="noStrike">
                <a:latin typeface="Arial"/>
              </a:rPr>
              <a:t>staff lists and emergency contacts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pc="-1" strike="noStrike">
                <a:latin typeface="Arial"/>
              </a:rPr>
              <a:t>equipment inventory and configurations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pc="-1" strike="noStrike">
                <a:latin typeface="Arial"/>
              </a:rPr>
              <a:t>coffee machine location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Testing the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6000" y="901080"/>
            <a:ext cx="7199640" cy="305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An untested, unrehearsed DRP is – at best – a mere guess.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Regular evacuation drills must be scheduled. Include unannounced surprise drills too.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508360" y="2484000"/>
            <a:ext cx="4571280" cy="32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458240" y="1656000"/>
            <a:ext cx="5514120" cy="310428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Testing the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-216000" y="901080"/>
            <a:ext cx="4463640" cy="457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Practise </a:t>
            </a:r>
            <a:r>
              <a:rPr b="0" i="1" lang="en-AU" sz="2600" spc="-1" strike="noStrike">
                <a:latin typeface="Arial"/>
              </a:rPr>
              <a:t>data recovery</a:t>
            </a:r>
            <a:r>
              <a:rPr b="0" lang="en-AU" sz="2600" spc="-1" strike="noStrike">
                <a:latin typeface="Arial"/>
              </a:rPr>
              <a:t> from backup – </a:t>
            </a:r>
            <a:r>
              <a:rPr b="1" lang="en-AU" sz="2600" spc="-1" strike="noStrike">
                <a:latin typeface="Arial"/>
              </a:rPr>
              <a:t>but not on your real actual working system</a:t>
            </a:r>
            <a:r>
              <a:rPr b="0" lang="en-AU" sz="2600" spc="-1" strike="noStrike">
                <a:latin typeface="Arial"/>
              </a:rPr>
              <a:t>! Set up a similar system </a:t>
            </a:r>
            <a:r>
              <a:rPr b="0" i="1" lang="en-AU" sz="2600" spc="-1" strike="noStrike">
                <a:latin typeface="Arial"/>
              </a:rPr>
              <a:t>elsewhere</a:t>
            </a:r>
            <a:r>
              <a:rPr b="0" lang="en-AU" sz="2600" spc="-1" strike="noStrike">
                <a:latin typeface="Arial"/>
              </a:rPr>
              <a:t> and test the recovery procedures there.</a:t>
            </a:r>
            <a:endParaRPr b="0" lang="en-AU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this will prevent destroying real data, and will avoid disruption to normal ongoing business</a:t>
            </a:r>
            <a:endParaRPr b="0" lang="en-A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Evaluating the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008000" y="1440000"/>
            <a:ext cx="5831640" cy="305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After a DRP test, consult participants and determine how well it went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What worked, and what didn’t?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Amend the DRP to improve on the successes and repair the failures.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200000" y="1320840"/>
            <a:ext cx="2818800" cy="281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684000" y="1908000"/>
            <a:ext cx="3095640" cy="33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These slideshows may be freely used, modified or distributed by teachers and students anywhere.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They may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be sold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change or remove their authorship information or copyright notices.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You must </a:t>
            </a:r>
            <a:r>
              <a:rPr b="1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not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redistribute them if you modify them.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This is not a VCAA publication and does not speak for VCAA.</a:t>
            </a: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 </a:t>
            </a:r>
            <a:endParaRPr b="0" lang="en-AU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Portions (e.g. exam questions, study design extracts, glossary terms) may be copyright </a:t>
            </a:r>
            <a:r>
              <a:rPr b="0" lang="en-AU" sz="1200" spc="-1" strike="noStrike">
                <a:solidFill>
                  <a:srgbClr val="0000cc"/>
                </a:solidFill>
                <a:latin typeface="Calibri Light"/>
                <a:ea typeface="DejaVu Sans"/>
              </a:rPr>
              <a:t>Victorian Curriculum and Assessment Authority and are used with permission for educational purposes.</a:t>
            </a:r>
            <a:endParaRPr b="0" lang="en-AU" sz="1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942720" y="180000"/>
            <a:ext cx="2284560" cy="6843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4248360" y="865440"/>
            <a:ext cx="1694160" cy="24624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4320000" y="1359360"/>
            <a:ext cx="5714280" cy="40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After it has all gone wrong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40000" y="927000"/>
            <a:ext cx="7199640" cy="2764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In spite of the best data protection efforts and careful backups, disasters can strike because of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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fire, lightning, flood, power surge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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robbery, riot, disgruntled employee, hacking, malware, ransomware,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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hardware or software failure, 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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human error, incompetent or untrained staff given excessive data access privileges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972000" y="4140000"/>
            <a:ext cx="53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3333"/>
                </a:solidFill>
                <a:latin typeface="Arial"/>
              </a:rPr>
              <a:t>Which was the most common cause of disaster?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AU" sz="1800" spc="-1" strike="noStrike">
                <a:solidFill>
                  <a:srgbClr val="ff3333"/>
                </a:solidFill>
                <a:latin typeface="Arial"/>
              </a:rPr>
              <a:t>Lay your bets now...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263640" y="1642680"/>
            <a:ext cx="3276000" cy="28569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And the disaster winner is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783000"/>
            <a:ext cx="7199640" cy="298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"/>
            </a:pPr>
            <a:r>
              <a:rPr b="1" lang="en-AU" sz="2400" spc="-1" strike="noStrike">
                <a:solidFill>
                  <a:srgbClr val="ff3333"/>
                </a:solidFill>
                <a:latin typeface="Calibri"/>
                <a:ea typeface="Microsoft YaHei"/>
              </a:rPr>
              <a:t>human error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One study found human error caused nearly half of all IT disasters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Whatever...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008000" y="973080"/>
            <a:ext cx="7199640" cy="5717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After an IT disaster, the cause doesn’t really matter.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It’s what you do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that counts.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Delays or inaction can cripple or kill an organisation.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Immediate and effective responses must be pre-planned and practised*.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Practi</a:t>
            </a:r>
            <a:r>
              <a:rPr b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 (with a C) is a </a:t>
            </a: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noun</a:t>
            </a: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 – I do piano practi</a:t>
            </a:r>
            <a:r>
              <a:rPr b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e.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Practi</a:t>
            </a:r>
            <a:r>
              <a:rPr b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 (with an S) is a verb – I practi</a:t>
            </a:r>
            <a:r>
              <a:rPr b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 the piano.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same rule applies for 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licen</a:t>
            </a:r>
            <a:r>
              <a:rPr b="1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e/licen</a:t>
            </a:r>
            <a:r>
              <a:rPr b="1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 – I have a licence so I am licensed to drive.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advi</a:t>
            </a:r>
            <a:r>
              <a:rPr b="1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c</a:t>
            </a: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e/advi</a:t>
            </a:r>
            <a:r>
              <a:rPr b="1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s</a:t>
            </a: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e – Give advice if you want to advise someone.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  <a:ea typeface="Microsoft YaHei"/>
              </a:rPr>
              <a:t>You’re welcome.</a:t>
            </a: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Disaster response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008000" y="901080"/>
            <a:ext cx="7199640" cy="31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Inventing an on-the-spot strategy to deal with disaster can make a bad situation even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worse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Panic and urgency often lead to terrible, short-sighted  incompetent decision making.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This is why having a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Disaster Recovery Plan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(DRP) is vital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before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 disaster strikes.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“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Hope for the best; plan for the worst.” - 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  <a:ea typeface="Microsoft YaHei"/>
              </a:rPr>
              <a:t>Ancient IT proverb.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Why have a DRP?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008000" y="901080"/>
            <a:ext cx="7199640" cy="441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It includes many things you may forget in the heat of the moment after a disaster.</a:t>
            </a:r>
            <a:endParaRPr b="0" lang="en-A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It can be rehearsed, revised and fine-tuned before it’s needed.</a:t>
            </a:r>
            <a:endParaRPr b="0" lang="en-A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It’s reassuring for staff to believe that their safety has been pre-planned.</a:t>
            </a:r>
            <a:endParaRPr b="0" lang="en-A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It </a:t>
            </a:r>
            <a:r>
              <a:rPr b="0" i="1" lang="en-AU" sz="2600" spc="-1" strike="noStrike">
                <a:latin typeface="Arial"/>
              </a:rPr>
              <a:t>may</a:t>
            </a:r>
            <a:r>
              <a:rPr b="0" lang="en-AU" sz="2600" spc="-1" strike="noStrike">
                <a:latin typeface="Arial"/>
              </a:rPr>
              <a:t> reduce insurance premiums.</a:t>
            </a:r>
            <a:endParaRPr b="0" lang="en-A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600" spc="-1" strike="noStrike">
                <a:latin typeface="Arial"/>
              </a:rPr>
              <a:t>It will get an organisation back to normal more quickly and cheaply, with less pain and suffering.</a:t>
            </a:r>
            <a:endParaRPr b="0" lang="en-A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Creating a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0" y="827640"/>
            <a:ext cx="6299640" cy="581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A DRP will have many features that are particular to only </a:t>
            </a:r>
            <a:r>
              <a:rPr b="0" i="1" lang="en-AU" sz="2400" spc="-1" strike="noStrike">
                <a:latin typeface="Arial"/>
              </a:rPr>
              <a:t>your</a:t>
            </a:r>
            <a:r>
              <a:rPr b="0" lang="en-AU" sz="2400" spc="-1" strike="noStrike">
                <a:latin typeface="Arial"/>
              </a:rPr>
              <a:t> organisation. 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pc="-1" strike="noStrike">
                <a:latin typeface="Arial"/>
              </a:rPr>
              <a:t>It should be tailor-made for </a:t>
            </a:r>
            <a:r>
              <a:rPr b="1" lang="en-AU" sz="2400" spc="-1" strike="noStrike">
                <a:latin typeface="Arial"/>
              </a:rPr>
              <a:t>your</a:t>
            </a:r>
            <a:r>
              <a:rPr b="0" lang="en-AU" sz="2400" spc="-1" strike="noStrike">
                <a:latin typeface="Arial"/>
              </a:rPr>
              <a:t> situation, not copy/pasted from Wikipedia.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Conduct a </a:t>
            </a:r>
            <a:r>
              <a:rPr b="1" lang="en-AU" sz="2400" spc="-1" strike="noStrike">
                <a:latin typeface="Arial"/>
              </a:rPr>
              <a:t>risk assessment</a:t>
            </a:r>
            <a:r>
              <a:rPr b="0" lang="en-AU" sz="2400" spc="-1" strike="noStrike">
                <a:latin typeface="Arial"/>
              </a:rPr>
              <a:t> to discover and rate the different threats </a:t>
            </a:r>
            <a:r>
              <a:rPr b="0" i="1" lang="en-AU" sz="2400" spc="-1" strike="noStrike">
                <a:latin typeface="Arial"/>
              </a:rPr>
              <a:t>you</a:t>
            </a:r>
            <a:r>
              <a:rPr b="0" lang="en-AU" sz="2400" spc="-1" strike="noStrike">
                <a:latin typeface="Arial"/>
              </a:rPr>
              <a:t> most likely face.</a:t>
            </a:r>
            <a:r>
              <a:rPr b="0" lang="en-AU" sz="2400" spc="-1" strike="noStrike">
                <a:latin typeface="Arial"/>
              </a:rPr>
              <a:t>	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400" spc="-1" strike="noStrike">
                <a:latin typeface="Arial"/>
              </a:rPr>
              <a:t>e.g. bushfire is more likely in Swan Hill than in a Melbourne suburb.</a:t>
            </a:r>
            <a:endParaRPr b="0" lang="en-AU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Consult widely - Staff may know things that managers don’t.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120000" y="1116000"/>
            <a:ext cx="389772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may be in a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08000" y="901080"/>
            <a:ext cx="7199640" cy="467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solidFill>
                  <a:srgbClr val="ff3333"/>
                </a:solidFill>
                <a:latin typeface="Arial"/>
              </a:rPr>
              <a:t>Your data backups. This is crucial.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600" spc="-1" strike="noStrike">
                <a:solidFill>
                  <a:srgbClr val="ff3333"/>
                </a:solidFill>
                <a:latin typeface="Arial"/>
              </a:rPr>
              <a:t>see the </a:t>
            </a:r>
            <a:r>
              <a:rPr b="0" i="1" lang="en-AU" sz="1600" spc="-1" strike="noStrike">
                <a:solidFill>
                  <a:srgbClr val="ff3333"/>
                </a:solidFill>
                <a:latin typeface="Arial"/>
              </a:rPr>
              <a:t>Backups slideshow</a:t>
            </a:r>
            <a:endParaRPr b="0" lang="en-AU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400" spc="-1" strike="noStrike">
                <a:latin typeface="Arial"/>
              </a:rPr>
              <a:t>Staff list</a:t>
            </a:r>
            <a:r>
              <a:rPr b="0" lang="en-AU" sz="2400" spc="-1" strike="noStrike">
                <a:latin typeface="Arial"/>
              </a:rPr>
              <a:t> (for roll call) and their family contacts.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800" spc="-1" strike="noStrike">
                <a:latin typeface="Arial"/>
              </a:rPr>
              <a:t>This must be continuously revised and kept up-to-date.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1800" spc="-1" strike="noStrike">
                <a:latin typeface="Arial"/>
              </a:rPr>
              <a:t>Staff must always keep their emergency contact info current</a:t>
            </a:r>
            <a:endParaRPr b="0" lang="en-AU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The location of the </a:t>
            </a:r>
            <a:r>
              <a:rPr b="1" lang="en-AU" sz="2400" spc="-1" strike="noStrike">
                <a:latin typeface="Arial"/>
              </a:rPr>
              <a:t>muster point</a:t>
            </a:r>
            <a:r>
              <a:rPr b="0" lang="en-AU" sz="2400" spc="-1" strike="noStrike">
                <a:latin typeface="Arial"/>
              </a:rPr>
              <a:t> where staff will gather after evacuating the building.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100000" y="2870640"/>
            <a:ext cx="1961280" cy="27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552000" y="2985120"/>
            <a:ext cx="3618720" cy="26852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10800"/>
            <a:ext cx="9070560" cy="81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 may be in a DRP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0" y="901080"/>
            <a:ext cx="6659640" cy="467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AU" sz="2800" spc="-1" strike="noStrike">
                <a:latin typeface="Arial"/>
              </a:rPr>
              <a:t>Roles and responsibilities</a:t>
            </a:r>
            <a:r>
              <a:rPr b="0" lang="en-AU" sz="2800" spc="-1" strike="noStrike">
                <a:latin typeface="Arial"/>
              </a:rPr>
              <a:t> – e.g.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latin typeface="Arial"/>
              </a:rPr>
              <a:t>who checks that rooms have been evacuated?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800" spc="-1" strike="noStrike">
                <a:latin typeface="Arial"/>
              </a:rPr>
              <a:t>Who rescues the backups?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600" spc="-1" strike="noStrike">
                <a:latin typeface="Arial"/>
              </a:rPr>
              <a:t>If everyone assumes someone else will do something, </a:t>
            </a:r>
            <a:r>
              <a:rPr b="1" lang="en-AU" sz="2600" spc="-1" strike="noStrike">
                <a:latin typeface="Arial"/>
              </a:rPr>
              <a:t>no-one</a:t>
            </a:r>
            <a:r>
              <a:rPr b="0" lang="en-AU" sz="2600" spc="-1" strike="noStrike">
                <a:latin typeface="Arial"/>
              </a:rPr>
              <a:t> will do it.</a:t>
            </a:r>
            <a:endParaRPr b="0" lang="en-A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A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LibreOffice/7.3.0.3$Windows_X86_64 LibreOffice_project/0f246aa12d0eee4a0f7adcefbf7c878fc2238db3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2022-01-19T13:21:46Z</dcterms:created>
  <dc:creator>Mark Kelly</dc:creator>
  <dc:description/>
  <dc:language>en-AU</dc:language>
  <cp:lastModifiedBy>Mark Kelly</cp:lastModifiedBy>
  <dcterms:modified xsi:type="dcterms:W3CDTF">2022-02-25T13:23:43Z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