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17.jpeg" ContentType="image/jpeg"/>
  <Override PartName="/ppt/media/image3.png" ContentType="image/png"/>
  <Override PartName="/ppt/media/image2.jpeg" ContentType="image/jpeg"/>
  <Override PartName="/ppt/media/image8.png" ContentType="image/png"/>
  <Override PartName="/ppt/media/image4.png" ContentType="image/png"/>
  <Override PartName="/ppt/media/image5.jpeg" ContentType="image/jpeg"/>
  <Override PartName="/ppt/media/image11.png" ContentType="image/png"/>
  <Override PartName="/ppt/media/image7.png" ContentType="image/png"/>
  <Override PartName="/ppt/media/image6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jpeg" ContentType="image/jpeg"/>
  <Override PartName="/ppt/media/image15.jpeg" ContentType="image/jpeg"/>
  <Override PartName="/ppt/media/image16.jpeg" ContentType="image/jpeg"/>
  <Override PartName="/ppt/media/image18.gif" ContentType="image/gi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8.gi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6" descr="http://cdn.arstechnica.net/wp-content/uploads/2016/06/mousekeyboard-640x640.jpg"/>
          <p:cNvPicPr/>
          <p:nvPr/>
        </p:nvPicPr>
        <p:blipFill>
          <a:blip r:embed="rId1"/>
          <a:stretch/>
        </p:blipFill>
        <p:spPr>
          <a:xfrm>
            <a:off x="971640" y="2925000"/>
            <a:ext cx="3886920" cy="3886920"/>
          </a:xfrm>
          <a:prstGeom prst="rect">
            <a:avLst/>
          </a:prstGeom>
          <a:ln w="0">
            <a:noFill/>
          </a:ln>
        </p:spPr>
      </p:pic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55640" y="656640"/>
            <a:ext cx="7770960" cy="862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/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/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vcedata.com</a:t>
            </a:r>
            <a:br/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2600" spc="-1" strike="noStrike">
              <a:latin typeface="Arial"/>
            </a:endParaRPr>
          </a:p>
        </p:txBody>
      </p:sp>
      <p:sp>
        <p:nvSpPr>
          <p:cNvPr id="116" name="Title 1"/>
          <p:cNvSpPr/>
          <p:nvPr/>
        </p:nvSpPr>
        <p:spPr>
          <a:xfrm>
            <a:off x="611640" y="1808640"/>
            <a:ext cx="8016480" cy="16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US" sz="4000" spc="-1" strike="noStrike">
                <a:solidFill>
                  <a:srgbClr val="c9211e"/>
                </a:solidFill>
                <a:latin typeface="Calibri"/>
                <a:ea typeface="DejaVu Sans"/>
              </a:rPr>
              <a:t>Digital System </a:t>
            </a:r>
            <a:endParaRPr b="0" lang="en-AU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4000" spc="-1" strike="noStrike">
                <a:solidFill>
                  <a:srgbClr val="c9211e"/>
                </a:solidFill>
                <a:latin typeface="Calibri"/>
                <a:ea typeface="DejaVu Sans"/>
              </a:rPr>
              <a:t>Hardware Components</a:t>
            </a:r>
            <a:endParaRPr b="0" lang="en-AU" sz="4000" spc="-1" strike="noStrike">
              <a:latin typeface="Arial"/>
            </a:endParaRPr>
          </a:p>
        </p:txBody>
      </p:sp>
      <p:pic>
        <p:nvPicPr>
          <p:cNvPr id="117" name="Picture 2" descr="http://s3-ap-southeast-2.amazonaws.com/wc-prod-pim/JPEG_300x300/TPTDC3200_tp_link_archer_c3200_ac3200_wireless_tri_band_gigabit_router.jpg"/>
          <p:cNvPicPr/>
          <p:nvPr/>
        </p:nvPicPr>
        <p:blipFill>
          <a:blip r:embed="rId2"/>
          <a:stretch/>
        </p:blipFill>
        <p:spPr>
          <a:xfrm>
            <a:off x="5436000" y="3233880"/>
            <a:ext cx="2856240" cy="285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gradFill rotWithShape="0">
            <a:gsLst>
              <a:gs pos="0">
                <a:srgbClr val="c25552"/>
              </a:gs>
              <a:gs pos="100000">
                <a:srgbClr val="d99694"/>
              </a:gs>
            </a:gsLst>
            <a:lin ang="16200000"/>
          </a:gradFill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Calibri"/>
              </a:rPr>
              <a:t>STORE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Optical media – CD – DVD – BluRay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CD capacity about 740MB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DVD capacity about 4.7GB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BluRay capacity about 25GB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Slow read/write speeds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Easily scratched and become unreadable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Dubious long-term storage lifetimes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Relatively little physical storage space needed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ftr"/>
          </p:nvPr>
        </p:nvSpPr>
        <p:spPr>
          <a:xfrm>
            <a:off x="2483640" y="6356520"/>
            <a:ext cx="43988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 </a:t>
            </a:r>
            <a:fld id="{97D27454-4590-48A6-869D-2C7E79A8487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gradFill rotWithShape="0">
            <a:gsLst>
              <a:gs pos="0">
                <a:srgbClr val="c25552"/>
              </a:gs>
              <a:gs pos="100000">
                <a:srgbClr val="d99694"/>
              </a:gs>
            </a:gsLst>
            <a:lin ang="16200000"/>
          </a:gradFill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Calibri"/>
              </a:rPr>
              <a:t>STORE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Magnetic tape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Going out of favour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Tapes stretch, degrade over time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May still be used by commercial sector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Relatively slow read/write times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Tapes need to be loaded/unloaded manually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Good data capacity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Media are easily portable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Can be damaged/erased by strong magnetic fields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ftr"/>
          </p:nvPr>
        </p:nvSpPr>
        <p:spPr>
          <a:xfrm>
            <a:off x="2483640" y="6356520"/>
            <a:ext cx="43988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 </a:t>
            </a:r>
            <a:fld id="{6F5AD603-D3FB-45DC-8D74-E0B4D614268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gradFill rotWithShape="0">
            <a:gsLst>
              <a:gs pos="0">
                <a:srgbClr val="c25552"/>
              </a:gs>
              <a:gs pos="100000">
                <a:srgbClr val="d99694"/>
              </a:gs>
            </a:gsLst>
            <a:lin ang="16200000"/>
          </a:gradFill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Calibri"/>
              </a:rPr>
              <a:t>STORE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Magnetic tape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Going out of favour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Tapes stretch, degrade over time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May still be used by commercial sector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Relatively slow read/write times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Tapes need to be loaded/unloaded manually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Good data capacity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Media are easily portable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ftr"/>
          </p:nvPr>
        </p:nvSpPr>
        <p:spPr>
          <a:xfrm>
            <a:off x="2483640" y="6356520"/>
            <a:ext cx="43988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 </a:t>
            </a:r>
            <a:fld id="{DB8B907E-6598-4EB2-93ED-24BF5018449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gradFill rotWithShape="0">
            <a:gsLst>
              <a:gs pos="0">
                <a:srgbClr val="c25552"/>
              </a:gs>
              <a:gs pos="100000">
                <a:srgbClr val="d99694"/>
              </a:gs>
            </a:gsLst>
            <a:lin ang="16200000"/>
          </a:gradFill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Calibri"/>
              </a:rPr>
              <a:t>STORE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754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Network Attached Storage (NAS)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 group of HDD or SSD working as a team in a box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Usually support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RAID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16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AU" sz="1600" spc="-1" strike="noStrike">
                <a:solidFill>
                  <a:srgbClr val="000000"/>
                </a:solidFill>
                <a:latin typeface="Calibri"/>
              </a:rPr>
              <a:t>Redundant Array of Independent Disks</a:t>
            </a:r>
            <a:r>
              <a:rPr b="0" lang="en-AU" sz="16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to provide*</a:t>
            </a:r>
            <a:endParaRPr b="0" lang="en-AU" sz="2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data redundancy (one or more disks can fail without data loss) to improve reliability</a:t>
            </a:r>
            <a:endParaRPr b="0" lang="en-AU" sz="24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Speed (multiple disks can serve different data segments from a file at the same time)</a:t>
            </a:r>
            <a:endParaRPr b="0" lang="en-AU" sz="24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Backups via disk mirroring</a:t>
            </a:r>
            <a:endParaRPr b="0" lang="en-AU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Centralised storage for offices – aids data sharing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  <a:tabLst>
                <a:tab algn="l" pos="0"/>
              </a:tabLst>
            </a:pPr>
            <a:r>
              <a:rPr b="0" i="1" lang="en-AU" sz="1100" spc="-1" strike="noStrike">
                <a:solidFill>
                  <a:srgbClr val="000000"/>
                </a:solidFill>
                <a:latin typeface="Calibri"/>
              </a:rPr>
              <a:t>*Depending on the type of RAID selected</a:t>
            </a:r>
            <a:endParaRPr b="0" lang="en-AU" sz="11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ftr"/>
          </p:nvPr>
        </p:nvSpPr>
        <p:spPr>
          <a:xfrm>
            <a:off x="2483640" y="6356520"/>
            <a:ext cx="43988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 </a:t>
            </a:r>
            <a:fld id="{9A8F41B8-3ACD-407C-96B2-DAF212FCEFC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4AE8E10-5CC1-4278-BA3B-8C18F0EDA0FC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58" name="Text Box 2"/>
          <p:cNvSpPr/>
          <p:nvPr/>
        </p:nvSpPr>
        <p:spPr>
          <a:xfrm>
            <a:off x="6143760" y="857160"/>
            <a:ext cx="2387880" cy="820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0" lang="en-AU" sz="4800" spc="-1" strike="noStrike">
                <a:solidFill>
                  <a:srgbClr val="000000"/>
                </a:solidFill>
                <a:latin typeface="Tahoma"/>
                <a:ea typeface="DejaVu Sans"/>
              </a:rPr>
              <a:t>R.A.I.D.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159" name="Text Box 3"/>
          <p:cNvSpPr/>
          <p:nvPr/>
        </p:nvSpPr>
        <p:spPr>
          <a:xfrm>
            <a:off x="0" y="301680"/>
            <a:ext cx="6094440" cy="618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i="1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Redundant Array of Independent Disks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) arrays for reliability and/or speed.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RAID uses a group of hard disks that work as a single disk under a RAID controller.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Flavours of RAID: RAID0 to RAID10 (RAID 1 + RAID 0) offer reliability and/or speed (at ever-increasing cost).  Includes </a:t>
            </a:r>
            <a:r>
              <a:rPr b="0" i="1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mirroring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 (for reliability) and </a:t>
            </a:r>
            <a:r>
              <a:rPr b="0" i="1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striping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 (spanning a logical single volume over several physical disks for greater performance – several simultaneous disk reads/writes are possible).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RAID disks are usually "Hot Swap“ – no server downtime to replace sick disks.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EXPENSIVE – needs justifying for small org</a:t>
            </a:r>
            <a:endParaRPr b="0" lang="en-AU" sz="2400" spc="-1" strike="noStrike">
              <a:latin typeface="Arial"/>
            </a:endParaRPr>
          </a:p>
        </p:txBody>
      </p:sp>
      <p:pic>
        <p:nvPicPr>
          <p:cNvPr id="160" name="Picture 5" descr="raid-little"/>
          <p:cNvPicPr/>
          <p:nvPr/>
        </p:nvPicPr>
        <p:blipFill>
          <a:blip r:embed="rId1"/>
          <a:stretch/>
        </p:blipFill>
        <p:spPr>
          <a:xfrm>
            <a:off x="6248520" y="1981080"/>
            <a:ext cx="2436840" cy="3249720"/>
          </a:xfrm>
          <a:prstGeom prst="rect">
            <a:avLst/>
          </a:prstGeom>
          <a:ln w="0">
            <a:noFill/>
          </a:ln>
        </p:spPr>
      </p:pic>
      <p:sp>
        <p:nvSpPr>
          <p:cNvPr id="161" name="Text Box 6"/>
          <p:cNvSpPr/>
          <p:nvPr/>
        </p:nvSpPr>
        <p:spPr>
          <a:xfrm>
            <a:off x="6513480" y="5229360"/>
            <a:ext cx="2665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i="1" lang="en-AU" sz="1800" spc="-1" strike="noStrike">
                <a:solidFill>
                  <a:srgbClr val="000000"/>
                </a:solidFill>
                <a:latin typeface="Tahoma"/>
                <a:ea typeface="DejaVu Sans"/>
              </a:rPr>
              <a:t>3-disk RAID array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gradFill rotWithShape="0">
            <a:gsLst>
              <a:gs pos="0">
                <a:srgbClr val="c25552"/>
              </a:gs>
              <a:gs pos="100000">
                <a:srgbClr val="d99694"/>
              </a:gs>
            </a:gsLst>
            <a:lin ang="16200000"/>
          </a:gradFill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Calibri"/>
              </a:rPr>
              <a:t>STORE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FLASH/NAND storage 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Includes familiar USB drives, SD drives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Very portable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Relatively low capacity in 2016 (e.g. 128GB)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Relatively low read/write speeds using USB3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Limited number of read/write cycles (like SSD)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Can fail without warning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Not affected by electromagnetic forces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ftr"/>
          </p:nvPr>
        </p:nvSpPr>
        <p:spPr>
          <a:xfrm>
            <a:off x="2483640" y="6356520"/>
            <a:ext cx="43988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 </a:t>
            </a:r>
            <a:fld id="{72E71FA2-57A9-42A2-AC48-019D0251CE7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gradFill rotWithShape="0">
            <a:gsLst>
              <a:gs pos="0">
                <a:srgbClr val="c25552"/>
              </a:gs>
              <a:gs pos="100000">
                <a:srgbClr val="d99694"/>
              </a:gs>
            </a:gsLst>
            <a:lin ang="16200000"/>
          </a:gradFill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Calibri"/>
              </a:rPr>
              <a:t>STORE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1251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Floppy disks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Hehehe. Yeah, let’s not even go there.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ftr"/>
          </p:nvPr>
        </p:nvSpPr>
        <p:spPr>
          <a:xfrm>
            <a:off x="2483640" y="6356520"/>
            <a:ext cx="43988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 </a:t>
            </a:r>
            <a:fld id="{A7917BF8-9FB2-4B0E-9E6F-5D0032148A8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AU" sz="1200" spc="-1" strike="noStrike">
              <a:latin typeface="Times New Roman"/>
            </a:endParaRPr>
          </a:p>
        </p:txBody>
      </p:sp>
      <p:pic>
        <p:nvPicPr>
          <p:cNvPr id="168" name="Picture 3" descr=""/>
          <p:cNvPicPr/>
          <p:nvPr/>
        </p:nvPicPr>
        <p:blipFill>
          <a:blip r:embed="rId1"/>
          <a:stretch/>
        </p:blipFill>
        <p:spPr>
          <a:xfrm>
            <a:off x="1252440" y="2853000"/>
            <a:ext cx="6637320" cy="323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gradFill rotWithShape="0"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miter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COMMUNICATE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1251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Mainly concerns networking hardware in a LAN (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ocal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rea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etwork)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ftr"/>
          </p:nvPr>
        </p:nvSpPr>
        <p:spPr>
          <a:xfrm>
            <a:off x="2483640" y="6356520"/>
            <a:ext cx="43988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 </a:t>
            </a:r>
            <a:fld id="{2A20DACA-789D-4564-8CB8-87050DF11F3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AU" sz="1200" spc="-1" strike="noStrike">
              <a:latin typeface="Times New Roman"/>
            </a:endParaRPr>
          </a:p>
        </p:txBody>
      </p:sp>
      <p:pic>
        <p:nvPicPr>
          <p:cNvPr id="172" name="Picture 9" descr=""/>
          <p:cNvPicPr/>
          <p:nvPr/>
        </p:nvPicPr>
        <p:blipFill>
          <a:blip r:embed="rId1"/>
          <a:stretch/>
        </p:blipFill>
        <p:spPr>
          <a:xfrm>
            <a:off x="1691640" y="2853000"/>
            <a:ext cx="5494320" cy="329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F554946-F57C-4907-8AC0-898F35D6F24A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74" name="Text Box 2"/>
          <p:cNvSpPr/>
          <p:nvPr/>
        </p:nvSpPr>
        <p:spPr>
          <a:xfrm>
            <a:off x="250920" y="189000"/>
            <a:ext cx="6475680" cy="699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001"/>
              </a:spcBef>
            </a:pPr>
            <a:r>
              <a:rPr b="0" lang="en-AU" sz="4000" spc="-1" strike="noStrike">
                <a:solidFill>
                  <a:srgbClr val="000000"/>
                </a:solidFill>
                <a:latin typeface="Tahoma"/>
                <a:ea typeface="DejaVu Sans"/>
              </a:rPr>
              <a:t>Network Hardware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75" name="Text Box 3"/>
          <p:cNvSpPr/>
          <p:nvPr/>
        </p:nvSpPr>
        <p:spPr>
          <a:xfrm>
            <a:off x="250920" y="981000"/>
            <a:ext cx="5542200" cy="49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The main bits:</a:t>
            </a:r>
            <a:endParaRPr b="0" lang="en-AU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Modem</a:t>
            </a:r>
            <a:endParaRPr b="0" lang="en-AU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Cables</a:t>
            </a:r>
            <a:endParaRPr b="0" lang="en-AU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Network interface card (NIC)</a:t>
            </a:r>
            <a:endParaRPr b="0" lang="en-AU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Server (e.g. file server)</a:t>
            </a:r>
            <a:endParaRPr b="0" lang="en-AU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Switch</a:t>
            </a:r>
            <a:endParaRPr b="0" lang="en-AU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Router – often combined with ADSL modem, WAP, switch, print server, coffee maker etc)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176" name="Picture 4" descr=""/>
          <p:cNvPicPr/>
          <p:nvPr/>
        </p:nvPicPr>
        <p:blipFill>
          <a:blip r:embed="rId1"/>
          <a:stretch/>
        </p:blipFill>
        <p:spPr>
          <a:xfrm>
            <a:off x="5048280" y="1628640"/>
            <a:ext cx="4094280" cy="287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210FD3B-48DC-4F24-9EF6-3650EA46A33E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78" name="Text Box 2"/>
          <p:cNvSpPr/>
          <p:nvPr/>
        </p:nvSpPr>
        <p:spPr>
          <a:xfrm>
            <a:off x="395280" y="189000"/>
            <a:ext cx="6094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AU" sz="3600" spc="-1" strike="noStrike">
                <a:solidFill>
                  <a:srgbClr val="000000"/>
                </a:solidFill>
                <a:latin typeface="Tahoma"/>
                <a:ea typeface="DejaVu Sans"/>
              </a:rPr>
              <a:t>The modem </a:t>
            </a:r>
            <a:r>
              <a:rPr b="0" i="1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Modulator/demodulator</a:t>
            </a:r>
            <a:endParaRPr b="0" lang="en-AU" sz="2400" spc="-1" strike="noStrike">
              <a:latin typeface="Arial"/>
            </a:endParaRPr>
          </a:p>
        </p:txBody>
      </p:sp>
      <p:pic>
        <p:nvPicPr>
          <p:cNvPr id="179" name="Picture 3" descr="modems"/>
          <p:cNvPicPr/>
          <p:nvPr/>
        </p:nvPicPr>
        <p:blipFill>
          <a:blip r:embed="rId1"/>
          <a:stretch/>
        </p:blipFill>
        <p:spPr>
          <a:xfrm>
            <a:off x="539640" y="981000"/>
            <a:ext cx="6891480" cy="2124360"/>
          </a:xfrm>
          <a:prstGeom prst="rect">
            <a:avLst/>
          </a:prstGeom>
          <a:ln w="0">
            <a:noFill/>
          </a:ln>
        </p:spPr>
      </p:pic>
      <p:sp>
        <p:nvSpPr>
          <p:cNvPr id="180" name="Rectangle 5"/>
          <p:cNvSpPr/>
          <p:nvPr/>
        </p:nvSpPr>
        <p:spPr>
          <a:xfrm>
            <a:off x="539640" y="3357720"/>
            <a:ext cx="7466040" cy="24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Modulate (when uploading) = turn digital data into analogue sound for transmission over phone network. 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Demodulate (when downloading) = convert sound back to digital data.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gradFill rotWithShape="0">
            <a:gsLst>
              <a:gs pos="0">
                <a:srgbClr val="9c2f2c"/>
              </a:gs>
              <a:gs pos="100000">
                <a:srgbClr val="cb3d39"/>
              </a:gs>
            </a:gsLst>
            <a:lin ang="16200000"/>
          </a:gradFill>
          <a:ln w="9360">
            <a:noFill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Calibri"/>
              </a:rPr>
              <a:t>INPUT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Keyboards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why is QWERTY universal?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Dvorak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Mouses (mice?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Discuss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Invented for the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GUI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OS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Touchscreens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For portable devices – tablets, phones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ftr"/>
          </p:nvPr>
        </p:nvSpPr>
        <p:spPr>
          <a:xfrm>
            <a:off x="2483640" y="6356520"/>
            <a:ext cx="43988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 </a:t>
            </a:r>
            <a:fld id="{F2AFB074-1F99-4A4A-B573-34ECD3F0016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8913344-1D75-4EC2-9DFA-8DE4AD0212C9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82" name="Text Box 4"/>
          <p:cNvSpPr/>
          <p:nvPr/>
        </p:nvSpPr>
        <p:spPr>
          <a:xfrm>
            <a:off x="755640" y="1197000"/>
            <a:ext cx="7923240" cy="39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n-AU" sz="3200" spc="-1" strike="noStrike">
                <a:solidFill>
                  <a:srgbClr val="000000"/>
                </a:solidFill>
                <a:latin typeface="Tahoma"/>
                <a:ea typeface="DejaVu Sans"/>
              </a:rPr>
              <a:t>Note!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AU" sz="3200" spc="-1" strike="noStrike">
                <a:solidFill>
                  <a:srgbClr val="000000"/>
                </a:solidFill>
                <a:latin typeface="Tahoma"/>
                <a:ea typeface="DejaVu Sans"/>
              </a:rPr>
              <a:t>Transmission speed is measured in </a:t>
            </a:r>
            <a:r>
              <a:rPr b="1" lang="en-AU" sz="3200" spc="-1" strike="noStrike">
                <a:solidFill>
                  <a:srgbClr val="0000ff"/>
                </a:solidFill>
                <a:latin typeface="Tahoma"/>
                <a:ea typeface="DejaVu Sans"/>
              </a:rPr>
              <a:t>b</a:t>
            </a:r>
            <a:r>
              <a:rPr b="0" lang="en-AU" sz="3200" spc="-1" strike="noStrike">
                <a:solidFill>
                  <a:srgbClr val="0000ff"/>
                </a:solidFill>
                <a:latin typeface="Tahoma"/>
                <a:ea typeface="DejaVu Sans"/>
              </a:rPr>
              <a:t>its per second</a:t>
            </a:r>
            <a:r>
              <a:rPr b="0" lang="en-AU" sz="3200" spc="-1" strike="noStrike">
                <a:solidFill>
                  <a:srgbClr val="000000"/>
                </a:solidFill>
                <a:latin typeface="Tahoma"/>
                <a:ea typeface="DejaVu Sans"/>
              </a:rPr>
              <a:t> (</a:t>
            </a:r>
            <a:r>
              <a:rPr b="0" i="1" lang="en-AU" sz="3200" spc="-1" strike="noStrike">
                <a:solidFill>
                  <a:srgbClr val="000000"/>
                </a:solidFill>
                <a:latin typeface="Tahoma"/>
                <a:ea typeface="DejaVu Sans"/>
              </a:rPr>
              <a:t>not</a:t>
            </a:r>
            <a:r>
              <a:rPr b="0" lang="en-AU" sz="3200" spc="-1" strike="noStrike">
                <a:solidFill>
                  <a:srgbClr val="000000"/>
                </a:solidFill>
                <a:latin typeface="Tahoma"/>
                <a:ea typeface="DejaVu Sans"/>
              </a:rPr>
              <a:t>  </a:t>
            </a:r>
            <a:r>
              <a:rPr b="1" lang="en-AU" sz="3200" spc="-1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r>
              <a:rPr b="0" lang="en-AU" sz="3200" spc="-1" strike="noStrike">
                <a:solidFill>
                  <a:srgbClr val="000000"/>
                </a:solidFill>
                <a:latin typeface="Tahoma"/>
                <a:ea typeface="DejaVu Sans"/>
              </a:rPr>
              <a:t>ytes per second!)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AU" sz="3200" spc="-1" strike="noStrike">
                <a:solidFill>
                  <a:srgbClr val="000000"/>
                </a:solidFill>
                <a:latin typeface="Tahoma"/>
                <a:ea typeface="DejaVu Sans"/>
              </a:rPr>
              <a:t>56Kbps modem downloads at a </a:t>
            </a:r>
            <a:r>
              <a:rPr b="0" i="1" lang="en-AU" sz="3200" spc="-1" strike="noStrike">
                <a:solidFill>
                  <a:srgbClr val="000000"/>
                </a:solidFill>
                <a:latin typeface="Tahoma"/>
                <a:ea typeface="DejaVu Sans"/>
              </a:rPr>
              <a:t>theoretical</a:t>
            </a:r>
            <a:r>
              <a:rPr b="0" lang="en-AU" sz="3200" spc="-1" strike="noStrike">
                <a:solidFill>
                  <a:srgbClr val="000000"/>
                </a:solidFill>
                <a:latin typeface="Tahoma"/>
                <a:ea typeface="DejaVu Sans"/>
              </a:rPr>
              <a:t> maximum of approx 56,000 bits per second (about 7KB/sec).  Can only transmit (upload) at 33.6kbps. 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7" descr=""/>
          <p:cNvPicPr/>
          <p:nvPr/>
        </p:nvPicPr>
        <p:blipFill>
          <a:blip r:embed="rId1"/>
          <a:stretch/>
        </p:blipFill>
        <p:spPr>
          <a:xfrm>
            <a:off x="0" y="4221000"/>
            <a:ext cx="3849840" cy="2484720"/>
          </a:xfrm>
          <a:prstGeom prst="rect">
            <a:avLst/>
          </a:prstGeom>
          <a:ln w="0">
            <a:noFill/>
          </a:ln>
        </p:spPr>
      </p:pic>
      <p:sp>
        <p:nvSpPr>
          <p:cNvPr id="184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CE6A848-6269-48A5-ADEB-9D84271F08F1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85" name="Text Box 2"/>
          <p:cNvSpPr/>
          <p:nvPr/>
        </p:nvSpPr>
        <p:spPr>
          <a:xfrm>
            <a:off x="1476360" y="353880"/>
            <a:ext cx="6475680" cy="912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701"/>
              </a:spcBef>
            </a:pPr>
            <a:r>
              <a:rPr b="0" lang="en-AU" sz="5400" spc="-1" strike="noStrike">
                <a:solidFill>
                  <a:srgbClr val="000000"/>
                </a:solidFill>
                <a:latin typeface="Tahoma"/>
                <a:ea typeface="DejaVu Sans"/>
              </a:rPr>
              <a:t>Hardware - NIC</a:t>
            </a:r>
            <a:endParaRPr b="0" lang="en-AU" sz="5400" spc="-1" strike="noStrike">
              <a:latin typeface="Arial"/>
            </a:endParaRPr>
          </a:p>
        </p:txBody>
      </p:sp>
      <p:sp>
        <p:nvSpPr>
          <p:cNvPr id="186" name="Text Box 3"/>
          <p:cNvSpPr/>
          <p:nvPr/>
        </p:nvSpPr>
        <p:spPr>
          <a:xfrm>
            <a:off x="1371600" y="1268280"/>
            <a:ext cx="6323040" cy="258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The Network interface card (NIC) allows a stand-alone computer to connect to a network. </a:t>
            </a:r>
            <a:endParaRPr b="0" lang="en-A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Can be cabled or wireless</a:t>
            </a:r>
            <a:endParaRPr b="0" lang="en-A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ff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ff0000"/>
                </a:solidFill>
                <a:latin typeface="Tahoma"/>
                <a:ea typeface="DejaVu Sans"/>
              </a:rPr>
              <a:t>Usually built into motherboards.  Separate card not needed in most cases.</a:t>
            </a:r>
            <a:endParaRPr b="0" lang="en-AU" sz="2400" spc="-1" strike="noStrike">
              <a:latin typeface="Arial"/>
            </a:endParaRPr>
          </a:p>
        </p:txBody>
      </p:sp>
      <p:pic>
        <p:nvPicPr>
          <p:cNvPr id="187" name="Picture 8" descr=""/>
          <p:cNvPicPr/>
          <p:nvPr/>
        </p:nvPicPr>
        <p:blipFill>
          <a:blip r:embed="rId2"/>
          <a:stretch/>
        </p:blipFill>
        <p:spPr>
          <a:xfrm>
            <a:off x="4643280" y="3990960"/>
            <a:ext cx="4284720" cy="2865600"/>
          </a:xfrm>
          <a:prstGeom prst="rect">
            <a:avLst/>
          </a:prstGeom>
          <a:ln w="0">
            <a:noFill/>
          </a:ln>
        </p:spPr>
      </p:pic>
      <p:sp>
        <p:nvSpPr>
          <p:cNvPr id="188" name="AutoShape 9"/>
          <p:cNvSpPr/>
          <p:nvPr/>
        </p:nvSpPr>
        <p:spPr>
          <a:xfrm rot="20949600">
            <a:off x="6311880" y="5555880"/>
            <a:ext cx="1748160" cy="1079640"/>
          </a:xfrm>
          <a:prstGeom prst="rightArrow">
            <a:avLst>
              <a:gd name="adj1" fmla="val 50000"/>
              <a:gd name="adj2" fmla="val 40455"/>
            </a:avLst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lin ang="4746000"/>
          </a:gra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68EDDD6-E880-417A-884A-4B4BAEBB5FEA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title"/>
          </p:nvPr>
        </p:nvSpPr>
        <p:spPr>
          <a:xfrm>
            <a:off x="0" y="274680"/>
            <a:ext cx="8685360" cy="1141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4800" spc="-1" strike="noStrike">
                <a:solidFill>
                  <a:srgbClr val="000000"/>
                </a:solidFill>
                <a:latin typeface="Calibri"/>
              </a:rPr>
              <a:t>Internet Choices</a:t>
            </a:r>
            <a:br/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Not all options are available to everyone, especially those not in major cities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324000" y="1844640"/>
            <a:ext cx="8228160" cy="3699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rmAutofit fontScale="62000"/>
          </a:bodyPr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ff0066"/>
              </a:buClr>
              <a:buFont typeface="Arial"/>
              <a:buChar char="•"/>
            </a:pPr>
            <a:r>
              <a:rPr b="0" lang="en-AU" sz="4000" spc="-1" strike="noStrike">
                <a:solidFill>
                  <a:srgbClr val="ff0066"/>
                </a:solidFill>
                <a:latin typeface="Calibri"/>
              </a:rPr>
              <a:t>ADSL, ADSL2, ADSL2+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(256Kbps-24Mbps speed caps)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ff0066"/>
              </a:buClr>
              <a:buFont typeface="Arial"/>
              <a:buChar char="•"/>
            </a:pPr>
            <a:r>
              <a:rPr b="0" lang="en-AU" sz="4000" spc="-1" strike="noStrike">
                <a:solidFill>
                  <a:srgbClr val="ff0066"/>
                </a:solidFill>
                <a:latin typeface="Calibri"/>
              </a:rPr>
              <a:t>Cable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(10-200Mbps)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ff0066"/>
              </a:buClr>
              <a:buFont typeface="Arial"/>
              <a:buChar char="•"/>
            </a:pPr>
            <a:r>
              <a:rPr b="0" lang="en-AU" sz="4000" spc="-1" strike="noStrike">
                <a:solidFill>
                  <a:srgbClr val="ff0066"/>
                </a:solidFill>
                <a:latin typeface="Calibri"/>
              </a:rPr>
              <a:t>Satellite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1 or 2 way (averaging 10-20 Kbps)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ff0066"/>
              </a:buClr>
              <a:buFont typeface="Arial"/>
              <a:buChar char="•"/>
            </a:pPr>
            <a:r>
              <a:rPr b="0" lang="en-AU" sz="4000" spc="-1" strike="noStrike">
                <a:solidFill>
                  <a:srgbClr val="ff0066"/>
                </a:solidFill>
                <a:latin typeface="Calibri"/>
              </a:rPr>
              <a:t>Dialup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(analogue, av. 40Kbps)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ff0066"/>
              </a:buClr>
              <a:buFont typeface="Arial"/>
              <a:buChar char="•"/>
            </a:pPr>
            <a:r>
              <a:rPr b="0" lang="en-AU" sz="4000" spc="-1" strike="noStrike">
                <a:solidFill>
                  <a:srgbClr val="ff0066"/>
                </a:solidFill>
                <a:latin typeface="Calibri"/>
              </a:rPr>
              <a:t>WAN Wireless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ff0066"/>
              </a:buClr>
              <a:buFont typeface="Arial"/>
              <a:buChar char="•"/>
            </a:pPr>
            <a:r>
              <a:rPr b="0" lang="en-AU" sz="4000" spc="-1" strike="noStrike">
                <a:solidFill>
                  <a:srgbClr val="ff0066"/>
                </a:solidFill>
                <a:latin typeface="Calibri"/>
              </a:rPr>
              <a:t>3G/4G – 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internet access via mobile phone towers</a:t>
            </a:r>
            <a:endParaRPr b="0" lang="en-A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53BB1FD-6E65-4E40-8066-9C25194783AA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93" name="Text Box 2"/>
          <p:cNvSpPr/>
          <p:nvPr/>
        </p:nvSpPr>
        <p:spPr>
          <a:xfrm>
            <a:off x="324000" y="404640"/>
            <a:ext cx="6475680" cy="912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701"/>
              </a:spcBef>
            </a:pPr>
            <a:r>
              <a:rPr b="0" lang="en-AU" sz="5400" spc="-1" strike="noStrike">
                <a:solidFill>
                  <a:srgbClr val="000000"/>
                </a:solidFill>
                <a:latin typeface="Tahoma"/>
                <a:ea typeface="DejaVu Sans"/>
              </a:rPr>
              <a:t>Hardware - NIC</a:t>
            </a:r>
            <a:endParaRPr b="0" lang="en-AU" sz="5400" spc="-1" strike="noStrike">
              <a:latin typeface="Arial"/>
            </a:endParaRPr>
          </a:p>
        </p:txBody>
      </p:sp>
      <p:sp>
        <p:nvSpPr>
          <p:cNvPr id="194" name="Text Box 3"/>
          <p:cNvSpPr/>
          <p:nvPr/>
        </p:nvSpPr>
        <p:spPr>
          <a:xfrm>
            <a:off x="108000" y="1341360"/>
            <a:ext cx="8855280" cy="464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ff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ff0000"/>
                </a:solidFill>
                <a:latin typeface="Tahoma"/>
                <a:ea typeface="DejaVu Sans"/>
              </a:rPr>
              <a:t>N</a:t>
            </a: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etwork </a:t>
            </a:r>
            <a:r>
              <a:rPr b="0" lang="en-AU" sz="2800" spc="-1" strike="noStrike">
                <a:solidFill>
                  <a:srgbClr val="ff0000"/>
                </a:solidFill>
                <a:latin typeface="Tahoma"/>
                <a:ea typeface="DejaVu Sans"/>
              </a:rPr>
              <a:t>I</a:t>
            </a: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nterface </a:t>
            </a:r>
            <a:r>
              <a:rPr b="0" lang="en-AU" sz="2800" spc="-1" strike="noStrike">
                <a:solidFill>
                  <a:srgbClr val="ff0000"/>
                </a:solidFill>
                <a:latin typeface="Tahoma"/>
                <a:ea typeface="DejaVu Sans"/>
              </a:rPr>
              <a:t>C</a:t>
            </a: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ard</a:t>
            </a:r>
            <a:endParaRPr b="0" lang="en-AU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Rated by speed: 10, 100, or ‘Gigabit’ 1000Mbps.</a:t>
            </a:r>
            <a:endParaRPr b="0" lang="en-AU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For a NIC to work at its maximum speed, all the other network devices between it and the server must have at least the same </a:t>
            </a:r>
            <a:r>
              <a:rPr b="0" lang="en-AU" sz="2800" spc="-1" strike="noStrike">
                <a:solidFill>
                  <a:srgbClr val="ff0000"/>
                </a:solidFill>
                <a:latin typeface="Tahoma"/>
                <a:ea typeface="DejaVu Sans"/>
              </a:rPr>
              <a:t>bandwidth </a:t>
            </a: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(data-carrying capacity).</a:t>
            </a:r>
            <a:endParaRPr b="0" lang="en-AU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‘</a:t>
            </a: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Auto-sensing’ e.g. 10/100/1000 NICs adjust themselves to the best possible speed.</a:t>
            </a:r>
            <a:endParaRPr b="0" lang="en-AU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Tip: go for GIGABIT NIC in servers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1CBB2EF-3786-4CF3-B712-27541EE53796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96" name="Text Box 2"/>
          <p:cNvSpPr/>
          <p:nvPr/>
        </p:nvSpPr>
        <p:spPr>
          <a:xfrm>
            <a:off x="1676520" y="838080"/>
            <a:ext cx="6475680" cy="1735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701"/>
              </a:spcBef>
            </a:pPr>
            <a:r>
              <a:rPr b="0" lang="en-AU" sz="5400" spc="-1" strike="noStrike">
                <a:solidFill>
                  <a:srgbClr val="000000"/>
                </a:solidFill>
                <a:latin typeface="Tahoma"/>
                <a:ea typeface="DejaVu Sans"/>
              </a:rPr>
              <a:t>Hardware – Switches  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and Hubs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97" name="Text Box 3"/>
          <p:cNvSpPr/>
          <p:nvPr/>
        </p:nvSpPr>
        <p:spPr>
          <a:xfrm>
            <a:off x="838080" y="3200400"/>
            <a:ext cx="3503880" cy="31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Switches </a:t>
            </a:r>
            <a:r>
              <a:rPr b="0" lang="en-AU" sz="1200" spc="-1" strike="noStrike">
                <a:solidFill>
                  <a:srgbClr val="000000"/>
                </a:solidFill>
                <a:latin typeface="Tahoma"/>
                <a:ea typeface="DejaVu Sans"/>
              </a:rPr>
              <a:t>(and hubs)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 are connection points where cables can join up or be split.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Typically, a single incoming cable is split into multiple outgoing cables.</a:t>
            </a:r>
            <a:endParaRPr b="0" lang="en-AU" sz="2400" spc="-1" strike="noStrike">
              <a:latin typeface="Arial"/>
            </a:endParaRPr>
          </a:p>
        </p:txBody>
      </p:sp>
      <p:pic>
        <p:nvPicPr>
          <p:cNvPr id="198" name="Picture 9" descr="hubnodes"/>
          <p:cNvPicPr/>
          <p:nvPr/>
        </p:nvPicPr>
        <p:blipFill>
          <a:blip r:embed="rId1"/>
          <a:stretch/>
        </p:blipFill>
        <p:spPr>
          <a:xfrm>
            <a:off x="4419720" y="3429000"/>
            <a:ext cx="3999240" cy="247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2FFBB75-D265-4700-AA74-F2E39672A047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00" name="Rectangle 2"/>
          <p:cNvSpPr/>
          <p:nvPr/>
        </p:nvSpPr>
        <p:spPr>
          <a:xfrm>
            <a:off x="0" y="-28440"/>
            <a:ext cx="914256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b="0" lang="en-A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200" spc="-1" strike="noStrike">
              <a:latin typeface="Arial"/>
            </a:endParaRPr>
          </a:p>
        </p:txBody>
      </p:sp>
      <p:sp>
        <p:nvSpPr>
          <p:cNvPr id="201" name="Rectangle 3"/>
          <p:cNvSpPr/>
          <p:nvPr/>
        </p:nvSpPr>
        <p:spPr>
          <a:xfrm>
            <a:off x="488520" y="333360"/>
            <a:ext cx="4246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AU" sz="3600" spc="-1" strike="noStrike">
                <a:solidFill>
                  <a:srgbClr val="000000"/>
                </a:solidFill>
                <a:latin typeface="Arial"/>
                <a:ea typeface="DejaVu Sans"/>
              </a:rPr>
              <a:t>Network segments</a:t>
            </a:r>
            <a:endParaRPr b="0" lang="en-AU" sz="3600" spc="-1" strike="noStrike">
              <a:latin typeface="Arial"/>
            </a:endParaRPr>
          </a:p>
        </p:txBody>
      </p:sp>
      <p:sp>
        <p:nvSpPr>
          <p:cNvPr id="202" name="Rectangle 4"/>
          <p:cNvSpPr/>
          <p:nvPr/>
        </p:nvSpPr>
        <p:spPr>
          <a:xfrm>
            <a:off x="444600" y="1052640"/>
            <a:ext cx="3765600" cy="47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network segment is a self-contained section of a network bounded by a bridge, router, or switch.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Using segments reduces network congestion.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Like classrooms in a school.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203" name="Picture 7" descr="network3"/>
          <p:cNvPicPr/>
          <p:nvPr/>
        </p:nvPicPr>
        <p:blipFill>
          <a:blip r:embed="rId1"/>
          <a:stretch/>
        </p:blipFill>
        <p:spPr>
          <a:xfrm>
            <a:off x="4172040" y="2362320"/>
            <a:ext cx="4646880" cy="331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5A8A97D-6B6E-42F9-8585-CD680B5FB107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05" name="Text Box 2"/>
          <p:cNvSpPr/>
          <p:nvPr/>
        </p:nvSpPr>
        <p:spPr>
          <a:xfrm>
            <a:off x="1042920" y="404640"/>
            <a:ext cx="6475680" cy="912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701"/>
              </a:spcBef>
            </a:pPr>
            <a:r>
              <a:rPr b="0" lang="en-AU" sz="5400" spc="-1" strike="noStrike">
                <a:solidFill>
                  <a:srgbClr val="000000"/>
                </a:solidFill>
                <a:latin typeface="Tahoma"/>
                <a:ea typeface="DejaVu Sans"/>
              </a:rPr>
              <a:t>Hardware – Routers</a:t>
            </a:r>
            <a:endParaRPr b="0" lang="en-AU" sz="5400" spc="-1" strike="noStrike">
              <a:latin typeface="Arial"/>
            </a:endParaRPr>
          </a:p>
        </p:txBody>
      </p:sp>
      <p:sp>
        <p:nvSpPr>
          <p:cNvPr id="206" name="Text Box 3"/>
          <p:cNvSpPr/>
          <p:nvPr/>
        </p:nvSpPr>
        <p:spPr>
          <a:xfrm>
            <a:off x="1371600" y="2895480"/>
            <a:ext cx="670428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Text Box 4"/>
          <p:cNvSpPr/>
          <p:nvPr/>
        </p:nvSpPr>
        <p:spPr>
          <a:xfrm>
            <a:off x="642960" y="1428840"/>
            <a:ext cx="7999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4 main roles…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208" name="Text Box 6"/>
          <p:cNvSpPr/>
          <p:nvPr/>
        </p:nvSpPr>
        <p:spPr>
          <a:xfrm>
            <a:off x="714240" y="3571920"/>
            <a:ext cx="7999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Route packets across networks and internet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209" name="Text Box 7"/>
          <p:cNvSpPr/>
          <p:nvPr/>
        </p:nvSpPr>
        <p:spPr>
          <a:xfrm>
            <a:off x="714240" y="4143240"/>
            <a:ext cx="79995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Act as a security device to guard the connection between a LAN and the outside world (another LAN or a WAN.)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210" name="Text Box 8"/>
          <p:cNvSpPr/>
          <p:nvPr/>
        </p:nvSpPr>
        <p:spPr>
          <a:xfrm>
            <a:off x="714240" y="5572080"/>
            <a:ext cx="79995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Divide LANs into self-contained, protected areas, e.g. admin / student networks in a school.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211" name="Text Box 6"/>
          <p:cNvSpPr/>
          <p:nvPr/>
        </p:nvSpPr>
        <p:spPr>
          <a:xfrm>
            <a:off x="714240" y="2571840"/>
            <a:ext cx="79995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Join dissimilar networks together, like a </a:t>
            </a:r>
            <a:r>
              <a:rPr b="0" i="1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gateway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 (as the original routers used to be called)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nodeType="clickEffect" fill="hold">
                      <p:stCondLst>
                        <p:cond delay="indefinite"/>
                      </p:stCondLst>
                      <p:childTnLst>
                        <p:par>
                          <p:cTn id="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nodeType="clickEffect" fill="hold">
                      <p:stCondLst>
                        <p:cond delay="indefinite"/>
                      </p:stCondLst>
                      <p:childTnLst>
                        <p:par>
                          <p:cTn id="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nodeType="clickEffect" fill="hold">
                      <p:stCondLst>
                        <p:cond delay="indefinite"/>
                      </p:stCondLst>
                      <p:childTnLst>
                        <p:par>
                          <p:cTn id="1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5F6DD7B-2FDE-46E1-BF4C-567BB7F98817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13" name="Text Box 2"/>
          <p:cNvSpPr/>
          <p:nvPr/>
        </p:nvSpPr>
        <p:spPr>
          <a:xfrm>
            <a:off x="1042920" y="404640"/>
            <a:ext cx="6475680" cy="912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701"/>
              </a:spcBef>
            </a:pPr>
            <a:r>
              <a:rPr b="0" lang="en-AU" sz="5400" spc="-1" strike="noStrike">
                <a:solidFill>
                  <a:srgbClr val="000000"/>
                </a:solidFill>
                <a:latin typeface="Tahoma"/>
                <a:ea typeface="DejaVu Sans"/>
              </a:rPr>
              <a:t>Hardware – Routers</a:t>
            </a:r>
            <a:endParaRPr b="0" lang="en-AU" sz="5400" spc="-1" strike="noStrike">
              <a:latin typeface="Arial"/>
            </a:endParaRPr>
          </a:p>
        </p:txBody>
      </p:sp>
      <p:sp>
        <p:nvSpPr>
          <p:cNvPr id="214" name="Text Box 3"/>
          <p:cNvSpPr/>
          <p:nvPr/>
        </p:nvSpPr>
        <p:spPr>
          <a:xfrm>
            <a:off x="1371600" y="2895480"/>
            <a:ext cx="670428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Text Box 4"/>
          <p:cNvSpPr/>
          <p:nvPr/>
        </p:nvSpPr>
        <p:spPr>
          <a:xfrm>
            <a:off x="611280" y="1700280"/>
            <a:ext cx="7999560" cy="392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Act as a firewall at home, complementing  software firewalls like </a:t>
            </a:r>
            <a:r>
              <a:rPr b="0" i="1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Windows Firewall</a:t>
            </a:r>
            <a:endParaRPr b="0" lang="en-AU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Can be programmed to only allow authorised incoming and outgoing traffic. E.g. can block certain sites, forbid MP3 music files to enter. </a:t>
            </a:r>
            <a:endParaRPr b="0" lang="en-AU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Most home routers also have a built-in mini-switch but remember … </a:t>
            </a:r>
            <a:r>
              <a:rPr b="0" lang="en-AU" sz="2400" spc="-1" strike="noStrike">
                <a:solidFill>
                  <a:srgbClr val="ff0066"/>
                </a:solidFill>
                <a:latin typeface="Calibri"/>
                <a:ea typeface="DejaVu Sans"/>
              </a:rPr>
              <a:t>a switch is </a:t>
            </a:r>
            <a:r>
              <a:rPr b="0" i="1" lang="en-AU" sz="2400" spc="-1" strike="noStrike">
                <a:solidFill>
                  <a:srgbClr val="ff0066"/>
                </a:solidFill>
                <a:latin typeface="Calibri"/>
                <a:ea typeface="DejaVu Sans"/>
              </a:rPr>
              <a:t>not</a:t>
            </a:r>
            <a:r>
              <a:rPr b="0" lang="en-AU" sz="2400" spc="-1" strike="noStrike">
                <a:solidFill>
                  <a:srgbClr val="ff0066"/>
                </a:solidFill>
                <a:latin typeface="Calibri"/>
                <a:ea typeface="DejaVu Sans"/>
              </a:rPr>
              <a:t> a router</a:t>
            </a:r>
            <a:r>
              <a:rPr b="0" lang="en-AU" sz="2800" spc="-1" strike="noStrike">
                <a:solidFill>
                  <a:srgbClr val="ff0066"/>
                </a:solidFill>
                <a:latin typeface="Calibri"/>
                <a:ea typeface="DejaVu Sans"/>
              </a:rPr>
              <a:t>!</a:t>
            </a:r>
            <a:endParaRPr b="0" lang="en-AU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Home routers often combine: switch, ADSL modem, print server, WAP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2A9DD93-22A7-4D43-8DD4-AD65BD289225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17" name="Text Box 2"/>
          <p:cNvSpPr/>
          <p:nvPr/>
        </p:nvSpPr>
        <p:spPr>
          <a:xfrm>
            <a:off x="1143000" y="762120"/>
            <a:ext cx="7542360" cy="638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AU" sz="3600" spc="-1" strike="noStrike">
                <a:solidFill>
                  <a:srgbClr val="000000"/>
                </a:solidFill>
                <a:latin typeface="Tahoma"/>
                <a:ea typeface="DejaVu Sans"/>
              </a:rPr>
              <a:t>Connections – UTP</a:t>
            </a:r>
            <a:endParaRPr b="0" lang="en-AU" sz="3600" spc="-1" strike="noStrike">
              <a:latin typeface="Arial"/>
            </a:endParaRPr>
          </a:p>
        </p:txBody>
      </p:sp>
      <p:sp>
        <p:nvSpPr>
          <p:cNvPr id="218" name="Text Box 3"/>
          <p:cNvSpPr/>
          <p:nvPr/>
        </p:nvSpPr>
        <p:spPr>
          <a:xfrm>
            <a:off x="250920" y="2438280"/>
            <a:ext cx="8533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1" lang="en-AU" sz="2400" spc="-1" strike="noStrike">
                <a:solidFill>
                  <a:srgbClr val="0000ff"/>
                </a:solidFill>
                <a:latin typeface="Tahoma"/>
                <a:ea typeface="DejaVu Sans"/>
              </a:rPr>
              <a:t>UTP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 (Unshielded Twisted Pair) e.g. CAT6 (‘Category 6’)</a:t>
            </a:r>
            <a:endParaRPr b="0" lang="en-AU" sz="2400" spc="-1" strike="noStrike">
              <a:latin typeface="Arial"/>
            </a:endParaRPr>
          </a:p>
        </p:txBody>
      </p:sp>
      <p:pic>
        <p:nvPicPr>
          <p:cNvPr id="219" name="Picture 6" descr="cat5-mini"/>
          <p:cNvPicPr/>
          <p:nvPr/>
        </p:nvPicPr>
        <p:blipFill>
          <a:blip r:embed="rId1"/>
          <a:stretch/>
        </p:blipFill>
        <p:spPr>
          <a:xfrm>
            <a:off x="1828800" y="3657600"/>
            <a:ext cx="5408640" cy="250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66FFF89-7A4D-466A-9FBB-93029CC34984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21" name="Text Box 2"/>
          <p:cNvSpPr/>
          <p:nvPr/>
        </p:nvSpPr>
        <p:spPr>
          <a:xfrm>
            <a:off x="412920" y="260280"/>
            <a:ext cx="7542360" cy="638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AU" sz="3600" spc="-1" strike="noStrike">
                <a:solidFill>
                  <a:srgbClr val="000000"/>
                </a:solidFill>
                <a:latin typeface="Tahoma"/>
                <a:ea typeface="DejaVu Sans"/>
              </a:rPr>
              <a:t>Connections – Fibre optic</a:t>
            </a:r>
            <a:endParaRPr b="0" lang="en-AU" sz="3600" spc="-1" strike="noStrike">
              <a:latin typeface="Arial"/>
            </a:endParaRPr>
          </a:p>
        </p:txBody>
      </p:sp>
      <p:sp>
        <p:nvSpPr>
          <p:cNvPr id="222" name="Text Box 4"/>
          <p:cNvSpPr/>
          <p:nvPr/>
        </p:nvSpPr>
        <p:spPr>
          <a:xfrm>
            <a:off x="395280" y="3357720"/>
            <a:ext cx="8582040" cy="44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Made of glass (or plastic)</a:t>
            </a:r>
            <a:endParaRPr b="0" lang="en-A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Optical, not electrical – little signal fade</a:t>
            </a:r>
            <a:endParaRPr b="0" lang="en-A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Optical Signals created by LED or laser</a:t>
            </a:r>
            <a:endParaRPr b="0" lang="en-A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Multiple signals on a single fibre</a:t>
            </a:r>
            <a:endParaRPr b="0" lang="en-A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Resists EMI (electromagnetic interference)</a:t>
            </a:r>
            <a:endParaRPr b="0" lang="en-A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Light signals bounce down Fibre Optic cable using </a:t>
            </a:r>
            <a:r>
              <a:rPr b="0" i="1" lang="en-A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Total Internal Reflection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AU" sz="2400" spc="-1" strike="noStrike">
              <a:latin typeface="Arial"/>
            </a:endParaRPr>
          </a:p>
        </p:txBody>
      </p:sp>
      <p:pic>
        <p:nvPicPr>
          <p:cNvPr id="223" name="Picture 7" descr="~fo-connect-little"/>
          <p:cNvPicPr/>
          <p:nvPr/>
        </p:nvPicPr>
        <p:blipFill>
          <a:blip r:embed="rId1"/>
          <a:stretch/>
        </p:blipFill>
        <p:spPr>
          <a:xfrm>
            <a:off x="468360" y="981000"/>
            <a:ext cx="5294520" cy="223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gradFill rotWithShape="0">
            <a:gsLst>
              <a:gs pos="0">
                <a:srgbClr val="9c2f2c"/>
              </a:gs>
              <a:gs pos="100000">
                <a:srgbClr val="cb3d39"/>
              </a:gs>
            </a:gsLst>
            <a:lin ang="16200000"/>
          </a:gradFill>
          <a:ln w="9360">
            <a:noFill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Calibri"/>
              </a:rPr>
              <a:t>INPUT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Speech recognition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Discuss: Why has it not taken over from primitive keyboards and mice, like in </a:t>
            </a: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Star Trek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Buttons, switches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Custom hardware e.g. PC reset switches, MyKi machines, phone volume controls, “walk” buttons on traffic light poles.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ftr"/>
          </p:nvPr>
        </p:nvSpPr>
        <p:spPr>
          <a:xfrm>
            <a:off x="2483640" y="6356520"/>
            <a:ext cx="43988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 </a:t>
            </a:r>
            <a:fld id="{43525AA9-BA6D-4C80-A319-D7EDC99BED2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F265162-CABF-44CA-B8C9-7B25512AF516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25" name="Text Box 2"/>
          <p:cNvSpPr/>
          <p:nvPr/>
        </p:nvSpPr>
        <p:spPr>
          <a:xfrm>
            <a:off x="1143000" y="762120"/>
            <a:ext cx="7542360" cy="638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AU" sz="3600" spc="-1" strike="noStrike">
                <a:solidFill>
                  <a:srgbClr val="000000"/>
                </a:solidFill>
                <a:latin typeface="Tahoma"/>
                <a:ea typeface="DejaVu Sans"/>
              </a:rPr>
              <a:t>Connections – Fibre Optic</a:t>
            </a:r>
            <a:endParaRPr b="0" lang="en-AU" sz="3600" spc="-1" strike="noStrike">
              <a:latin typeface="Arial"/>
            </a:endParaRPr>
          </a:p>
        </p:txBody>
      </p:sp>
      <p:sp>
        <p:nvSpPr>
          <p:cNvPr id="226" name="Rectangle 6"/>
          <p:cNvSpPr/>
          <p:nvPr/>
        </p:nvSpPr>
        <p:spPr>
          <a:xfrm>
            <a:off x="324000" y="1700280"/>
            <a:ext cx="8609040" cy="40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Core is as thin as a human hair</a:t>
            </a:r>
            <a:endParaRPr b="0" lang="en-A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Not very flexible – needs thick protective coat</a:t>
            </a:r>
            <a:endParaRPr b="0" lang="en-A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VERY fast</a:t>
            </a:r>
            <a:endParaRPr b="0" lang="en-A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VERY high bandwidth</a:t>
            </a:r>
            <a:endParaRPr b="0" lang="en-A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Very secure (can’t be tapped or snooped)</a:t>
            </a:r>
            <a:endParaRPr b="0" lang="en-A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VERY long distance (&gt;2km without repeaters)</a:t>
            </a:r>
            <a:endParaRPr b="0" lang="en-A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Light weight, small size</a:t>
            </a:r>
            <a:endParaRPr b="0" lang="en-A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Expensive adaptors to convert digital &lt;&gt; electrical signals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D68434F-863C-4241-9B60-7A7A62E4E285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28" name="Text Box 2"/>
          <p:cNvSpPr/>
          <p:nvPr/>
        </p:nvSpPr>
        <p:spPr>
          <a:xfrm>
            <a:off x="1143000" y="762120"/>
            <a:ext cx="7542360" cy="638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AU" sz="3600" spc="-1" strike="noStrike">
                <a:solidFill>
                  <a:srgbClr val="000000"/>
                </a:solidFill>
                <a:latin typeface="Tahoma"/>
                <a:ea typeface="DejaVu Sans"/>
              </a:rPr>
              <a:t>Connections – Cables and wireless</a:t>
            </a:r>
            <a:endParaRPr b="0" lang="en-AU" sz="3600" spc="-1" strike="noStrike">
              <a:latin typeface="Arial"/>
            </a:endParaRPr>
          </a:p>
        </p:txBody>
      </p:sp>
      <p:sp>
        <p:nvSpPr>
          <p:cNvPr id="229" name="Rectangle 7"/>
          <p:cNvSpPr/>
          <p:nvPr/>
        </p:nvSpPr>
        <p:spPr>
          <a:xfrm>
            <a:off x="380880" y="1628640"/>
            <a:ext cx="79232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Many fibre optic cable (‘FOC’) threads can be bound into a slim, single cable without their signals interfering with each other, giving massive data throughput.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FOC is replacing old, heavy, expensive copper cables to cross oceans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230" name="Rectangle 8"/>
          <p:cNvSpPr/>
          <p:nvPr/>
        </p:nvSpPr>
        <p:spPr>
          <a:xfrm>
            <a:off x="457200" y="4149720"/>
            <a:ext cx="7923240" cy="1507680"/>
          </a:xfrm>
          <a:prstGeom prst="rect">
            <a:avLst/>
          </a:prstGeom>
          <a:solidFill>
            <a:srgbClr val="99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t">
            <a:spAutoFit/>
          </a:bodyPr>
          <a:p>
            <a:pPr>
              <a:lnSpc>
                <a:spcPct val="100000"/>
              </a:lnSpc>
            </a:pPr>
            <a:r>
              <a:rPr b="1" lang="en-A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Warning!  Sharks can damage your network!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 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Sharks get over-excited by the electromagnetic fields radiated by copper cable.  FO is silent. 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7401D02-1120-48D2-B594-6287BD12B295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32" name="Text Box 2"/>
          <p:cNvSpPr/>
          <p:nvPr/>
        </p:nvSpPr>
        <p:spPr>
          <a:xfrm>
            <a:off x="395280" y="333360"/>
            <a:ext cx="7542360" cy="638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AU" sz="3600" spc="-1" strike="noStrike">
                <a:solidFill>
                  <a:srgbClr val="000000"/>
                </a:solidFill>
                <a:latin typeface="Tahoma"/>
                <a:ea typeface="DejaVu Sans"/>
              </a:rPr>
              <a:t>Connections – Wireless</a:t>
            </a:r>
            <a:endParaRPr b="0" lang="en-AU" sz="3600" spc="-1" strike="noStrike">
              <a:latin typeface="Arial"/>
            </a:endParaRPr>
          </a:p>
        </p:txBody>
      </p:sp>
      <p:sp>
        <p:nvSpPr>
          <p:cNvPr id="233" name="Text Box 4"/>
          <p:cNvSpPr/>
          <p:nvPr/>
        </p:nvSpPr>
        <p:spPr>
          <a:xfrm>
            <a:off x="106200" y="1601640"/>
            <a:ext cx="5759640" cy="31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Data sent as radio signals between NICs and base stations (WAP=wireless access point)</a:t>
            </a:r>
            <a:endParaRPr b="0" lang="en-A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short distances (e.g. 80m-200m), reduced by obstacles</a:t>
            </a:r>
            <a:endParaRPr b="0" lang="en-A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Speeds of 54Mbps and increasing</a:t>
            </a:r>
            <a:endParaRPr b="0" lang="en-A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Encrypted to prevent eavesdropping</a:t>
            </a:r>
            <a:endParaRPr b="0" lang="en-AU" sz="2400" spc="-1" strike="noStrike">
              <a:latin typeface="Arial"/>
            </a:endParaRPr>
          </a:p>
        </p:txBody>
      </p:sp>
      <p:pic>
        <p:nvPicPr>
          <p:cNvPr id="234" name="Picture 6" descr="DSC01598"/>
          <p:cNvPicPr/>
          <p:nvPr/>
        </p:nvPicPr>
        <p:blipFill>
          <a:blip r:embed="rId1"/>
          <a:stretch/>
        </p:blipFill>
        <p:spPr>
          <a:xfrm>
            <a:off x="6084720" y="2276640"/>
            <a:ext cx="2864160" cy="214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88AF246-0C51-4CD8-8966-49D4B17C28AF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Wireless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37" name="Rectangle 4"/>
          <p:cNvSpPr/>
          <p:nvPr/>
        </p:nvSpPr>
        <p:spPr>
          <a:xfrm>
            <a:off x="755640" y="1413000"/>
            <a:ext cx="6856560" cy="35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Many PCs can connect to a base station, share its bandwidth</a:t>
            </a:r>
            <a:endParaRPr b="0" lang="en-AU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PCs can “roam” and will automatically connect to the base station that has the strongest signal</a:t>
            </a:r>
            <a:endParaRPr b="0" lang="en-AU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Wireless NICs and antennae now built into laptops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11BC222-097B-4A6E-8FD0-1D90829935F0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39" name="Text Box 2"/>
          <p:cNvSpPr/>
          <p:nvPr/>
        </p:nvSpPr>
        <p:spPr>
          <a:xfrm>
            <a:off x="1143000" y="762120"/>
            <a:ext cx="7542360" cy="638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AU" sz="3600" spc="-1" strike="noStrike">
                <a:solidFill>
                  <a:srgbClr val="000000"/>
                </a:solidFill>
                <a:latin typeface="Tahoma"/>
                <a:ea typeface="DejaVu Sans"/>
              </a:rPr>
              <a:t>Connections – Wireless</a:t>
            </a:r>
            <a:endParaRPr b="0" lang="en-AU" sz="3600" spc="-1" strike="noStrike">
              <a:latin typeface="Arial"/>
            </a:endParaRPr>
          </a:p>
        </p:txBody>
      </p:sp>
      <p:sp>
        <p:nvSpPr>
          <p:cNvPr id="240" name="Text Box 3"/>
          <p:cNvSpPr/>
          <p:nvPr/>
        </p:nvSpPr>
        <p:spPr>
          <a:xfrm>
            <a:off x="324000" y="1585800"/>
            <a:ext cx="5183280" cy="420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Good for temporary networks, or when PCs rarely needed in a location</a:t>
            </a:r>
            <a:endParaRPr b="0" lang="en-A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Good for laptop-intensive places (e.g. classrooms, staffrooms).  Great at home</a:t>
            </a:r>
            <a:endParaRPr b="0" lang="en-A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Relatively expensive compared to cable, but a useful network add-on</a:t>
            </a:r>
            <a:endParaRPr b="0" lang="en-A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Security concerns – never run it unsecured!</a:t>
            </a:r>
            <a:endParaRPr b="0" lang="en-AU" sz="2400" spc="-1" strike="noStrike">
              <a:latin typeface="Arial"/>
            </a:endParaRPr>
          </a:p>
        </p:txBody>
      </p:sp>
      <p:pic>
        <p:nvPicPr>
          <p:cNvPr id="241" name="Picture 4" descr="Dsc01599"/>
          <p:cNvPicPr/>
          <p:nvPr/>
        </p:nvPicPr>
        <p:blipFill>
          <a:blip r:embed="rId1"/>
          <a:stretch/>
        </p:blipFill>
        <p:spPr>
          <a:xfrm>
            <a:off x="5724360" y="1484280"/>
            <a:ext cx="3313440" cy="4418280"/>
          </a:xfrm>
          <a:prstGeom prst="rect">
            <a:avLst/>
          </a:prstGeom>
          <a:ln w="0">
            <a:noFill/>
          </a:ln>
        </p:spPr>
      </p:pic>
      <p:sp>
        <p:nvSpPr>
          <p:cNvPr id="242" name="Rectangle 5"/>
          <p:cNvSpPr/>
          <p:nvPr/>
        </p:nvSpPr>
        <p:spPr>
          <a:xfrm>
            <a:off x="5724360" y="5877000"/>
            <a:ext cx="4570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AU" sz="1800" spc="-1" strike="noStrike">
                <a:solidFill>
                  <a:srgbClr val="000000"/>
                </a:solidFill>
                <a:latin typeface="Tahoma"/>
                <a:ea typeface="DejaVu Sans"/>
              </a:rPr>
              <a:t>Wireless base station &amp;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AU" sz="1800" spc="-1" strike="noStrike">
                <a:solidFill>
                  <a:srgbClr val="000000"/>
                </a:solidFill>
                <a:latin typeface="Tahoma"/>
                <a:ea typeface="DejaVu Sans"/>
              </a:rPr>
              <a:t>white radio antenna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80E8370-AE48-4B88-BEBC-E68E6B1DCB58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44" name="Text Box 2"/>
          <p:cNvSpPr/>
          <p:nvPr/>
        </p:nvSpPr>
        <p:spPr>
          <a:xfrm>
            <a:off x="395280" y="157320"/>
            <a:ext cx="6475680" cy="820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0" lang="en-AU" sz="4800" spc="-1" strike="noStrike">
                <a:solidFill>
                  <a:srgbClr val="000000"/>
                </a:solidFill>
                <a:latin typeface="Tahoma"/>
                <a:ea typeface="DejaVu Sans"/>
              </a:rPr>
              <a:t>Server farms</a:t>
            </a:r>
            <a:endParaRPr b="0" lang="en-AU" sz="4800" spc="-1" strike="noStrike">
              <a:latin typeface="Arial"/>
            </a:endParaRPr>
          </a:p>
        </p:txBody>
      </p:sp>
      <p:sp>
        <p:nvSpPr>
          <p:cNvPr id="245" name="Text Box 3"/>
          <p:cNvSpPr/>
          <p:nvPr/>
        </p:nvSpPr>
        <p:spPr>
          <a:xfrm>
            <a:off x="395280" y="1160640"/>
            <a:ext cx="8136000" cy="478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On smaller networks, network services are performed by software in a single server.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On busy LANs, multiple servers share the work… 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Login servers – authenticate users</a:t>
            </a:r>
            <a:endParaRPr b="0" lang="en-AU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Proxy servers – cache downloads</a:t>
            </a:r>
            <a:endParaRPr b="0" lang="en-AU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DHCP servers – allocate IP addresses</a:t>
            </a:r>
            <a:endParaRPr b="0" lang="en-AU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Print servers –manage print job queues</a:t>
            </a:r>
            <a:endParaRPr b="0" lang="en-AU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Web/FTP servers – serve web pages or files</a:t>
            </a:r>
            <a:endParaRPr b="0" lang="en-AU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Email servers –handle email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gradFill rotWithShape="0"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miter/>
          </a:ln>
          <a:effectLst>
            <a:outerShdw dist="20160" dir="5400000" blurRad="39960" rotWithShape="0">
              <a:srgbClr val="000000">
                <a:alpha val="38000"/>
              </a:srgbClr>
            </a:outerShdw>
          </a:effectLst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OUTPUT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131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Monitors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– CRT (extinct), LCD, plasma, data projectors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Printers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– laser, ink jet, thermal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Audio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– for warnings, information, voice cues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Custom controls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– aeroplane altimiters, router LEDs, on/off signals on machines etc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ftr"/>
          </p:nvPr>
        </p:nvSpPr>
        <p:spPr>
          <a:xfrm>
            <a:off x="2483640" y="6356520"/>
            <a:ext cx="43988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 </a:t>
            </a:r>
            <a:fld id="{0EE00F14-A081-4832-882A-8B436064A26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Box 3"/>
          <p:cNvSpPr/>
          <p:nvPr/>
        </p:nvSpPr>
        <p:spPr>
          <a:xfrm>
            <a:off x="428760" y="3500280"/>
            <a:ext cx="8356680" cy="2068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but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</a:t>
            </a:r>
            <a:r>
              <a:rPr b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be sold.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</a:t>
            </a:r>
            <a:r>
              <a:rPr b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be redistributed if you modify them.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This is not a VCAA publication and does not speak for VCAA.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Portions (e.g. exam questions, study design extracts, glossary terms) may be copyright 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Victorian Curriculum and Assessment Authority and are used with permission for educational purposes. </a:t>
            </a:r>
            <a:r>
              <a:rPr b="0" i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Thanks, guys!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2064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rmAutofit fontScale="73000"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Applied Computing Slideshows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by Mark Kelly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vcedata.com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mark@vcedata.com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EF7A403-2E74-404E-A4BC-41C4825D298F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ftr"/>
          </p:nvPr>
        </p:nvSpPr>
        <p:spPr>
          <a:xfrm>
            <a:off x="2555640" y="6381360"/>
            <a:ext cx="439092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AU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AU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70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bfcff">
                    <a:alpha val="55000"/>
                  </a:srgbClr>
                </a:solidFill>
                <a:latin typeface="Calibri"/>
              </a:rPr>
              <a:t>THANKS!</a:t>
            </a:r>
            <a:endParaRPr b="0" lang="en-AU" sz="60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395640" y="1052640"/>
            <a:ext cx="8228160" cy="862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Because you’ve been so good, here’s a hardware picture you can look at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while your teacher works out what to do next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2A5D95A-7F1C-43D4-A3B7-39A5A8C29178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256" name="Picture 5" descr=""/>
          <p:cNvPicPr/>
          <p:nvPr/>
        </p:nvPicPr>
        <p:blipFill>
          <a:blip r:embed="rId1"/>
          <a:stretch/>
        </p:blipFill>
        <p:spPr>
          <a:xfrm>
            <a:off x="2051640" y="1989000"/>
            <a:ext cx="5688360" cy="417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gradFill rotWithShape="0">
            <a:gsLst>
              <a:gs pos="0">
                <a:srgbClr val="9c2f2c"/>
              </a:gs>
              <a:gs pos="100000">
                <a:srgbClr val="cb3d39"/>
              </a:gs>
            </a:gsLst>
            <a:lin ang="16200000"/>
          </a:gradFill>
          <a:ln w="9360">
            <a:noFill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Calibri"/>
              </a:rPr>
              <a:t>INPUT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2619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Scanners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Analogue to Digital conversion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OCR (Optical Character Recognition) – printed text to electronic text – for example Google Books, Trove at the National Library.</a:t>
            </a:r>
            <a:endParaRPr b="0" lang="en-AU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AU" sz="28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ftr"/>
          </p:nvPr>
        </p:nvSpPr>
        <p:spPr>
          <a:xfrm>
            <a:off x="2483640" y="6356520"/>
            <a:ext cx="43988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 </a:t>
            </a:r>
            <a:fld id="{E8B6770F-9929-4293-9458-DAC3EC1BB55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gradFill rotWithShape="0">
            <a:gsLst>
              <a:gs pos="0">
                <a:srgbClr val="9c2f2c"/>
              </a:gs>
              <a:gs pos="100000">
                <a:srgbClr val="cb3d39"/>
              </a:gs>
            </a:gsLst>
            <a:lin ang="16200000"/>
          </a:gradFill>
          <a:ln w="9360">
            <a:noFill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Calibri"/>
              </a:rPr>
              <a:t>INPUT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1323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Most archives, such as </a:t>
            </a: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Trove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at the National Library of Australia uses OCR to digitise printed newspapers.</a:t>
            </a:r>
            <a:endParaRPr b="0" lang="en-AU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AU" sz="28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ftr"/>
          </p:nvPr>
        </p:nvSpPr>
        <p:spPr>
          <a:xfrm>
            <a:off x="2483640" y="6356520"/>
            <a:ext cx="43988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 </a:t>
            </a:r>
            <a:fld id="{E3695A42-AFCC-410B-AD31-251779F9208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AU" sz="1200" spc="-1" strike="noStrike">
              <a:latin typeface="Times New Roman"/>
            </a:endParaRPr>
          </a:p>
        </p:txBody>
      </p:sp>
      <p:pic>
        <p:nvPicPr>
          <p:cNvPr id="130" name="Picture 6" descr=""/>
          <p:cNvPicPr/>
          <p:nvPr/>
        </p:nvPicPr>
        <p:blipFill>
          <a:blip r:embed="rId1"/>
          <a:stretch/>
        </p:blipFill>
        <p:spPr>
          <a:xfrm>
            <a:off x="1578600" y="2781000"/>
            <a:ext cx="5985360" cy="310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gradFill rotWithShape="0"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 w="9360">
            <a:solidFill>
              <a:srgbClr val="98b855"/>
            </a:solidFill>
            <a:miter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Calibri"/>
              </a:rPr>
              <a:t>INPUT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Input device assessment criteria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Speed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Accuracy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(Others?)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ftr"/>
          </p:nvPr>
        </p:nvSpPr>
        <p:spPr>
          <a:xfrm>
            <a:off x="2483640" y="6356520"/>
            <a:ext cx="43988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 </a:t>
            </a:r>
            <a:fld id="{D7DF6354-C8DC-4994-AD8F-AF51F7165B5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AU" sz="1200" spc="-1" strike="noStrike">
              <a:latin typeface="Times New Roman"/>
            </a:endParaRPr>
          </a:p>
        </p:txBody>
      </p:sp>
      <p:sp>
        <p:nvSpPr>
          <p:cNvPr id="134" name="AutoShape 6"/>
          <p:cNvSpPr/>
          <p:nvPr/>
        </p:nvSpPr>
        <p:spPr>
          <a:xfrm>
            <a:off x="155520" y="-14436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Picture 9" descr=""/>
          <p:cNvPicPr/>
          <p:nvPr/>
        </p:nvPicPr>
        <p:blipFill>
          <a:blip r:embed="rId1"/>
          <a:stretch/>
        </p:blipFill>
        <p:spPr>
          <a:xfrm>
            <a:off x="4510440" y="3069000"/>
            <a:ext cx="4174920" cy="233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gradFill rotWithShape="0">
            <a:gsLst>
              <a:gs pos="0">
                <a:srgbClr val="c25552"/>
              </a:gs>
              <a:gs pos="100000">
                <a:srgbClr val="d99694"/>
              </a:gs>
            </a:gsLst>
            <a:lin ang="16200000"/>
          </a:gradFill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Calibri"/>
              </a:rPr>
              <a:t>STORE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Hard disk drives (HDD)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Is mechanical, has moving parts</a:t>
            </a:r>
            <a:endParaRPr b="0" lang="en-AU" sz="24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aluminium platters spinning at 5,400 or 7,200 RPM</a:t>
            </a:r>
            <a:endParaRPr b="0" lang="en-AU" sz="20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read/write heads hover over the disk platters</a:t>
            </a:r>
            <a:endParaRPr b="0" lang="en-AU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Any moving parts will eventually fail</a:t>
            </a:r>
            <a:endParaRPr b="0" lang="en-AU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Great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capacity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(e.g. 8 terabtyes - TB)</a:t>
            </a:r>
            <a:endParaRPr b="0" lang="en-AU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Good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speed</a:t>
            </a:r>
            <a:endParaRPr b="0" lang="en-AU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Low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cost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per TB</a:t>
            </a:r>
            <a:endParaRPr b="0" lang="en-AU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Generate noise, heat.</a:t>
            </a:r>
            <a:endParaRPr b="0" lang="en-AU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Consume reasonable amounts of electricity.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4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ftr"/>
          </p:nvPr>
        </p:nvSpPr>
        <p:spPr>
          <a:xfrm>
            <a:off x="2483640" y="6356520"/>
            <a:ext cx="43988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 </a:t>
            </a:r>
            <a:fld id="{A1AEB6CC-6DDF-489C-BB9D-EA8F82E129E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gradFill rotWithShape="0">
            <a:gsLst>
              <a:gs pos="0">
                <a:srgbClr val="c25552"/>
              </a:gs>
              <a:gs pos="100000">
                <a:srgbClr val="d99694"/>
              </a:gs>
            </a:gsLst>
            <a:lin ang="16200000"/>
          </a:gradFill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Calibri"/>
              </a:rPr>
              <a:t>STORE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Solid State disks (SSD)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Electronic (like USB drive), no moving parts</a:t>
            </a:r>
            <a:endParaRPr b="0" lang="en-AU" sz="24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But memory cells will also fail after a given number of read/write operations.</a:t>
            </a:r>
            <a:endParaRPr b="0" lang="en-AU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Silent (good for home theatre systems)</a:t>
            </a:r>
            <a:endParaRPr b="0" lang="en-AU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Generates less heat than HDD</a:t>
            </a:r>
            <a:endParaRPr b="0" lang="en-AU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Low power consumption.</a:t>
            </a:r>
            <a:endParaRPr b="0" lang="en-AU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Poor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capacity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(e.g. 1 terabyte in 2016)</a:t>
            </a:r>
            <a:endParaRPr b="0" lang="en-AU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Great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speed 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(access times are much faster than HDD)</a:t>
            </a:r>
            <a:endParaRPr b="0" lang="en-AU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High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cost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per TB compared to HDD 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(but reducing over time)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ftr"/>
          </p:nvPr>
        </p:nvSpPr>
        <p:spPr>
          <a:xfrm>
            <a:off x="2483640" y="6356520"/>
            <a:ext cx="43988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 </a:t>
            </a:r>
            <a:fld id="{E8051EDA-A823-471E-8A9A-3592DD07FC8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gradFill rotWithShape="0">
            <a:gsLst>
              <a:gs pos="0">
                <a:srgbClr val="c25552"/>
              </a:gs>
              <a:gs pos="100000">
                <a:srgbClr val="d99694"/>
              </a:gs>
            </a:gsLst>
            <a:lin ang="16200000"/>
          </a:gradFill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ffff"/>
                </a:solidFill>
                <a:latin typeface="Calibri"/>
              </a:rPr>
              <a:t>STORE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Magnetic tape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Going out of favour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Tapes stretch, degrade over time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May still be used by commercial sector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Relatively slow read/write times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Tapes need to be loaded/unloaded manually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Good data capacity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Media are easily portable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ftr"/>
          </p:nvPr>
        </p:nvSpPr>
        <p:spPr>
          <a:xfrm>
            <a:off x="2483640" y="6356520"/>
            <a:ext cx="43988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 </a:t>
            </a:r>
            <a:fld id="{59DB5D28-EB55-413B-BE8A-0B5EE9D221C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Application>LibreOffice/7.2.2.2$Windows_X86_64 LibreOffice_project/02b2acce88a210515b4a5bb2e46cbfb63fe97d56</Application>
  <AppVersion>15.0000</AppVersion>
  <Words>1998</Words>
  <Paragraphs>289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2009-02-06T03:31:51Z</dcterms:created>
  <dc:creator>kel</dc:creator>
  <dc:description/>
  <dc:language>en-AU</dc:language>
  <cp:lastModifiedBy>Mark Kelly</cp:lastModifiedBy>
  <dcterms:modified xsi:type="dcterms:W3CDTF">2022-01-25T09:50:11Z</dcterms:modified>
  <cp:revision>33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39</vt:i4>
  </property>
</Properties>
</file>