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8.gif" ContentType="image/gif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Hash_table" TargetMode="External"/><Relationship Id="rId2" Type="http://schemas.openxmlformats.org/officeDocument/2006/relationships/hyperlink" Target="https://en.wikipedia.org/wiki/Hash_table" TargetMode="External"/><Relationship Id="rId3" Type="http://schemas.openxmlformats.org/officeDocument/2006/relationships/hyperlink" Target="http://research.cs.vt.edu/AVresearch/hashing/introduction.php" TargetMode="External"/><Relationship Id="rId4" Type="http://schemas.openxmlformats.org/officeDocument/2006/relationships/hyperlink" Target="http://research.cs.vt.edu/AVresearch/hashing/introduction.php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5640" y="296640"/>
            <a:ext cx="7771680" cy="115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611640" y="1664640"/>
            <a:ext cx="8017200" cy="10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54000"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ff3333"/>
                </a:solidFill>
                <a:latin typeface="Calibri"/>
                <a:ea typeface="DejaVu Sans"/>
              </a:rPr>
              <a:t>Associative arrays, hash tables and functions</a:t>
            </a:r>
            <a:endParaRPr b="0" lang="en-AU" sz="6000" spc="-1" strike="noStrike">
              <a:latin typeface="Arial"/>
            </a:endParaRPr>
          </a:p>
        </p:txBody>
      </p:sp>
      <p:pic>
        <p:nvPicPr>
          <p:cNvPr id="78" name="Picture 1" descr=""/>
          <p:cNvPicPr/>
          <p:nvPr/>
        </p:nvPicPr>
        <p:blipFill>
          <a:blip r:embed="rId1"/>
          <a:stretch/>
        </p:blipFill>
        <p:spPr>
          <a:xfrm>
            <a:off x="2211480" y="2700000"/>
            <a:ext cx="4504680" cy="3913920"/>
          </a:xfrm>
          <a:prstGeom prst="rect">
            <a:avLst/>
          </a:prstGeom>
          <a:ln w="0">
            <a:solidFill>
              <a:srgbClr val="d9d9d9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moral of the story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5D0211-BFEE-4835-BC2F-9ED9F8D9471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1196640"/>
            <a:ext cx="8228880" cy="552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Searching large quantities of unorganised text is VERY slow and VERY processor-intensive.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Hash tables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can greatly speed up data retrieval.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they are very commonly used in large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associative arrays,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database indexes and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cached data.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65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Speeding up searches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21BE9D7-0499-453D-83EB-C4766BFD545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179640" y="1010520"/>
            <a:ext cx="8704800" cy="25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Searching’ with a hash table is really quick… largely because actual linear or even binary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searching is </a:t>
            </a:r>
            <a:r>
              <a:rPr b="0" i="1" lang="en-US" sz="3200" spc="-1" strike="noStrike">
                <a:solidFill>
                  <a:srgbClr val="ff0000"/>
                </a:solidFill>
                <a:latin typeface="Calibri"/>
              </a:rPr>
              <a:t>no longer required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original data is used to create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its own indexed location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in the data store.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3" name="Picture 2" descr="http://www.everydaydevotions.com/wp-content/uploads/2015/01/surprise.jpg"/>
          <p:cNvPicPr/>
          <p:nvPr/>
        </p:nvPicPr>
        <p:blipFill>
          <a:blip r:embed="rId1"/>
          <a:stretch/>
        </p:blipFill>
        <p:spPr>
          <a:xfrm>
            <a:off x="2483640" y="3808800"/>
            <a:ext cx="3887640" cy="247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65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A really dumb example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EC85A73-C3AE-41E3-A4E9-55705547F84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179640" y="1320840"/>
            <a:ext cx="6192000" cy="4123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want to store information on thousands of people’s favourite foods.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Jim says his favourite food is beans.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stupidly-simple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Hashing function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#1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uses this algorithm: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the hash value is the length of the name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“Jim” converts to hash value 3, which is used as his value’s slot number in the ‘buckets’</a:t>
            </a:r>
            <a:endParaRPr b="0" lang="en-AU" sz="2800" spc="-1" strike="noStrike">
              <a:latin typeface="Arial"/>
            </a:endParaRPr>
          </a:p>
        </p:txBody>
      </p:sp>
      <p:graphicFrame>
        <p:nvGraphicFramePr>
          <p:cNvPr id="117" name="Table 5"/>
          <p:cNvGraphicFramePr/>
          <p:nvPr/>
        </p:nvGraphicFramePr>
        <p:xfrm>
          <a:off x="6372360" y="1772640"/>
          <a:ext cx="2273400" cy="3449520"/>
        </p:xfrm>
        <a:graphic>
          <a:graphicData uri="http://schemas.openxmlformats.org/drawingml/2006/table">
            <a:tbl>
              <a:tblPr/>
              <a:tblGrid>
                <a:gridCol w="1136880"/>
                <a:gridCol w="1136880"/>
              </a:tblGrid>
              <a:tr h="5518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Index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 / Buckets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Beans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99,999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65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A really dumb example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E53415-CA55-4F52-A284-7C7C3F6E118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179640" y="1320840"/>
            <a:ext cx="6192000" cy="469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Weeks later, we need to retrieve Jim’s favourite food value.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we take the key “Jim” again. Apply the hashing function again to discover the index - 3. Read the value in bucket(3)… Beans.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searching required!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Brilliant, eh?</a:t>
            </a:r>
            <a:endParaRPr b="0" lang="en-AU" sz="2800" spc="-1" strike="noStrike">
              <a:latin typeface="Arial"/>
            </a:endParaRPr>
          </a:p>
        </p:txBody>
      </p:sp>
      <p:graphicFrame>
        <p:nvGraphicFramePr>
          <p:cNvPr id="121" name="Table 5"/>
          <p:cNvGraphicFramePr/>
          <p:nvPr/>
        </p:nvGraphicFramePr>
        <p:xfrm>
          <a:off x="6372360" y="1772640"/>
          <a:ext cx="2273400" cy="3311640"/>
        </p:xfrm>
        <a:graphic>
          <a:graphicData uri="http://schemas.openxmlformats.org/drawingml/2006/table">
            <a:tbl>
              <a:tblPr/>
              <a:tblGrid>
                <a:gridCol w="1136880"/>
                <a:gridCol w="1136880"/>
              </a:tblGrid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Index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Beans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99,999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65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A really dumb example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ED12CF-D869-46DA-B4AB-C04B9D7537E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179640" y="1320840"/>
            <a:ext cx="6192000" cy="469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assume Peter’s favourite food - jam - needs to be added to the data store.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– “Peter” – yields a hash value of 5 (the length of his name)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Store the value “Jam” in bucket 5…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All’s good</a:t>
            </a:r>
            <a:endParaRPr b="0" lang="en-AU" sz="2800" spc="-1" strike="noStrike">
              <a:latin typeface="Arial"/>
            </a:endParaRPr>
          </a:p>
        </p:txBody>
      </p:sp>
      <p:graphicFrame>
        <p:nvGraphicFramePr>
          <p:cNvPr id="125" name="Table 5"/>
          <p:cNvGraphicFramePr/>
          <p:nvPr/>
        </p:nvGraphicFramePr>
        <p:xfrm>
          <a:off x="6372360" y="1772640"/>
          <a:ext cx="2273400" cy="3311640"/>
        </p:xfrm>
        <a:graphic>
          <a:graphicData uri="http://schemas.openxmlformats.org/drawingml/2006/table">
            <a:tbl>
              <a:tblPr/>
              <a:tblGrid>
                <a:gridCol w="1136880"/>
                <a:gridCol w="1136880"/>
              </a:tblGrid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Index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Beans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99,999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65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A really dumb example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5F8BCE-E00D-4AB7-B238-54E85F4D925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179640" y="1320840"/>
            <a:ext cx="6192000" cy="469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Amy says her favourite food is lamb.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“Amy” yields hash value 3… which is already assigned to someone else’s data.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Collision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800" spc="-1" strike="noStrike">
              <a:latin typeface="Arial"/>
            </a:endParaRPr>
          </a:p>
        </p:txBody>
      </p:sp>
      <p:graphicFrame>
        <p:nvGraphicFramePr>
          <p:cNvPr id="129" name="Table 5"/>
          <p:cNvGraphicFramePr/>
          <p:nvPr/>
        </p:nvGraphicFramePr>
        <p:xfrm>
          <a:off x="6372360" y="1772640"/>
          <a:ext cx="2273400" cy="3311640"/>
        </p:xfrm>
        <a:graphic>
          <a:graphicData uri="http://schemas.openxmlformats.org/drawingml/2006/table">
            <a:tbl>
              <a:tblPr/>
              <a:tblGrid>
                <a:gridCol w="1136880"/>
                <a:gridCol w="1136880"/>
              </a:tblGrid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Index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Beans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99,999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65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Sidenote: uniformity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69A6661-5102-4A36-A2D0-2826559E9C8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179640" y="1320840"/>
            <a:ext cx="6192000" cy="469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Note another problem here: nearly every key generated using this stupid algorithm will be packed into bucket numbers 3 to 15 even though 100,000 buckets are available.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Nearly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every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key will result in a collision!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good hash function seeks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uniformity*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spreading hash values evenly across the entire range of buckets, not just a few.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Later there will be more about the qualities of good hash functions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*not examinable, but nice to know</a:t>
            </a:r>
            <a:endParaRPr b="0" lang="en-AU" sz="1600" spc="-1" strike="noStrike">
              <a:latin typeface="Arial"/>
            </a:endParaRPr>
          </a:p>
        </p:txBody>
      </p:sp>
      <p:graphicFrame>
        <p:nvGraphicFramePr>
          <p:cNvPr id="133" name="Table 5"/>
          <p:cNvGraphicFramePr/>
          <p:nvPr/>
        </p:nvGraphicFramePr>
        <p:xfrm>
          <a:off x="6372360" y="1772640"/>
          <a:ext cx="2273400" cy="3311640"/>
        </p:xfrm>
        <a:graphic>
          <a:graphicData uri="http://schemas.openxmlformats.org/drawingml/2006/table">
            <a:tbl>
              <a:tblPr/>
              <a:tblGrid>
                <a:gridCol w="1136880"/>
                <a:gridCol w="1136880"/>
              </a:tblGrid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Index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Beans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Jam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14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99,999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Hashing 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5771A89-55F0-4F4A-B464-D81605A5BBF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57200" y="1196640"/>
            <a:ext cx="8228880" cy="525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the hashing code will need a method (with links or whatever) to get from Amy’s key to discover her true bucket number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One way is to use a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linked list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index points to the first bucket matching the hash value. If there is another bucket with the same hash value, there is a link to that bucket. If the link is NULL, that is the last link.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Handling Collisions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0760A6-C87B-451F-975D-C13160F3489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58920" y="1193760"/>
            <a:ext cx="8228880" cy="57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Like this…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40" name="Picture 2" descr="http://vhanda.in/images/hash/normal-hash-table.png"/>
          <p:cNvPicPr/>
          <p:nvPr/>
        </p:nvPicPr>
        <p:blipFill>
          <a:blip r:embed="rId1"/>
          <a:stretch/>
        </p:blipFill>
        <p:spPr>
          <a:xfrm>
            <a:off x="2771640" y="1168200"/>
            <a:ext cx="3809160" cy="2599560"/>
          </a:xfrm>
          <a:prstGeom prst="rect">
            <a:avLst/>
          </a:prstGeom>
          <a:ln w="0">
            <a:noFill/>
          </a:ln>
        </p:spPr>
      </p:pic>
      <p:sp>
        <p:nvSpPr>
          <p:cNvPr id="141" name="Content Placeholder 2"/>
          <p:cNvSpPr/>
          <p:nvPr/>
        </p:nvSpPr>
        <p:spPr>
          <a:xfrm>
            <a:off x="374760" y="4168080"/>
            <a:ext cx="8228880" cy="1420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Such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linked lists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seem to be the most common way of dealing with collisions.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Handling Collisions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139925-4EDE-4F32-8467-1B117D4F474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74760" y="1006920"/>
            <a:ext cx="8228880" cy="57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this (an ‘x’ means ‘no link’)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45" name="Picture 8" descr=""/>
          <p:cNvPicPr/>
          <p:nvPr/>
        </p:nvPicPr>
        <p:blipFill>
          <a:blip r:embed="rId1"/>
          <a:stretch/>
        </p:blipFill>
        <p:spPr>
          <a:xfrm>
            <a:off x="652320" y="1586160"/>
            <a:ext cx="7838280" cy="486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Freak not out. It all sounds difficult, but it’s actually an interesting, rich and important slice of programming theory.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Associative Arrays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Hash tables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Hashing functions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8E8477A-AD2C-4BD2-B602-488A5A4FA17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Hashing 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5744EAC-170E-46A1-B06B-9955306019B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57200" y="1196640"/>
            <a:ext cx="8228880" cy="525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- any hashing technique must be able to use a method to handle “Jim/Amy” sorts of collisions.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But all such methods take time and processing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- it’s still best to avoid collision in the first place.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Good hashing functions try their best to do that.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Hashing 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0E9DAB6-4D22-4837-859A-7D15BF9F474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1196640"/>
            <a:ext cx="8228880" cy="525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OK. That “length of key” hashing function was a bit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too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stupid.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Let’s try creating a slightly better one.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Let’s hash “Fred Smith”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4110612-6FE1-4C5F-9903-32FAF42FE61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57200" y="1068480"/>
            <a:ext cx="8578440" cy="525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Hashing Algorithm 2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Convert each character into a number, using its ASCII code.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Wot? You really don’t know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ASCII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? …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ASCII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544B18-E500-4156-8341-736A784CC6E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57200" y="1068480"/>
            <a:ext cx="8578440" cy="525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Computers only understand, process and store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numbers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Letters and punctuation (and pictures, music, video, documents) are all converted to and stored as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numbers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ASCII was the original way to convert characters to nice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numbers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4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ASCII chart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F38B03-D33F-4095-AE48-8F465532E37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60" name="Picture 6" descr=""/>
          <p:cNvPicPr/>
          <p:nvPr/>
        </p:nvPicPr>
        <p:blipFill>
          <a:blip r:embed="rId1"/>
          <a:stretch/>
        </p:blipFill>
        <p:spPr>
          <a:xfrm>
            <a:off x="184320" y="1124640"/>
            <a:ext cx="8203320" cy="499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Simplifying “Fred Smith”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1890AE2-5004-4061-B6BA-EA452437421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539640" y="1412640"/>
            <a:ext cx="3178080" cy="39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2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Add up the values of the ASCII codes for every character in the string…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Total for “Fred Smith” = 934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64" name="Table 5"/>
          <p:cNvGraphicFramePr/>
          <p:nvPr/>
        </p:nvGraphicFramePr>
        <p:xfrm>
          <a:off x="4212000" y="1224360"/>
          <a:ext cx="2663640" cy="4630320"/>
        </p:xfrm>
        <a:graphic>
          <a:graphicData uri="http://schemas.openxmlformats.org/drawingml/2006/table">
            <a:tbl>
              <a:tblPr/>
              <a:tblGrid>
                <a:gridCol w="1152000"/>
                <a:gridCol w="1512000"/>
              </a:tblGrid>
              <a:tr h="551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Character in string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ASCII code (decimal)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&lt;space&gt;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109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Simplifying “Fred Smith”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87037AD-852D-4EEF-B2C7-EE19E2D2425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575640" y="1052640"/>
            <a:ext cx="8064000" cy="208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Step 3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Store value in array (bucket) slot 934, with its associated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value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(“Fred Smith”). 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68" name="Table 7"/>
          <p:cNvGraphicFramePr/>
          <p:nvPr/>
        </p:nvGraphicFramePr>
        <p:xfrm>
          <a:off x="1691640" y="3141000"/>
          <a:ext cx="6095160" cy="2966040"/>
        </p:xfrm>
        <a:graphic>
          <a:graphicData uri="http://schemas.openxmlformats.org/drawingml/2006/table">
            <a:tbl>
              <a:tblPr/>
              <a:tblGrid>
                <a:gridCol w="1512000"/>
                <a:gridCol w="4583520"/>
              </a:tblGrid>
              <a:tr h="432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Key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934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Fred Smith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1242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Xenides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1692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Phillipe Pompadou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1358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Humphrey B Bear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Try searching now…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871120-5C43-418F-84D4-F07ABDE6707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75640" y="1052640"/>
            <a:ext cx="8064000" cy="1151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can then add other records hashed with the same function…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72" name="Table 7"/>
          <p:cNvGraphicFramePr/>
          <p:nvPr/>
        </p:nvGraphicFramePr>
        <p:xfrm>
          <a:off x="1691640" y="3141000"/>
          <a:ext cx="6095160" cy="2966040"/>
        </p:xfrm>
        <a:graphic>
          <a:graphicData uri="http://schemas.openxmlformats.org/drawingml/2006/table">
            <a:tbl>
              <a:tblPr/>
              <a:tblGrid>
                <a:gridCol w="1584000"/>
                <a:gridCol w="4511520"/>
              </a:tblGrid>
              <a:tr h="432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Key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934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Fred Smith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1242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Xenides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1692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Phillipe Pompadou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1358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Humphrey B Bear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Try searching now…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77662D9-E319-45D3-A280-A9B828084FD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75640" y="1052640"/>
            <a:ext cx="8064000" cy="1943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search for “Fred Smith” using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hash table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we convert the target string (“Fred Smith”) to a key (934) using our hash function. Then we just seek the contents of bucket 934 … “Fred Smith”</a:t>
            </a:r>
            <a:endParaRPr b="0" lang="en-AU" sz="3200" spc="-1" strike="noStrike">
              <a:latin typeface="Arial"/>
            </a:endParaRPr>
          </a:p>
        </p:txBody>
      </p:sp>
      <p:graphicFrame>
        <p:nvGraphicFramePr>
          <p:cNvPr id="176" name="Table 7"/>
          <p:cNvGraphicFramePr/>
          <p:nvPr/>
        </p:nvGraphicFramePr>
        <p:xfrm>
          <a:off x="1691640" y="3141000"/>
          <a:ext cx="6095160" cy="2966040"/>
        </p:xfrm>
        <a:graphic>
          <a:graphicData uri="http://schemas.openxmlformats.org/drawingml/2006/table">
            <a:tbl>
              <a:tblPr/>
              <a:tblGrid>
                <a:gridCol w="1584000"/>
                <a:gridCol w="4511520"/>
              </a:tblGrid>
              <a:tr h="432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Key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 / Bucket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934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Fred Smith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1242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Xenides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1692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Phillipe Pompadou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336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1358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Humphrey B Bear</a:t>
                      </a:r>
                      <a:endParaRPr b="0" lang="en-AU" sz="24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It looks like this…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B276BAD-BBF6-432A-9700-7922FC97DF9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79" name="Picture 2" descr="https://upload.wikimedia.org/wikipedia/commons/thumb/7/7d/Hash_table_3_1_1_0_1_0_0_SP.svg/315px-Hash_table_3_1_1_0_1_0_0_SP.svg.png"/>
          <p:cNvPicPr/>
          <p:nvPr/>
        </p:nvPicPr>
        <p:blipFill>
          <a:blip r:embed="rId1"/>
          <a:stretch/>
        </p:blipFill>
        <p:spPr>
          <a:xfrm>
            <a:off x="1763640" y="1196640"/>
            <a:ext cx="5688000" cy="415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Associative Array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880" cy="453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fundamental, powerful (and relatively simple) programming concept.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Also called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map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symbol table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dictionary 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4C57081-B905-45A4-8E99-E3A3F1E7CC7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Wot? Collisions… again?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254C452-79E9-43A6-B5F0-606CFFC1A6C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75640" y="1052640"/>
            <a:ext cx="8064000" cy="237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Let’s say a new person needs to be added to the data… this person is named “Derf Smith”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Yeah – ‘Derf’.  Just go along with me on this, OK? Pretend it’s a common name in Bendigo.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Can you see the problem already?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8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4" name="Picture 6" descr=""/>
          <p:cNvPicPr/>
          <p:nvPr/>
        </p:nvPicPr>
        <p:blipFill>
          <a:blip r:embed="rId1"/>
          <a:stretch/>
        </p:blipFill>
        <p:spPr>
          <a:xfrm>
            <a:off x="2306520" y="3573000"/>
            <a:ext cx="4101480" cy="230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Collisions…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D15CE1D-ECD0-404A-B4D1-8141B3535E5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278280" y="3501000"/>
            <a:ext cx="8568360" cy="244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Two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different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names - “Fred Smith” and “Ferd Smith” - are converted to the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same hash key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Another collision.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simpler the hashing function is, the greater is the chance of having collisions.</a:t>
            </a:r>
            <a:endParaRPr b="0" lang="en-AU" sz="2000" spc="-1" strike="noStrike">
              <a:latin typeface="Arial"/>
            </a:endParaRPr>
          </a:p>
        </p:txBody>
      </p:sp>
      <p:graphicFrame>
        <p:nvGraphicFramePr>
          <p:cNvPr id="188" name="Table 7"/>
          <p:cNvGraphicFramePr/>
          <p:nvPr/>
        </p:nvGraphicFramePr>
        <p:xfrm>
          <a:off x="1523880" y="1043640"/>
          <a:ext cx="5135400" cy="2368440"/>
        </p:xfrm>
        <a:graphic>
          <a:graphicData uri="http://schemas.openxmlformats.org/drawingml/2006/table">
            <a:tbl>
              <a:tblPr/>
              <a:tblGrid>
                <a:gridCol w="1334520"/>
                <a:gridCol w="3801240"/>
              </a:tblGrid>
              <a:tr h="385200">
                <a:tc>
                  <a:txBody>
                    <a:bodyPr lIns="77040" rIns="770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Key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t" marL="77040" marR="77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77040" rIns="7704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Value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t" marL="77040" marR="770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49200"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934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Fred Smith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7560"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1242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Xenides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47480"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1692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Phillipe Pompadou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56760"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1358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Humphrey B Bear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62600"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934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7920" rIns="79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Derf Smith</a:t>
                      </a:r>
                      <a:endParaRPr b="0" lang="en-AU" sz="2000" spc="-1" strike="noStrike">
                        <a:latin typeface="Arial"/>
                      </a:endParaRPr>
                    </a:p>
                  </a:txBody>
                  <a:tcPr anchor="b" marL="7920" marR="79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Collisions…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C5644AE-B6FF-41F2-8CF0-0181870037F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287136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Here, both “John Smith” and “Sandra Dee” generate the same key (152) – a collision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92" name="Picture 2" descr="https://upload.wikimedia.org/wikipedia/commons/thumb/b/bf/Hash_table_5_0_1_1_1_1_0_SP.svg/2000px-Hash_table_5_0_1_1_1_1_0_SP.svg.png"/>
          <p:cNvPicPr/>
          <p:nvPr/>
        </p:nvPicPr>
        <p:blipFill>
          <a:blip r:embed="rId1"/>
          <a:stretch/>
        </p:blipFill>
        <p:spPr>
          <a:xfrm>
            <a:off x="3475800" y="1196640"/>
            <a:ext cx="5343840" cy="464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Hashing Rule #1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968DFF3-3AAE-4C11-856E-D6296095637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39640" y="1268640"/>
            <a:ext cx="8064000" cy="4823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Any software that uses hashing to store/retrieve data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must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expect that collisions will occur and be able to handle them.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Typically, a search that finds more than one matching key must then fully examine each candidate to see which is the sought value.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Remember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2B7086-0808-419F-9B55-1B6EA9A37B9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39640" y="1268640"/>
            <a:ext cx="8064000" cy="4823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Hashing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is (usually) only approximate.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better the hashing algorithm is (i.e. the less chance it has of collisions), the more complex it is, and the slower it will be.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Once again in IT we see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efficiency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effectiveness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as natural enemies. Choose one or the other: rarely will you get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both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Hashing Algorithm 3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B5E423-582B-46C3-A848-15317883931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39640" y="1268640"/>
            <a:ext cx="8064000" cy="4823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Let’s say we’re unhappy with the number of collisions we get with our second hashing algorithm.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make the algorithm more rigorous… Algorithm #3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Hashing Algorithm 3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F2FE950-7635-4B6D-994F-50E34E9959D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39640" y="1268640"/>
            <a:ext cx="8064000" cy="4823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know Algorithm 2 is weak because it does not care about the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position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of characters in the string.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Anagrams confuse it completely.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algorithm 1, “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President Bush of the USA”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is a match for “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A fresh one but he's stupid”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 – the new, improved Algorithm #3…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Hashing Algorithm 3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6FBD2F8-5105-4D2B-AE94-72261A3FE17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539640" y="1268640"/>
            <a:ext cx="8064000" cy="316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Algorithm 3, both character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value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character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position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are considered…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Key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 SUM(each character’s ASCII value * each character’s position in the string)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Hashing Algorithm 3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A213F26-8FAE-4E0D-A421-1927150B013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57200" y="1052640"/>
            <a:ext cx="8228880" cy="2239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Algorithm 2 gave the same key for “Fred Smith” and “Derf Smith” but algorithm 3 creates different keys.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Fewer collisions, but more processing needed.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211" name="Picture 6" descr=""/>
          <p:cNvPicPr/>
          <p:nvPr/>
        </p:nvPicPr>
        <p:blipFill>
          <a:blip r:embed="rId1"/>
          <a:stretch/>
        </p:blipFill>
        <p:spPr>
          <a:xfrm>
            <a:off x="985320" y="3573000"/>
            <a:ext cx="717264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In the real world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BEEB349-F86B-4B1E-AB90-86B58BB0444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67640" y="1052640"/>
            <a:ext cx="8228880" cy="2239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Realistic hashing algorithms aim for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maximum key uniqueness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for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minimum calculation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else constitutes a good hashing algorithm?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Associative Array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880" cy="453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is an abstract data type (ADT)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i.e. it’s a model or concept, not an actual structure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Like the PSM is abstract, not an actual method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composed of a collection of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(key, value)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pairs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Often implemented using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hash table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2D6E011-69A4-4668-9A08-2C1C0458B20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 the real world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C095E62-135E-4569-BF4F-76C1CD16DAC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57200" y="1068480"/>
            <a:ext cx="8578440" cy="525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There are many real hashing functions e.g. 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Bernstein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Fowler-Noll-Vo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Jenkins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Pearson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Zobrist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Keccak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A simple, real hashing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4693D11-CDDD-423E-8E30-FCB9B93B916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1068480"/>
            <a:ext cx="8578440" cy="3152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Created by Kernighan and Ritchie – creators of the ‘C’ programming language.</a:t>
            </a:r>
            <a:endParaRPr b="0" lang="en-AU" sz="24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 up the ASCII values of the characters in the key.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Calculate HASHVALUE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modulo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ARRAYSIZE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forces the final value to be within the array’s size limits so we don’t overflow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graphicFrame>
        <p:nvGraphicFramePr>
          <p:cNvPr id="221" name="Table 5"/>
          <p:cNvGraphicFramePr/>
          <p:nvPr/>
        </p:nvGraphicFramePr>
        <p:xfrm>
          <a:off x="2627640" y="4509000"/>
          <a:ext cx="3455640" cy="951840"/>
        </p:xfrm>
        <a:graphic>
          <a:graphicData uri="http://schemas.openxmlformats.org/drawingml/2006/table">
            <a:tbl>
              <a:tblPr/>
              <a:tblGrid>
                <a:gridCol w="648000"/>
                <a:gridCol w="1008000"/>
                <a:gridCol w="1800000"/>
              </a:tblGrid>
              <a:tr h="190440"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HASHVAL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ARRAY SIZE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HASHVAL modulo ARRAYSIZE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90440"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90440"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90440"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190440"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AU" sz="11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  <a:endParaRPr b="0" lang="en-AU" sz="1100" spc="-1" strike="noStrike"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Why so many algorithms?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6B19437-3AFF-4774-AD54-136FF71DE48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57200" y="1068480"/>
            <a:ext cx="8578440" cy="525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is no perfect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hashing function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all occasions. 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Just as there no ‘best’ sorting or searching algorithm for all data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search for the ‘best’ function is an ongoing mission.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All functions have strengths and weaknesses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was an international competition (NIST) to find the best hashing function for encryption purposes.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What makes a hashing algorithm good?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0489666-C1A8-48D7-9CFE-97F3B4D01EE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640" y="1052640"/>
            <a:ext cx="8228880" cy="467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NOTE: none of the following terms in red is examinable!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Few collisions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fewer the collisions, the less time is needed to search within candidate values.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Determinism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given key must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always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generate the same hash value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What makes a hashing algorithm good?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BD8B9ED-8C74-4312-BE0A-81F2A23ED36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640" y="1052640"/>
            <a:ext cx="8228880" cy="518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Uniformity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Hashed keys should be spread evenly over a given range, and not all bunched together. This greatly reduces the chance of collision.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Remember the hash function before that bunched 100,000 values into only 13 slots? Bad uniformity.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What makes a hashing algorithm good?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C44B693-85CB-4A36-B396-DDF7DC6440D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640" y="1052640"/>
            <a:ext cx="8228880" cy="518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Non-invertibility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should be VERY hard (preferably impossible) to determine the original value from a key that is hashed from that value.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Especially important for hashed passwords that are stored and vulnerable to being hacked.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Don’t want hackers to be able to reverse-engineer passwords, credit card numbers etc from the hashed values.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very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hard to reverse-engineer “Jim” from the number 3!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9f3dd"/>
                </a:solidFill>
                <a:latin typeface="Calibri"/>
              </a:rPr>
              <a:t>In conclusion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C8C0263-372E-4DD3-A7C9-1422F8D2916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640" y="1052640"/>
            <a:ext cx="8228880" cy="518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Hashing tables can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completely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avoid having to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search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data tables!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very value of the thing you seek tells you where it’s stored!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loss of information during hashing leads to multiple matches (collisions)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ability to efficiently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detect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handle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collisions is compulsory in all hashing routines.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 Conclusion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31C675B-C2DD-49AC-966F-5F85B573D93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57200" y="1068480"/>
            <a:ext cx="8578440" cy="3152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Even if you have a billion key/values stored and only 1,000 buckets, you will only need to maybe check a relatively small number of links to find the desired value.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It’s still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far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quicker than searching the billion buckets!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61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880" cy="525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https://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en.wikipedia.org/wiki/Hash_table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http://</a:t>
            </a:r>
            <a:r>
              <a:rPr b="0" lang="en-AU" sz="20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research.cs.vt.edu/AVresearch/hashing/introduction.php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Kernighan &amp; Ritchie – </a:t>
            </a: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The C Programming Language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, 1978.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https://www.youtube.com/watch?v=MfhjkfocRR0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/>
          </p:nvPr>
        </p:nvSpPr>
        <p:spPr>
          <a:xfrm>
            <a:off x="8316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B3E34DA-2E18-4EE2-AE9D-7C41DAE19EA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Box 3"/>
          <p:cNvSpPr/>
          <p:nvPr/>
        </p:nvSpPr>
        <p:spPr>
          <a:xfrm>
            <a:off x="428760" y="3500280"/>
            <a:ext cx="8357400" cy="206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604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EB4B36D-AF54-4048-97FB-BA7AAD81194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ftr"/>
          </p:nvPr>
        </p:nvSpPr>
        <p:spPr>
          <a:xfrm>
            <a:off x="2555640" y="6381360"/>
            <a:ext cx="43916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Key - Value Pair (KVP)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880" cy="5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KVP - a set of two linked data items: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key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- a unique identifier for some item of data.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Informatics kids: think “primary key”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value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the associated data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(or a pointer to the location of that data)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221A343-C776-41EC-B2C2-297C401C1D6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0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8880" cy="863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9236D8F-9269-49A2-A409-9A70848AC54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50" name="Picture 5" descr=""/>
          <p:cNvPicPr/>
          <p:nvPr/>
        </p:nvPicPr>
        <p:blipFill>
          <a:blip r:embed="rId1"/>
          <a:stretch/>
        </p:blipFill>
        <p:spPr>
          <a:xfrm>
            <a:off x="2699640" y="1917000"/>
            <a:ext cx="3743640" cy="417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Key - Value Pair (KVP)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6E74FF2-9F23-4DD8-B78C-4BDDDDA7C07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93" name="Picture 2" descr="https://upload.wikimedia.org/wikipedia/commons/thumb/7/7d/Hash_table_3_1_1_0_1_0_0_SP.svg/315px-Hash_table_3_1_1_0_1_0_0_SP.svg.png"/>
          <p:cNvPicPr/>
          <p:nvPr/>
        </p:nvPicPr>
        <p:blipFill>
          <a:blip r:embed="rId1"/>
          <a:stretch/>
        </p:blipFill>
        <p:spPr>
          <a:xfrm>
            <a:off x="1907640" y="2562480"/>
            <a:ext cx="5328000" cy="3890160"/>
          </a:xfrm>
          <a:prstGeom prst="rect">
            <a:avLst/>
          </a:prstGeom>
          <a:ln w="0">
            <a:noFill/>
          </a:ln>
        </p:spPr>
      </p:pic>
      <p:sp>
        <p:nvSpPr>
          <p:cNvPr id="94" name="TextBox 6"/>
          <p:cNvSpPr/>
          <p:nvPr/>
        </p:nvSpPr>
        <p:spPr>
          <a:xfrm>
            <a:off x="539640" y="980640"/>
            <a:ext cx="8280360" cy="16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(people’s names) are converted by the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hash function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calculation to generate a number which is used as an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to an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array of buckets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containing data that matches the key.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e.g. In the phone book below, the hash function converts “John Smith” to the value of 2, and bucket(2) contains John Smith’s phone number.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95" name="TextBox 7"/>
          <p:cNvSpPr/>
          <p:nvPr/>
        </p:nvSpPr>
        <p:spPr>
          <a:xfrm>
            <a:off x="5652000" y="2709000"/>
            <a:ext cx="11512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Values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Searching values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7640" y="1268640"/>
            <a:ext cx="8471520" cy="489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Imagine a list of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thousands or millions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of values (e.g. a national bank’s customers’ names)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Searching this list for a specific name is VERY intensive in processing and slow in terms of data retrieval.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Remember that to match a string requires comparing the text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character by character…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146E2F2-9EEB-472C-934D-9EE0775EBFC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Searching values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79640" y="1268640"/>
            <a:ext cx="8759520" cy="4896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E.g. the simple programming statement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IF strX = strY THEN DISPLAY “Match!”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Actually makes the CPU have to do this…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B7399F9-6355-49F5-B922-606FEB3B7B7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Searching values</a:t>
            </a:r>
            <a:endParaRPr b="0" lang="en-AU" sz="4000" spc="-1" strike="noStrike">
              <a:latin typeface="Arial"/>
            </a:endParaRPr>
          </a:p>
        </p:txBody>
      </p:sp>
      <p:graphicFrame>
        <p:nvGraphicFramePr>
          <p:cNvPr id="103" name="Content Placeholder 5"/>
          <p:cNvGraphicFramePr/>
          <p:nvPr/>
        </p:nvGraphicFramePr>
        <p:xfrm>
          <a:off x="179640" y="2332080"/>
          <a:ext cx="8759160" cy="3336840"/>
        </p:xfrm>
        <a:graphic>
          <a:graphicData uri="http://schemas.openxmlformats.org/drawingml/2006/table">
            <a:tbl>
              <a:tblPr/>
              <a:tblGrid>
                <a:gridCol w="2919600"/>
                <a:gridCol w="2919600"/>
                <a:gridCol w="29203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String to find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String being searched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 so far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 so far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 so far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 so far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_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 so far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 so far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 so far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Match failed. D’oh.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0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D0B60A3-8C6A-4370-A16C-A5A2E327BDE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05" name="Content Placeholder 2"/>
          <p:cNvSpPr/>
          <p:nvPr/>
        </p:nvSpPr>
        <p:spPr>
          <a:xfrm>
            <a:off x="179640" y="1051200"/>
            <a:ext cx="8471520" cy="1280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String to find: “Fred Smith”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Name to compare: “Fred Smythe”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6" name="Content Placeholder 2"/>
          <p:cNvSpPr/>
          <p:nvPr/>
        </p:nvSpPr>
        <p:spPr>
          <a:xfrm>
            <a:off x="175320" y="5762880"/>
            <a:ext cx="8471520" cy="545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Work involved: 8 text comparisons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Application>LibreOffice/7.2.2.2$Windows_X86_64 LibreOffice_project/02b2acce88a210515b4a5bb2e46cbfb63fe97d56</Application>
  <AppVersion>15.0000</AppVersion>
  <Words>2813</Words>
  <Paragraphs>477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2022-01-25T10:24:36Z</dcterms:modified>
  <cp:revision>59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50</vt:i4>
  </property>
</Properties>
</file>