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embeddings/oleObject1.bin" ContentType="application/vnd.openxmlformats-officedocument.oleObjec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gif" ContentType="image/gif"/>
  <Override PartName="/ppt/media/image2.jpeg" ContentType="image/jpeg"/>
  <Override PartName="/ppt/media/image3.png" ContentType="image/png"/>
  <Override PartName="/ppt/media/image4.jpeg" ContentType="image/jpeg"/>
  <Override PartName="/ppt/media/image5.jpeg" ContentType="image/jpeg"/>
  <Override PartName="/ppt/media/image7.png" ContentType="image/png"/>
  <Override PartName="/ppt/media/image6.jpeg" ContentType="image/jpeg"/>
  <Override PartName="/ppt/media/image8.gif" ContentType="image/gif"/>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AU" sz="4400" spc="-1" strike="noStrike">
                <a:solidFill>
                  <a:srgbClr val="000000"/>
                </a:solidFill>
                <a:latin typeface="Arial"/>
              </a:rPr>
              <a:t>Click to move the slide</a:t>
            </a:r>
            <a:endParaRPr b="0" lang="en-AU" sz="4400" spc="-1" strike="noStrike">
              <a:solidFill>
                <a:srgbClr val="000000"/>
              </a:solidFill>
              <a:latin typeface="Arial"/>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AU" sz="2000" spc="-1" strike="noStrike">
                <a:solidFill>
                  <a:srgbClr val="000000"/>
                </a:solidFill>
                <a:latin typeface="Arial"/>
              </a:rPr>
              <a:t>Click to edit the notes' format</a:t>
            </a:r>
            <a:endParaRPr b="0" lang="en-AU" sz="2000" spc="-1" strike="noStrike">
              <a:solidFill>
                <a:srgbClr val="000000"/>
              </a:solidFill>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AU" sz="1400" spc="-1" strike="noStrike">
                <a:solidFill>
                  <a:srgbClr val="000000"/>
                </a:solidFill>
                <a:latin typeface="Times New Roman"/>
              </a:rPr>
              <a:t>&lt;header&gt;</a:t>
            </a:r>
            <a:endParaRPr b="0" lang="en-AU" sz="1400" spc="-1" strike="noStrike">
              <a:solidFill>
                <a:srgbClr val="000000"/>
              </a:solidFill>
              <a:latin typeface="Times New Roman"/>
            </a:endParaRPr>
          </a:p>
        </p:txBody>
      </p:sp>
      <p:sp>
        <p:nvSpPr>
          <p:cNvPr id="9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9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9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AU" sz="1400" spc="-1" strike="noStrike">
                <a:solidFill>
                  <a:srgbClr val="000000"/>
                </a:solidFill>
                <a:latin typeface="Times New Roman"/>
              </a:defRPr>
            </a:lvl1pPr>
          </a:lstStyle>
          <a:p>
            <a:pPr indent="0" algn="r">
              <a:buNone/>
            </a:pPr>
            <a:fld id="{A002C438-7DC4-498E-902F-3A56005EA716}"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p:nvPr/>
        </p:nvSpPr>
        <p:spPr>
          <a:xfrm>
            <a:off x="3884760" y="8685360"/>
            <a:ext cx="2970360" cy="455760"/>
          </a:xfrm>
          <a:custGeom>
            <a:avLst/>
            <a:gdLst>
              <a:gd name="textAreaLeft" fmla="*/ 0 w 2970360"/>
              <a:gd name="textAreaRight" fmla="*/ 2970720 w 2970360"/>
              <a:gd name="textAreaTop" fmla="*/ 0 h 455760"/>
              <a:gd name="textAreaBottom" fmla="*/ 456120 h 4557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81E5004D-C88C-4BD2-A0EF-EBB93A4DE9DC}" type="slidenum">
              <a:rPr b="0" lang="en-AU" sz="1200" spc="-1" strike="noStrike">
                <a:solidFill>
                  <a:srgbClr val="000000"/>
                </a:solidFill>
                <a:latin typeface="Arial"/>
              </a:rPr>
              <a:t>&lt;number&gt;</a:t>
            </a:fld>
            <a:endParaRPr b="0" lang="en-AU" sz="1200" spc="-1" strike="noStrike">
              <a:solidFill>
                <a:srgbClr val="000000"/>
              </a:solidFill>
              <a:latin typeface="Arial"/>
            </a:endParaRPr>
          </a:p>
        </p:txBody>
      </p:sp>
      <p:sp>
        <p:nvSpPr>
          <p:cNvPr id="177" name="PlaceHolder 1"/>
          <p:cNvSpPr>
            <a:spLocks noGrp="1"/>
          </p:cNvSpPr>
          <p:nvPr>
            <p:ph type="sldImg"/>
          </p:nvPr>
        </p:nvSpPr>
        <p:spPr>
          <a:xfrm>
            <a:off x="1143000" y="685800"/>
            <a:ext cx="4570560" cy="3427560"/>
          </a:xfrm>
          <a:prstGeom prst="rect">
            <a:avLst/>
          </a:prstGeom>
          <a:ln w="0">
            <a:noFill/>
          </a:ln>
        </p:spPr>
      </p:sp>
      <p:sp>
        <p:nvSpPr>
          <p:cNvPr id="178" name="PlaceHolder 2"/>
          <p:cNvSpPr>
            <a:spLocks noGrp="1"/>
          </p:cNvSpPr>
          <p:nvPr>
            <p:ph type="body"/>
          </p:nvPr>
        </p:nvSpPr>
        <p:spPr>
          <a:xfrm>
            <a:off x="685800" y="4343400"/>
            <a:ext cx="5484960" cy="4113360"/>
          </a:xfrm>
          <a:prstGeom prst="rect">
            <a:avLst/>
          </a:prstGeom>
          <a:noFill/>
          <a:ln w="0">
            <a:noFill/>
          </a:ln>
        </p:spPr>
        <p:txBody>
          <a:bodyPr lIns="0" rIns="0" tIns="0" bIns="0" anchor="ctr">
            <a:noAutofit/>
          </a:bodyPr>
          <a:p>
            <a:pPr marL="216000" indent="-216000">
              <a:buNone/>
            </a:pPr>
            <a:endParaRPr b="0" lang="en-AU"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3884760" y="8685360"/>
            <a:ext cx="2970360" cy="455760"/>
          </a:xfrm>
          <a:custGeom>
            <a:avLst/>
            <a:gdLst>
              <a:gd name="textAreaLeft" fmla="*/ 0 w 2970360"/>
              <a:gd name="textAreaRight" fmla="*/ 2970720 w 2970360"/>
              <a:gd name="textAreaTop" fmla="*/ 0 h 455760"/>
              <a:gd name="textAreaBottom" fmla="*/ 456120 h 4557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FFDA7A1C-D196-4772-8110-726968B5A929}" type="slidenum">
              <a:rPr b="0" lang="en-AU" sz="1200" spc="-1" strike="noStrike">
                <a:solidFill>
                  <a:srgbClr val="000000"/>
                </a:solidFill>
                <a:latin typeface="Arial"/>
              </a:rPr>
              <a:t>&lt;number&gt;</a:t>
            </a:fld>
            <a:endParaRPr b="0" lang="en-AU" sz="1200" spc="-1" strike="noStrike">
              <a:solidFill>
                <a:srgbClr val="000000"/>
              </a:solidFill>
              <a:latin typeface="Arial"/>
            </a:endParaRPr>
          </a:p>
        </p:txBody>
      </p:sp>
      <p:sp>
        <p:nvSpPr>
          <p:cNvPr id="180" name="PlaceHolder 1"/>
          <p:cNvSpPr>
            <a:spLocks noGrp="1"/>
          </p:cNvSpPr>
          <p:nvPr>
            <p:ph type="sldImg"/>
          </p:nvPr>
        </p:nvSpPr>
        <p:spPr>
          <a:xfrm>
            <a:off x="1143000" y="685800"/>
            <a:ext cx="4570560" cy="3427560"/>
          </a:xfrm>
          <a:prstGeom prst="rect">
            <a:avLst/>
          </a:prstGeom>
          <a:ln w="0">
            <a:noFill/>
          </a:ln>
        </p:spPr>
      </p:sp>
      <p:sp>
        <p:nvSpPr>
          <p:cNvPr id="181" name="PlaceHolder 2"/>
          <p:cNvSpPr>
            <a:spLocks noGrp="1"/>
          </p:cNvSpPr>
          <p:nvPr>
            <p:ph type="body"/>
          </p:nvPr>
        </p:nvSpPr>
        <p:spPr>
          <a:xfrm>
            <a:off x="685800" y="4343400"/>
            <a:ext cx="5484960" cy="4113360"/>
          </a:xfrm>
          <a:prstGeom prst="rect">
            <a:avLst/>
          </a:prstGeom>
          <a:noFill/>
          <a:ln w="0">
            <a:noFill/>
          </a:ln>
        </p:spPr>
        <p:txBody>
          <a:bodyPr lIns="0" rIns="0" tIns="0" bIns="0" anchor="ctr">
            <a:noAutofit/>
          </a:bodyPr>
          <a:p>
            <a:pPr marL="216000" indent="-216000">
              <a:buNone/>
            </a:pPr>
            <a:endParaRPr b="0" lang="en-AU"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8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8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8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4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1"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67"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69"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7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7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7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79"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8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8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8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83"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11"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1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1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19"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2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2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2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2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31"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3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33"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34"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35"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36"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37"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38"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40"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Arial"/>
              </a:rPr>
              <a:t>Click to edit the title text format</a:t>
            </a:r>
            <a:endParaRPr b="0" lang="en-AU" sz="4400" spc="-1" strike="noStrike">
              <a:solidFill>
                <a:srgbClr val="000000"/>
              </a:solidFill>
              <a:latin typeface="Arial"/>
            </a:endParaRPr>
          </a:p>
        </p:txBody>
      </p:sp>
      <p:sp>
        <p:nvSpPr>
          <p:cNvPr id="4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44"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4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49"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5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5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55"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5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
        <p:nvSpPr>
          <p:cNvPr id="5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solidFill>
                  <a:srgbClr val="000000"/>
                </a:solidFill>
                <a:latin typeface="Arial"/>
              </a:rPr>
              <a:t>Click to edit the outline text format</a:t>
            </a:r>
            <a:endParaRPr b="0" lang="en-A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1800" spc="-1" strike="noStrike">
                <a:solidFill>
                  <a:srgbClr val="000000"/>
                </a:solidFill>
                <a:latin typeface="Arial"/>
              </a:rPr>
              <a:t>Second Outline Level</a:t>
            </a:r>
            <a:endParaRPr b="0" lang="en-A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1800" spc="-1" strike="noStrike">
                <a:solidFill>
                  <a:srgbClr val="000000"/>
                </a:solidFill>
                <a:latin typeface="Arial"/>
              </a:rPr>
              <a:t>Third Outline Level</a:t>
            </a:r>
            <a:endParaRPr b="0" lang="en-A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1800" spc="-1" strike="noStrike">
                <a:solidFill>
                  <a:srgbClr val="000000"/>
                </a:solidFill>
                <a:latin typeface="Arial"/>
              </a:rPr>
              <a:t>Fourth Outline Level</a:t>
            </a:r>
            <a:endParaRPr b="0" lang="en-A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1800" spc="-1" strike="noStrike">
                <a:solidFill>
                  <a:srgbClr val="000000"/>
                </a:solidFill>
                <a:latin typeface="Arial"/>
              </a:rPr>
              <a:t>Fifth Outline Level</a:t>
            </a:r>
            <a:endParaRPr b="0" lang="en-A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1800" spc="-1" strike="noStrike">
                <a:solidFill>
                  <a:srgbClr val="000000"/>
                </a:solidFill>
                <a:latin typeface="Arial"/>
              </a:rPr>
              <a:t>Sixth Outline Level</a:t>
            </a:r>
            <a:endParaRPr b="0" lang="en-A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1800" spc="-1" strike="noStrike">
                <a:solidFill>
                  <a:srgbClr val="000000"/>
                </a:solidFill>
                <a:latin typeface="Arial"/>
              </a:rPr>
              <a:t>Seventh Outline Level</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
          <p:cNvSpPr/>
          <p:nvPr/>
        </p:nvSpPr>
        <p:spPr>
          <a:xfrm>
            <a:off x="45720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63" name=""/>
          <p:cNvSpPr/>
          <p:nvPr/>
        </p:nvSpPr>
        <p:spPr>
          <a:xfrm>
            <a:off x="3124080" y="6245280"/>
            <a:ext cx="2894400" cy="474840"/>
          </a:xfrm>
          <a:custGeom>
            <a:avLst/>
            <a:gdLst>
              <a:gd name="textAreaLeft" fmla="*/ 0 w 2894400"/>
              <a:gd name="textAreaRight" fmla="*/ 2894760 w 289440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5.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png"/><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5.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4"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E978E5BF-11AA-42CA-8E76-EE91229F365C}" type="slidenum">
              <a:rPr b="0" lang="en-AU" sz="1400" spc="-1" strike="noStrike">
                <a:solidFill>
                  <a:srgbClr val="000000"/>
                </a:solidFill>
                <a:latin typeface="Arial"/>
                <a:ea typeface="DejaVu Sans"/>
              </a:rPr>
              <a:t>&lt;number&gt;</a:t>
            </a:fld>
            <a:endParaRPr b="0" lang="en-AU" sz="1400" spc="-1" strike="noStrike">
              <a:solidFill>
                <a:srgbClr val="ffffff"/>
              </a:solidFill>
              <a:latin typeface="Arial"/>
            </a:endParaRPr>
          </a:p>
        </p:txBody>
      </p:sp>
      <p:sp>
        <p:nvSpPr>
          <p:cNvPr id="95" name=""/>
          <p:cNvSpPr/>
          <p:nvPr/>
        </p:nvSpPr>
        <p:spPr>
          <a:xfrm>
            <a:off x="755640" y="457200"/>
            <a:ext cx="7702560" cy="1922040"/>
          </a:xfrm>
          <a:custGeom>
            <a:avLst/>
            <a:gdLst>
              <a:gd name="textAreaLeft" fmla="*/ 0 w 7702560"/>
              <a:gd name="textAreaRight" fmla="*/ 7702920 w 7702560"/>
              <a:gd name="textAreaTop" fmla="*/ 0 h 1922040"/>
              <a:gd name="textAreaBottom" fmla="*/ 1922400 h 19220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76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6000" spc="-1" strike="noStrike">
                <a:solidFill>
                  <a:srgbClr val="ccff66"/>
                </a:solidFill>
                <a:latin typeface="Verdana"/>
                <a:ea typeface="DejaVu Sans"/>
              </a:rPr>
              <a:t>Networking Protocols</a:t>
            </a:r>
            <a:endParaRPr b="0" lang="en-AU" sz="6000" spc="-1" strike="noStrike">
              <a:solidFill>
                <a:srgbClr val="ffffff"/>
              </a:solidFill>
              <a:latin typeface="Arial"/>
            </a:endParaRPr>
          </a:p>
        </p:txBody>
      </p:sp>
      <p:sp>
        <p:nvSpPr>
          <p:cNvPr id="96" name=""/>
          <p:cNvSpPr/>
          <p:nvPr/>
        </p:nvSpPr>
        <p:spPr>
          <a:xfrm>
            <a:off x="838080" y="2954160"/>
            <a:ext cx="7618680" cy="2137320"/>
          </a:xfrm>
          <a:custGeom>
            <a:avLst/>
            <a:gdLst>
              <a:gd name="textAreaLeft" fmla="*/ 0 w 7618680"/>
              <a:gd name="textAreaRight" fmla="*/ 7619040 w 7618680"/>
              <a:gd name="textAreaTop" fmla="*/ 0 h 2137320"/>
              <a:gd name="textAreaBottom" fmla="*/ 2137680 h 213732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ffff00"/>
                </a:solidFill>
                <a:latin typeface="Verdana"/>
                <a:ea typeface="DejaVu Sans"/>
              </a:rPr>
              <a:t>Applied Computing Slideshows</a:t>
            </a:r>
            <a:endParaRPr b="0" lang="en-AU" sz="2400" spc="-1" strike="noStrike">
              <a:solidFill>
                <a:srgbClr val="ffffff"/>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ffff00"/>
                </a:solidFill>
                <a:latin typeface="Verdana"/>
                <a:ea typeface="DejaVu Sans"/>
              </a:rPr>
              <a:t>by Mark Kelly</a:t>
            </a:r>
            <a:endParaRPr b="0" lang="en-AU" sz="2400" spc="-1" strike="noStrike">
              <a:solidFill>
                <a:srgbClr val="ffffff"/>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ffff00"/>
                </a:solidFill>
                <a:latin typeface="Verdana"/>
                <a:ea typeface="DejaVu Sans"/>
              </a:rPr>
              <a:t>vcedata.com</a:t>
            </a:r>
            <a:endParaRPr b="0" lang="en-AU" sz="2400" spc="-1" strike="noStrike">
              <a:solidFill>
                <a:srgbClr val="ffffff"/>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ffff00"/>
                </a:solidFill>
                <a:latin typeface="Verdana"/>
                <a:ea typeface="DejaVu Sans"/>
              </a:rPr>
              <a:t>mark@vcedata.com</a:t>
            </a:r>
            <a:endParaRPr b="0" lang="en-AU" sz="2400" spc="-1" strike="noStrike">
              <a:solidFill>
                <a:srgbClr val="ffffff"/>
              </a:solidFill>
              <a:latin typeface="Arial"/>
            </a:endParaRPr>
          </a:p>
        </p:txBody>
      </p:sp>
      <p:pic>
        <p:nvPicPr>
          <p:cNvPr id="97" name="" descr=""/>
          <p:cNvPicPr/>
          <p:nvPr/>
        </p:nvPicPr>
        <p:blipFill>
          <a:blip r:embed="rId1"/>
          <a:stretch/>
        </p:blipFill>
        <p:spPr>
          <a:xfrm>
            <a:off x="4214880" y="4036680"/>
            <a:ext cx="2094120" cy="1903320"/>
          </a:xfrm>
          <a:prstGeom prst="rect">
            <a:avLst/>
          </a:prstGeom>
          <a:ln w="0">
            <a:noFill/>
          </a:ln>
        </p:spPr>
      </p:pic>
      <p:sp>
        <p:nvSpPr>
          <p:cNvPr id="98" name=""/>
          <p:cNvSpPr/>
          <p:nvPr/>
        </p:nvSpPr>
        <p:spPr>
          <a:xfrm>
            <a:off x="6480000" y="4541760"/>
            <a:ext cx="26629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AU" sz="1800" spc="-1" strike="noStrike">
                <a:solidFill>
                  <a:srgbClr val="999999"/>
                </a:solidFill>
                <a:latin typeface="Arial"/>
                <a:ea typeface="DejaVu Sans"/>
              </a:rPr>
              <a:t>Guess who couldn’t find a funny picture about networking protocols...</a:t>
            </a:r>
            <a:endParaRPr b="0" lang="en-AU"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28"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2FCFC3FC-F346-436E-967F-FC6F0BE97260}"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29" name=""/>
          <p:cNvSpPr/>
          <p:nvPr/>
        </p:nvSpPr>
        <p:spPr>
          <a:xfrm>
            <a:off x="539640" y="33336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Protocols – TCP/IP</a:t>
            </a:r>
            <a:endParaRPr b="0" lang="en-AU" sz="5400" spc="-1" strike="noStrike">
              <a:solidFill>
                <a:srgbClr val="000000"/>
              </a:solidFill>
              <a:latin typeface="Arial"/>
            </a:endParaRPr>
          </a:p>
        </p:txBody>
      </p:sp>
      <p:sp>
        <p:nvSpPr>
          <p:cNvPr id="130" name=""/>
          <p:cNvSpPr/>
          <p:nvPr/>
        </p:nvSpPr>
        <p:spPr>
          <a:xfrm>
            <a:off x="552600" y="1341360"/>
            <a:ext cx="6323040" cy="4701240"/>
          </a:xfrm>
          <a:custGeom>
            <a:avLst/>
            <a:gdLst>
              <a:gd name="textAreaLeft" fmla="*/ 0 w 6323040"/>
              <a:gd name="textAreaRight" fmla="*/ 6323400 w 6323040"/>
              <a:gd name="textAreaTop" fmla="*/ 0 h 4701240"/>
              <a:gd name="textAreaBottom" fmla="*/ 4701600 h 47012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76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800" spc="-1" strike="noStrike">
                <a:solidFill>
                  <a:srgbClr val="009999"/>
                </a:solidFill>
                <a:latin typeface="Tahoma"/>
                <a:ea typeface="Times New Roman"/>
              </a:rPr>
              <a:t>IP (Internet Protocol)…</a:t>
            </a:r>
            <a:endParaRPr b="0" lang="en-AU" sz="2800" spc="-1" strike="noStrike">
              <a:solidFill>
                <a:srgbClr val="000000"/>
              </a:solidFill>
              <a:latin typeface="Arial"/>
            </a:endParaRPr>
          </a:p>
          <a:p>
            <a:pPr>
              <a:lnSpc>
                <a:spcPct val="100000"/>
              </a:lnSpc>
              <a:spcBef>
                <a:spcPts val="176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Tahoma"/>
                <a:ea typeface="Times New Roman"/>
              </a:rPr>
              <a:t>Once a file has been chopped into packets, the IP protocol delivers each packet to its destination. </a:t>
            </a:r>
            <a:endParaRPr b="0" lang="en-AU" sz="28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each packet can take a different route from A to B, bouncing from router to router getting more precise with each hop.</a:t>
            </a:r>
            <a:endParaRPr b="0" lang="en-AU" sz="2400" spc="-1" strike="noStrike">
              <a:solidFill>
                <a:srgbClr val="000000"/>
              </a:solidFill>
              <a:latin typeface="Arial"/>
            </a:endParaRPr>
          </a:p>
          <a:p>
            <a:pPr marL="216000" indent="-216000">
              <a:lnSpc>
                <a:spcPct val="100000"/>
              </a:lnSpc>
              <a:spcBef>
                <a:spcPts val="1763"/>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route is dynamically chosen for each packet, based on internet conditions at that time.</a:t>
            </a:r>
            <a:r>
              <a:rPr b="0" lang="en-AU" sz="2800" spc="-1" strike="noStrike">
                <a:solidFill>
                  <a:srgbClr val="000000"/>
                </a:solidFill>
                <a:latin typeface="Tahoma"/>
                <a:ea typeface="Times New Roman"/>
              </a:rPr>
              <a:t> </a:t>
            </a:r>
            <a:endParaRPr b="0" lang="en-A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31"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2A9B669A-6EE9-49D7-B7F3-FF4BBA79BBB3}"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32" name=""/>
          <p:cNvSpPr/>
          <p:nvPr/>
        </p:nvSpPr>
        <p:spPr>
          <a:xfrm>
            <a:off x="395280" y="18900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Protocols – TCP/IP</a:t>
            </a:r>
            <a:endParaRPr b="0" lang="en-AU" sz="5400" spc="-1" strike="noStrike">
              <a:solidFill>
                <a:srgbClr val="000000"/>
              </a:solidFill>
              <a:latin typeface="Arial"/>
            </a:endParaRPr>
          </a:p>
        </p:txBody>
      </p:sp>
      <p:sp>
        <p:nvSpPr>
          <p:cNvPr id="133" name=""/>
          <p:cNvSpPr/>
          <p:nvPr/>
        </p:nvSpPr>
        <p:spPr>
          <a:xfrm>
            <a:off x="395280" y="1197000"/>
            <a:ext cx="7161480" cy="4819320"/>
          </a:xfrm>
          <a:custGeom>
            <a:avLst/>
            <a:gdLst>
              <a:gd name="textAreaLeft" fmla="*/ 0 w 7161480"/>
              <a:gd name="textAreaRight" fmla="*/ 7161840 w 7161480"/>
              <a:gd name="textAreaTop" fmla="*/ 0 h 4819320"/>
              <a:gd name="textAreaBottom" fmla="*/ 4819680 h 481932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76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800" spc="-1" strike="noStrike">
                <a:solidFill>
                  <a:srgbClr val="009999"/>
                </a:solidFill>
                <a:latin typeface="Tahoma"/>
                <a:ea typeface="Times New Roman"/>
              </a:rPr>
              <a:t>TCP again…</a:t>
            </a:r>
            <a:endParaRPr b="0" lang="en-AU" sz="2800" spc="-1" strike="noStrike">
              <a:solidFill>
                <a:srgbClr val="000000"/>
              </a:solidFill>
              <a:latin typeface="Arial"/>
            </a:endParaRPr>
          </a:p>
          <a:p>
            <a:pPr>
              <a:lnSpc>
                <a:spcPct val="100000"/>
              </a:lnSpc>
              <a:spcBef>
                <a:spcPts val="176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Tahoma"/>
                <a:ea typeface="Times New Roman"/>
              </a:rPr>
              <a:t>At the packets’ destination the receiving computer’s TCP re-assembles packets back into the original file.</a:t>
            </a:r>
            <a:endParaRPr b="0" lang="en-AU" sz="2800" spc="-1" strike="noStrike">
              <a:solidFill>
                <a:srgbClr val="000000"/>
              </a:solidFill>
              <a:latin typeface="Arial"/>
            </a:endParaRPr>
          </a:p>
          <a:p>
            <a:pPr>
              <a:lnSpc>
                <a:spcPct val="100000"/>
              </a:lnSpc>
              <a:spcBef>
                <a:spcPts val="176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Tahoma"/>
                <a:ea typeface="Times New Roman"/>
              </a:rPr>
              <a:t>Recalculates checksum to see if packet is OK</a:t>
            </a:r>
            <a:endParaRPr b="0" lang="en-AU" sz="28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28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Tahoma"/>
                <a:ea typeface="DejaVu Sans"/>
              </a:rPr>
              <a:t>If packets are damaged, lost or delayed in transit, TCP will request the server to send the packet again.</a:t>
            </a:r>
            <a:endParaRPr b="0" lang="en-A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34"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D2895AB7-CB09-4C05-95CF-FB605480BEFF}"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35" name=""/>
          <p:cNvSpPr/>
          <p:nvPr/>
        </p:nvSpPr>
        <p:spPr>
          <a:xfrm>
            <a:off x="684360" y="210960"/>
            <a:ext cx="6475320" cy="916200"/>
          </a:xfrm>
          <a:custGeom>
            <a:avLst/>
            <a:gdLst>
              <a:gd name="textAreaLeft" fmla="*/ 0 w 6475320"/>
              <a:gd name="textAreaRight" fmla="*/ 6475680 w 647532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Packet Switching</a:t>
            </a:r>
            <a:endParaRPr b="0" lang="en-AU" sz="5400" spc="-1" strike="noStrike">
              <a:solidFill>
                <a:srgbClr val="000000"/>
              </a:solidFill>
              <a:latin typeface="Arial"/>
            </a:endParaRPr>
          </a:p>
        </p:txBody>
      </p:sp>
      <p:sp>
        <p:nvSpPr>
          <p:cNvPr id="136" name=""/>
          <p:cNvSpPr/>
          <p:nvPr/>
        </p:nvSpPr>
        <p:spPr>
          <a:xfrm>
            <a:off x="108000" y="2220840"/>
            <a:ext cx="5542200" cy="517680"/>
          </a:xfrm>
          <a:custGeom>
            <a:avLst/>
            <a:gdLst>
              <a:gd name="textAreaLeft" fmla="*/ 0 w 5542200"/>
              <a:gd name="textAreaRight" fmla="*/ 5542560 w 5542200"/>
              <a:gd name="textAreaTop" fmla="*/ 0 h 517680"/>
              <a:gd name="textAreaBottom" fmla="*/ 518040 h 5176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endParaRPr b="0" lang="en-AU" sz="1800" spc="-1" strike="noStrike">
              <a:solidFill>
                <a:srgbClr val="000000"/>
              </a:solidFill>
              <a:latin typeface="Arial"/>
            </a:endParaRPr>
          </a:p>
        </p:txBody>
      </p:sp>
      <p:sp>
        <p:nvSpPr>
          <p:cNvPr id="137" name=""/>
          <p:cNvSpPr/>
          <p:nvPr/>
        </p:nvSpPr>
        <p:spPr>
          <a:xfrm>
            <a:off x="1042920" y="1484280"/>
            <a:ext cx="7704360" cy="3760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3200" spc="-1" strike="noStrike">
                <a:solidFill>
                  <a:srgbClr val="000000"/>
                </a:solidFill>
                <a:latin typeface="Tahoma"/>
                <a:ea typeface="DejaVu Sans"/>
              </a:rPr>
              <a:t>Any protocol that breaks files into packets (like TCP/IP does) is called </a:t>
            </a:r>
            <a:r>
              <a:rPr b="0" i="1" lang="en-AU" sz="3200" spc="-1" strike="noStrike">
                <a:solidFill>
                  <a:srgbClr val="000000"/>
                </a:solidFill>
                <a:latin typeface="Tahoma"/>
                <a:ea typeface="DejaVu Sans"/>
              </a:rPr>
              <a:t>packet switching</a:t>
            </a:r>
            <a:r>
              <a:rPr b="0" lang="en-AU" sz="3200" spc="-1" strike="noStrike">
                <a:solidFill>
                  <a:srgbClr val="000000"/>
                </a:solidFill>
                <a:latin typeface="Tahoma"/>
                <a:ea typeface="DejaVu Sans"/>
              </a:rPr>
              <a:t>.</a:t>
            </a:r>
            <a:endParaRPr b="0" lang="en-AU" sz="3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3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Tahoma"/>
                <a:ea typeface="DejaVu Sans"/>
              </a:rPr>
              <a:t>(Compare with </a:t>
            </a:r>
            <a:r>
              <a:rPr b="0" i="1" lang="en-AU" sz="2800" spc="-1" strike="noStrike">
                <a:solidFill>
                  <a:srgbClr val="000000"/>
                </a:solidFill>
                <a:latin typeface="Tahoma"/>
                <a:ea typeface="DejaVu Sans"/>
              </a:rPr>
              <a:t>circuit switching</a:t>
            </a:r>
            <a:r>
              <a:rPr b="0" lang="en-AU" sz="2800" spc="-1" strike="noStrike">
                <a:solidFill>
                  <a:srgbClr val="000000"/>
                </a:solidFill>
                <a:latin typeface="Tahoma"/>
                <a:ea typeface="DejaVu Sans"/>
              </a:rPr>
              <a:t> used by telephones where a full-time path is set up for the duration of the communication)</a:t>
            </a:r>
            <a:endParaRPr b="0" lang="en-AU" sz="28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38"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F1316432-AB72-4AFA-B209-25ED645DE276}"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39" name=""/>
          <p:cNvSpPr/>
          <p:nvPr/>
        </p:nvSpPr>
        <p:spPr>
          <a:xfrm>
            <a:off x="755640" y="11592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Packet Switching</a:t>
            </a:r>
            <a:endParaRPr b="0" lang="en-AU" sz="5400" spc="-1" strike="noStrike">
              <a:solidFill>
                <a:srgbClr val="000000"/>
              </a:solidFill>
              <a:latin typeface="Arial"/>
            </a:endParaRPr>
          </a:p>
        </p:txBody>
      </p:sp>
      <p:sp>
        <p:nvSpPr>
          <p:cNvPr id="140" name=""/>
          <p:cNvSpPr/>
          <p:nvPr/>
        </p:nvSpPr>
        <p:spPr>
          <a:xfrm>
            <a:off x="900000" y="988920"/>
            <a:ext cx="7112160" cy="5239080"/>
          </a:xfrm>
          <a:custGeom>
            <a:avLst/>
            <a:gdLst>
              <a:gd name="textAreaLeft" fmla="*/ 0 w 7112160"/>
              <a:gd name="textAreaRight" fmla="*/ 7112520 w 7112160"/>
              <a:gd name="textAreaTop" fmla="*/ 0 h 5239080"/>
              <a:gd name="textAreaBottom" fmla="*/ 5239440 h 52390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9999"/>
                </a:solidFill>
                <a:latin typeface="Tahoma"/>
                <a:ea typeface="Times New Roman"/>
              </a:rPr>
              <a:t>Why use packet switching?</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A single bad bit in a file can ruin an entire file.</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It’s quicker to re-send a portion of the file rather than the whole file.</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Important with ‘noisy’ and unreliable communication paths, such as dial-up modem.</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Many computers get to transmit some data, rather than 1 PC tying up a channel for ages with a huge transfer.</a:t>
            </a:r>
            <a:endParaRPr b="0" lang="en-AU" sz="2400" spc="-1" strike="noStrike">
              <a:solidFill>
                <a:srgbClr val="000000"/>
              </a:solidFill>
              <a:latin typeface="Arial"/>
            </a:endParaRPr>
          </a:p>
          <a:p>
            <a:pPr marL="216000" indent="-216000">
              <a:lnSpc>
                <a:spcPct val="100000"/>
              </a:lnSpc>
              <a:spcBef>
                <a:spcPts val="1763"/>
              </a:spcBef>
              <a:spcAft>
                <a:spcPts val="11"/>
              </a:spcAft>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Arial"/>
                <a:ea typeface="DejaVu Sans"/>
              </a:rPr>
              <a:t>Imagine mailing a house from Melbourne to Sydney one brick at a time.</a:t>
            </a:r>
            <a:endParaRPr b="0" lang="en-AU" sz="2800" spc="-1" strike="noStrike">
              <a:solidFill>
                <a:srgbClr val="000000"/>
              </a:solidFill>
              <a:latin typeface="Arial"/>
            </a:endParaRPr>
          </a:p>
        </p:txBody>
      </p:sp>
      <p:graphicFrame>
        <p:nvGraphicFramePr>
          <p:cNvPr id="141" name=""/>
          <p:cNvGraphicFramePr/>
          <p:nvPr/>
        </p:nvGraphicFramePr>
        <p:xfrm>
          <a:off x="395280" y="5373720"/>
          <a:ext cx="474840" cy="712800"/>
        </p:xfrm>
        <a:graphic>
          <a:graphicData uri="http://schemas.openxmlformats.org/presentationml/2006/ole">
            <p:oleObj r:id="rId1" spid="">
              <p:embed/>
              <p:pic>
                <p:nvPicPr>
                  <p:cNvPr id="142" name="" descr=""/>
                  <p:cNvPicPr/>
                  <p:nvPr/>
                </p:nvPicPr>
                <p:blipFill>
                  <a:blip r:embed="rId2"/>
                  <a:stretch/>
                </p:blipFill>
                <p:spPr>
                  <a:xfrm>
                    <a:off x="395280" y="5373720"/>
                    <a:ext cx="474840" cy="71280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43"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C767D082-5ABA-4420-B623-7FA31AA7B0A8}"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44" name=""/>
          <p:cNvSpPr/>
          <p:nvPr/>
        </p:nvSpPr>
        <p:spPr>
          <a:xfrm>
            <a:off x="1258920" y="2133720"/>
            <a:ext cx="6983640" cy="1434240"/>
          </a:xfrm>
          <a:custGeom>
            <a:avLst/>
            <a:gdLst>
              <a:gd name="textAreaLeft" fmla="*/ 0 w 6983640"/>
              <a:gd name="textAreaRight" fmla="*/ 6984000 w 6983640"/>
              <a:gd name="textAreaTop" fmla="*/ 0 h 1434240"/>
              <a:gd name="textAreaBottom" fmla="*/ 1434600 h 14342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8800" spc="-1" strike="noStrike">
                <a:solidFill>
                  <a:srgbClr val="000000"/>
                </a:solidFill>
                <a:latin typeface="Arial"/>
                <a:ea typeface="DejaVu Sans"/>
              </a:rPr>
              <a:t>ETHERNET</a:t>
            </a:r>
            <a:endParaRPr b="0" lang="en-AU" sz="8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45"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CD7509B0-30DB-499F-979D-6D5BE7D9843D}"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46" name=""/>
          <p:cNvSpPr/>
          <p:nvPr/>
        </p:nvSpPr>
        <p:spPr>
          <a:xfrm>
            <a:off x="0" y="-28440"/>
            <a:ext cx="9142560" cy="461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 </a:t>
            </a:r>
            <a:endParaRPr b="0" lang="en-AU" sz="1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solidFill>
                <a:srgbClr val="000000"/>
              </a:solidFill>
              <a:latin typeface="Arial"/>
            </a:endParaRPr>
          </a:p>
        </p:txBody>
      </p:sp>
      <p:sp>
        <p:nvSpPr>
          <p:cNvPr id="147" name=""/>
          <p:cNvSpPr/>
          <p:nvPr/>
        </p:nvSpPr>
        <p:spPr>
          <a:xfrm>
            <a:off x="684360" y="1052640"/>
            <a:ext cx="7738920" cy="5085000"/>
          </a:xfrm>
          <a:prstGeom prst="rect">
            <a:avLst/>
          </a:prstGeom>
          <a:noFill/>
          <a:ln w="0">
            <a:noFill/>
          </a:ln>
        </p:spPr>
        <p:style>
          <a:lnRef idx="0"/>
          <a:fillRef idx="0"/>
          <a:effectRef idx="0"/>
          <a:fontRef idx="minor"/>
        </p:style>
        <p:txBody>
          <a:bodyPr lIns="90000" rIns="90000" tIns="152280" bIns="3816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3200" spc="-1" strike="noStrike">
                <a:solidFill>
                  <a:srgbClr val="000000"/>
                </a:solidFill>
                <a:latin typeface="Arial"/>
                <a:ea typeface="DejaVu Sans"/>
              </a:rPr>
              <a:t>A “Networking Technology” defines how packets are handled and what the hardware is like.</a:t>
            </a:r>
            <a:endParaRPr b="0" lang="en-AU" sz="3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3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Arial"/>
                <a:ea typeface="Times New Roman"/>
              </a:rPr>
              <a:t>The only </a:t>
            </a:r>
            <a:r>
              <a:rPr b="0" i="1" lang="en-AU" sz="2800" spc="-1" strike="noStrike">
                <a:solidFill>
                  <a:srgbClr val="000000"/>
                </a:solidFill>
                <a:latin typeface="Arial"/>
                <a:ea typeface="Times New Roman"/>
              </a:rPr>
              <a:t>networking technology</a:t>
            </a:r>
            <a:r>
              <a:rPr b="0" lang="en-AU" sz="2800" spc="-1" strike="noStrike">
                <a:solidFill>
                  <a:srgbClr val="000000"/>
                </a:solidFill>
                <a:latin typeface="Arial"/>
                <a:ea typeface="Times New Roman"/>
              </a:rPr>
              <a:t> to know is </a:t>
            </a:r>
            <a:r>
              <a:rPr b="1" lang="en-AU" sz="4000" spc="-1" strike="noStrike">
                <a:solidFill>
                  <a:srgbClr val="009999"/>
                </a:solidFill>
                <a:latin typeface="Arial"/>
                <a:ea typeface="Times New Roman"/>
              </a:rPr>
              <a:t>Ethernet</a:t>
            </a:r>
            <a:r>
              <a:rPr b="0" lang="en-AU" sz="2800" spc="-1" strike="noStrike">
                <a:solidFill>
                  <a:srgbClr val="000000"/>
                </a:solidFill>
                <a:latin typeface="Arial"/>
                <a:ea typeface="Times New Roman"/>
              </a:rPr>
              <a:t> </a:t>
            </a:r>
            <a:endParaRPr b="0" lang="en-AU" sz="28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2800" spc="-1" strike="noStrike">
              <a:solidFill>
                <a:srgbClr val="000000"/>
              </a:solidFill>
              <a:latin typeface="Arial"/>
            </a:endParaRPr>
          </a:p>
          <a:p>
            <a:pPr marL="216000" indent="-216000">
              <a:lnSpc>
                <a:spcPct val="100000"/>
              </a:lnSpc>
              <a:spcBef>
                <a:spcPts val="11"/>
              </a:spcBef>
              <a:spcAft>
                <a:spcPts val="11"/>
              </a:spcAft>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Arial"/>
                <a:ea typeface="Times New Roman"/>
              </a:rPr>
              <a:t>Used everywhere</a:t>
            </a:r>
            <a:endParaRPr b="0" lang="en-AU" sz="24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24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Arial"/>
                <a:ea typeface="Times New Roman"/>
              </a:rPr>
              <a:t>Ethernet defines both </a:t>
            </a:r>
            <a:r>
              <a:rPr b="0" i="1" lang="en-AU" sz="2400" spc="-1" strike="noStrike">
                <a:solidFill>
                  <a:srgbClr val="000000"/>
                </a:solidFill>
                <a:latin typeface="Arial"/>
                <a:ea typeface="DejaVu Sans"/>
              </a:rPr>
              <a:t>protocols</a:t>
            </a:r>
            <a:r>
              <a:rPr b="0" lang="en-AU" sz="1800" spc="-1" strike="noStrike">
                <a:solidFill>
                  <a:srgbClr val="000000"/>
                </a:solidFill>
                <a:latin typeface="Arial"/>
                <a:ea typeface="DejaVu Sans"/>
              </a:rPr>
              <a:t> </a:t>
            </a:r>
            <a:r>
              <a:rPr b="0" lang="en-AU" sz="2400" spc="-1" strike="noStrike">
                <a:solidFill>
                  <a:srgbClr val="000000"/>
                </a:solidFill>
                <a:latin typeface="Arial"/>
                <a:ea typeface="Times New Roman"/>
              </a:rPr>
              <a:t>(CSMA/CD) and </a:t>
            </a:r>
            <a:r>
              <a:rPr b="0" i="1" lang="en-AU" sz="2400" spc="-1" strike="noStrike">
                <a:solidFill>
                  <a:srgbClr val="000000"/>
                </a:solidFill>
                <a:latin typeface="Arial"/>
                <a:ea typeface="Times New Roman"/>
              </a:rPr>
              <a:t>cabling</a:t>
            </a:r>
            <a:r>
              <a:rPr b="0" lang="en-AU" sz="2400" spc="-1" strike="noStrike">
                <a:solidFill>
                  <a:srgbClr val="000000"/>
                </a:solidFill>
                <a:latin typeface="Arial"/>
                <a:ea typeface="Times New Roman"/>
              </a:rPr>
              <a:t> (e.g. UTP, thick coax, fibre), </a:t>
            </a:r>
            <a:r>
              <a:rPr b="0" i="1" lang="en-AU" sz="2400" spc="-1" strike="noStrike">
                <a:solidFill>
                  <a:srgbClr val="000000"/>
                </a:solidFill>
                <a:latin typeface="Arial"/>
                <a:ea typeface="Times New Roman"/>
              </a:rPr>
              <a:t>speeds</a:t>
            </a:r>
            <a:r>
              <a:rPr b="0" lang="en-AU" sz="2400" spc="-1" strike="noStrike">
                <a:solidFill>
                  <a:srgbClr val="000000"/>
                </a:solidFill>
                <a:latin typeface="Arial"/>
                <a:ea typeface="Times New Roman"/>
              </a:rPr>
              <a:t> etc.</a:t>
            </a:r>
            <a:endParaRPr b="0" lang="en-AU" sz="2400" spc="-1" strike="noStrike">
              <a:solidFill>
                <a:srgbClr val="000000"/>
              </a:solidFill>
              <a:latin typeface="Arial"/>
            </a:endParaRPr>
          </a:p>
        </p:txBody>
      </p:sp>
      <p:sp>
        <p:nvSpPr>
          <p:cNvPr id="148" name=""/>
          <p:cNvSpPr/>
          <p:nvPr/>
        </p:nvSpPr>
        <p:spPr>
          <a:xfrm>
            <a:off x="613080" y="333360"/>
            <a:ext cx="7266240" cy="6418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3600" spc="-1" strike="noStrike">
                <a:solidFill>
                  <a:srgbClr val="000000"/>
                </a:solidFill>
                <a:latin typeface="Arial"/>
                <a:ea typeface="Arial"/>
              </a:rPr>
              <a:t>NETWORKING TECHNOLOGIES </a:t>
            </a:r>
            <a:endParaRPr b="0" lang="en-A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49"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2CC8CA83-5B8F-49EE-9218-7D649B8D71D8}"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50" name=""/>
          <p:cNvSpPr/>
          <p:nvPr/>
        </p:nvSpPr>
        <p:spPr>
          <a:xfrm>
            <a:off x="0" y="-28440"/>
            <a:ext cx="9142560" cy="461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 </a:t>
            </a:r>
            <a:endParaRPr b="0" lang="en-AU" sz="1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solidFill>
                <a:srgbClr val="000000"/>
              </a:solidFill>
              <a:latin typeface="Arial"/>
            </a:endParaRPr>
          </a:p>
        </p:txBody>
      </p:sp>
      <p:sp>
        <p:nvSpPr>
          <p:cNvPr id="151" name=""/>
          <p:cNvSpPr/>
          <p:nvPr/>
        </p:nvSpPr>
        <p:spPr>
          <a:xfrm>
            <a:off x="339840" y="549360"/>
            <a:ext cx="3646800" cy="5202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800" spc="-1" strike="noStrike">
                <a:solidFill>
                  <a:srgbClr val="000000"/>
                </a:solidFill>
                <a:latin typeface="Arial"/>
                <a:ea typeface="Arial"/>
              </a:rPr>
              <a:t>How Ethernet Works</a:t>
            </a:r>
            <a:endParaRPr b="0" lang="en-AU" sz="2800" spc="-1" strike="noStrike">
              <a:solidFill>
                <a:srgbClr val="000000"/>
              </a:solidFill>
              <a:latin typeface="Arial"/>
            </a:endParaRPr>
          </a:p>
        </p:txBody>
      </p:sp>
      <p:sp>
        <p:nvSpPr>
          <p:cNvPr id="152" name=""/>
          <p:cNvSpPr/>
          <p:nvPr/>
        </p:nvSpPr>
        <p:spPr>
          <a:xfrm>
            <a:off x="304920" y="1125360"/>
            <a:ext cx="8609040" cy="8247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Arial"/>
                <a:ea typeface="Times New Roman"/>
              </a:rPr>
              <a:t>Network devices compete for attention using C</a:t>
            </a:r>
            <a:r>
              <a:rPr b="0" i="1" lang="en-AU" sz="2400" spc="-1" strike="noStrike">
                <a:solidFill>
                  <a:srgbClr val="000000"/>
                </a:solidFill>
                <a:latin typeface="Arial"/>
                <a:ea typeface="Times New Roman"/>
              </a:rPr>
              <a:t>arrier Sense Multiple Access with Collision Detection (</a:t>
            </a:r>
            <a:r>
              <a:rPr b="0" i="1" lang="en-AU" sz="2400" spc="-1" strike="noStrike">
                <a:solidFill>
                  <a:srgbClr val="009999"/>
                </a:solidFill>
                <a:latin typeface="Arial"/>
                <a:ea typeface="Times New Roman"/>
              </a:rPr>
              <a:t>CSMA/CD</a:t>
            </a:r>
            <a:r>
              <a:rPr b="0" i="1" lang="en-AU" sz="2400" spc="-1" strike="noStrike">
                <a:solidFill>
                  <a:srgbClr val="000000"/>
                </a:solidFill>
                <a:latin typeface="Arial"/>
                <a:ea typeface="Times New Roman"/>
              </a:rPr>
              <a:t>).</a:t>
            </a:r>
            <a:endParaRPr b="0" lang="en-AU" sz="2400" spc="-1" strike="noStrike">
              <a:solidFill>
                <a:srgbClr val="000000"/>
              </a:solidFill>
              <a:latin typeface="Arial"/>
            </a:endParaRPr>
          </a:p>
        </p:txBody>
      </p:sp>
      <p:sp>
        <p:nvSpPr>
          <p:cNvPr id="153" name=""/>
          <p:cNvSpPr/>
          <p:nvPr/>
        </p:nvSpPr>
        <p:spPr>
          <a:xfrm>
            <a:off x="380880" y="2246400"/>
            <a:ext cx="8456760" cy="824760"/>
          </a:xfrm>
          <a:custGeom>
            <a:avLst/>
            <a:gdLst>
              <a:gd name="textAreaLeft" fmla="*/ 0 w 8456760"/>
              <a:gd name="textAreaRight" fmla="*/ 8457120 w 8456760"/>
              <a:gd name="textAreaTop" fmla="*/ 0 h 824760"/>
              <a:gd name="textAreaBottom" fmla="*/ 825120 h 8247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ff0000"/>
                </a:solidFill>
                <a:latin typeface="Tahoma"/>
                <a:ea typeface="DejaVu Sans"/>
              </a:rPr>
              <a:t>Keep in mind: Only one signal can travel down a cable at a time.</a:t>
            </a:r>
            <a:endParaRPr b="0" lang="en-AU" sz="2400" spc="-1" strike="noStrike">
              <a:solidFill>
                <a:srgbClr val="000000"/>
              </a:solidFill>
              <a:latin typeface="Arial"/>
            </a:endParaRPr>
          </a:p>
        </p:txBody>
      </p:sp>
      <p:sp>
        <p:nvSpPr>
          <p:cNvPr id="154" name=""/>
          <p:cNvSpPr/>
          <p:nvPr/>
        </p:nvSpPr>
        <p:spPr>
          <a:xfrm>
            <a:off x="395280" y="3429000"/>
            <a:ext cx="8062920" cy="11905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9999"/>
                </a:solidFill>
                <a:latin typeface="Arial"/>
                <a:ea typeface="Times New Roman"/>
              </a:rPr>
              <a:t>CS</a:t>
            </a:r>
            <a:r>
              <a:rPr b="0" lang="en-AU" sz="2400" spc="-1" strike="noStrike">
                <a:solidFill>
                  <a:srgbClr val="000000"/>
                </a:solidFill>
                <a:latin typeface="Arial"/>
                <a:ea typeface="Times New Roman"/>
              </a:rPr>
              <a:t> = </a:t>
            </a:r>
            <a:r>
              <a:rPr b="0" lang="en-AU" sz="2400" spc="-1" strike="noStrike">
                <a:solidFill>
                  <a:srgbClr val="009999"/>
                </a:solidFill>
                <a:latin typeface="Arial"/>
                <a:ea typeface="Times New Roman"/>
              </a:rPr>
              <a:t>Carrier Sense</a:t>
            </a:r>
            <a:r>
              <a:rPr b="0" lang="en-AU" sz="2400" spc="-1" strike="noStrike">
                <a:solidFill>
                  <a:srgbClr val="000000"/>
                </a:solidFill>
                <a:latin typeface="Arial"/>
                <a:ea typeface="Times New Roman"/>
              </a:rPr>
              <a:t>.  Before transmitting over the network, a computer first "listens" and waits until there is no activity on the cable. When it sees its chance, it transmits.</a:t>
            </a:r>
            <a:endParaRPr b="0" lang="en-A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55"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ACD37AD3-1A02-4ED7-8644-AD89AD286FD9}"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56" name=""/>
          <p:cNvSpPr/>
          <p:nvPr/>
        </p:nvSpPr>
        <p:spPr>
          <a:xfrm>
            <a:off x="0" y="-28440"/>
            <a:ext cx="9142560" cy="461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 </a:t>
            </a:r>
            <a:endParaRPr b="0" lang="en-AU" sz="1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solidFill>
                <a:srgbClr val="000000"/>
              </a:solidFill>
              <a:latin typeface="Arial"/>
            </a:endParaRPr>
          </a:p>
        </p:txBody>
      </p:sp>
      <p:sp>
        <p:nvSpPr>
          <p:cNvPr id="157" name=""/>
          <p:cNvSpPr/>
          <p:nvPr/>
        </p:nvSpPr>
        <p:spPr>
          <a:xfrm>
            <a:off x="380880" y="557280"/>
            <a:ext cx="8304480" cy="5373000"/>
          </a:xfrm>
          <a:prstGeom prst="rect">
            <a:avLst/>
          </a:prstGeom>
          <a:noFill/>
          <a:ln w="0">
            <a:noFill/>
          </a:ln>
        </p:spPr>
        <p:style>
          <a:lnRef idx="0"/>
          <a:fillRef idx="0"/>
          <a:effectRef idx="0"/>
          <a:fontRef idx="minor"/>
        </p:style>
        <p:txBody>
          <a:bodyPr lIns="90000" rIns="90000" tIns="46800" bIns="46800" anchor="t">
            <a:spAutoFit/>
          </a:bodyPr>
          <a:p>
            <a:pPr marL="216000" indent="-216000">
              <a:lnSpc>
                <a:spcPct val="100000"/>
              </a:lnSpc>
              <a:spcBef>
                <a:spcPts val="1763"/>
              </a:spcBef>
              <a:spcAft>
                <a:spcPts val="11"/>
              </a:spcAft>
              <a:buClr>
                <a:srgbClr val="0099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9999"/>
                </a:solidFill>
                <a:latin typeface="Arial"/>
                <a:ea typeface="Times New Roman"/>
              </a:rPr>
              <a:t>MA</a:t>
            </a:r>
            <a:r>
              <a:rPr b="0" lang="en-AU" sz="2800" spc="-1" strike="noStrike">
                <a:solidFill>
                  <a:srgbClr val="000000"/>
                </a:solidFill>
                <a:latin typeface="Arial"/>
                <a:ea typeface="Times New Roman"/>
              </a:rPr>
              <a:t> = </a:t>
            </a:r>
            <a:r>
              <a:rPr b="0" i="1" lang="en-AU" sz="2800" spc="-1" strike="noStrike">
                <a:solidFill>
                  <a:srgbClr val="009999"/>
                </a:solidFill>
                <a:latin typeface="Arial"/>
                <a:ea typeface="Times New Roman"/>
              </a:rPr>
              <a:t>Multiple Access</a:t>
            </a:r>
            <a:r>
              <a:rPr b="0" lang="en-AU" sz="2800" spc="-1" strike="noStrike">
                <a:solidFill>
                  <a:srgbClr val="000000"/>
                </a:solidFill>
                <a:latin typeface="Arial"/>
                <a:ea typeface="Times New Roman"/>
              </a:rPr>
              <a:t>.  When one Ethernet station transmits, all the stations on the cable hear the transmission</a:t>
            </a:r>
            <a:endParaRPr b="0" lang="en-AU" sz="2800" spc="-1" strike="noStrike">
              <a:solidFill>
                <a:srgbClr val="000000"/>
              </a:solidFill>
              <a:latin typeface="Arial"/>
            </a:endParaRPr>
          </a:p>
          <a:p>
            <a:pPr marL="216000" indent="-216000">
              <a:lnSpc>
                <a:spcPct val="100000"/>
              </a:lnSpc>
              <a:spcBef>
                <a:spcPts val="1763"/>
              </a:spcBef>
              <a:spcAft>
                <a:spcPts val="11"/>
              </a:spcAft>
              <a:buClr>
                <a:srgbClr val="0099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9999"/>
                </a:solidFill>
                <a:latin typeface="Arial"/>
                <a:ea typeface="Times New Roman"/>
              </a:rPr>
              <a:t>CD</a:t>
            </a:r>
            <a:r>
              <a:rPr b="0" lang="en-AU" sz="2800" spc="-1" strike="noStrike">
                <a:solidFill>
                  <a:srgbClr val="000000"/>
                </a:solidFill>
                <a:latin typeface="Arial"/>
                <a:ea typeface="Times New Roman"/>
              </a:rPr>
              <a:t> = </a:t>
            </a:r>
            <a:r>
              <a:rPr b="0" i="1" lang="en-AU" sz="2800" spc="-1" strike="noStrike">
                <a:solidFill>
                  <a:srgbClr val="009999"/>
                </a:solidFill>
                <a:latin typeface="Arial"/>
                <a:ea typeface="Times New Roman"/>
              </a:rPr>
              <a:t>Collision Detection</a:t>
            </a:r>
            <a:r>
              <a:rPr b="0" lang="en-AU" sz="2800" spc="-1" strike="noStrike">
                <a:solidFill>
                  <a:srgbClr val="000000"/>
                </a:solidFill>
                <a:latin typeface="Arial"/>
                <a:ea typeface="Times New Roman"/>
              </a:rPr>
              <a:t>.  Carrier sense does not guarantee that two devices will not sense the </a:t>
            </a:r>
            <a:r>
              <a:rPr b="0" i="1" lang="en-AU" sz="2800" spc="-1" strike="noStrike">
                <a:solidFill>
                  <a:srgbClr val="000000"/>
                </a:solidFill>
                <a:latin typeface="Arial"/>
                <a:ea typeface="Times New Roman"/>
              </a:rPr>
              <a:t>same</a:t>
            </a:r>
            <a:r>
              <a:rPr b="0" lang="en-AU" sz="2800" spc="-1" strike="noStrike">
                <a:solidFill>
                  <a:srgbClr val="000000"/>
                </a:solidFill>
                <a:latin typeface="Arial"/>
                <a:ea typeface="Times New Roman"/>
              </a:rPr>
              <a:t> silence and transmit simultaneously, and cause a ‘collision’. </a:t>
            </a:r>
            <a:r>
              <a:rPr b="0" lang="en-AU" sz="2800" spc="-1" strike="noStrike">
                <a:solidFill>
                  <a:srgbClr val="009999"/>
                </a:solidFill>
                <a:latin typeface="Arial"/>
                <a:ea typeface="Times New Roman"/>
              </a:rPr>
              <a:t>CD</a:t>
            </a:r>
            <a:r>
              <a:rPr b="0" lang="en-AU" sz="2800" spc="-1" strike="noStrike">
                <a:solidFill>
                  <a:srgbClr val="000000"/>
                </a:solidFill>
                <a:latin typeface="Arial"/>
                <a:ea typeface="Times New Roman"/>
              </a:rPr>
              <a:t> detects this event. </a:t>
            </a:r>
            <a:endParaRPr b="0" lang="en-AU" sz="2800" spc="-1" strike="noStrike">
              <a:solidFill>
                <a:srgbClr val="000000"/>
              </a:solidFill>
              <a:latin typeface="Arial"/>
            </a:endParaRPr>
          </a:p>
          <a:p>
            <a:pPr marL="216000" indent="-216000">
              <a:lnSpc>
                <a:spcPct val="100000"/>
              </a:lnSpc>
              <a:spcBef>
                <a:spcPts val="1763"/>
              </a:spcBef>
              <a:spcAft>
                <a:spcPts val="11"/>
              </a:spcAf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800" spc="-1" strike="noStrike">
                <a:solidFill>
                  <a:srgbClr val="000000"/>
                </a:solidFill>
                <a:latin typeface="Arial"/>
                <a:ea typeface="Times New Roman"/>
              </a:rPr>
              <a:t>Each node involved in the collision waits a random number of milliseconds, then repeats the transmission attempt.</a:t>
            </a:r>
            <a:endParaRPr b="0" lang="en-AU" sz="28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Arial"/>
                <a:ea typeface="Times New Roman"/>
              </a:rPr>
              <a:t>The random waiting time prevents endless further collisions.</a:t>
            </a:r>
            <a:endParaRPr b="0" lang="en-A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58"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49171447-8A99-4759-97BF-4D7F3644BEAE}"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59" name=""/>
          <p:cNvSpPr/>
          <p:nvPr/>
        </p:nvSpPr>
        <p:spPr>
          <a:xfrm>
            <a:off x="0" y="-28440"/>
            <a:ext cx="9142560" cy="461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1200" spc="-1" strike="noStrike">
                <a:solidFill>
                  <a:srgbClr val="000000"/>
                </a:solidFill>
                <a:latin typeface="Arial"/>
                <a:ea typeface="Times New Roman"/>
              </a:rPr>
              <a:t> </a:t>
            </a:r>
            <a:endParaRPr b="0" lang="en-AU" sz="12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1200" spc="-1" strike="noStrike">
              <a:solidFill>
                <a:srgbClr val="000000"/>
              </a:solidFill>
              <a:latin typeface="Arial"/>
            </a:endParaRPr>
          </a:p>
        </p:txBody>
      </p:sp>
      <p:sp>
        <p:nvSpPr>
          <p:cNvPr id="160" name=""/>
          <p:cNvSpPr/>
          <p:nvPr/>
        </p:nvSpPr>
        <p:spPr>
          <a:xfrm>
            <a:off x="611280" y="2205000"/>
            <a:ext cx="8075520" cy="20444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2013"/>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3200" spc="-1" strike="noStrike">
                <a:solidFill>
                  <a:srgbClr val="000000"/>
                </a:solidFill>
                <a:latin typeface="Arial"/>
                <a:ea typeface="Times New Roman"/>
              </a:rPr>
              <a:t>A ‘node’ is any device attached to a network that is capable of requesting and sending packets (e.g. Usually a PC, network printer)</a:t>
            </a:r>
            <a:endParaRPr b="0" lang="en-A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61"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B460C268-343D-4A31-9827-E164DAB2E82A}"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62" name=""/>
          <p:cNvSpPr/>
          <p:nvPr/>
        </p:nvSpPr>
        <p:spPr>
          <a:xfrm>
            <a:off x="0" y="705960"/>
            <a:ext cx="9142560" cy="437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4000" spc="-1" strike="noStrike">
                <a:solidFill>
                  <a:srgbClr val="000000"/>
                </a:solidFill>
                <a:latin typeface="Calibri"/>
                <a:ea typeface="Calibri"/>
              </a:rPr>
              <a:t>Protocol Question Time</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Define a network protocol.</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What pair of protocols are the basis of the internet, and what does each do?</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Why are checksum used?</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What does Ethernet define?</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What do CSMA/CD do?</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1000"/>
          </a:srgbClr>
        </a:solidFill>
      </p:bgPr>
    </p:bg>
    <p:spTree>
      <p:nvGrpSpPr>
        <p:cNvPr id="1" name=""/>
        <p:cNvGrpSpPr/>
        <p:nvPr/>
      </p:nvGrpSpPr>
      <p:grpSpPr>
        <a:xfrm>
          <a:off x="0" y="0"/>
          <a:ext cx="0" cy="0"/>
          <a:chOff x="0" y="0"/>
          <a:chExt cx="0" cy="0"/>
        </a:xfrm>
      </p:grpSpPr>
      <p:sp>
        <p:nvSpPr>
          <p:cNvPr id="99"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425E1B96-0B6E-4056-91FC-C5B428EB30B4}" type="slidenum">
              <a:rPr b="0" lang="en-AU" sz="1400" spc="-1" strike="noStrike">
                <a:solidFill>
                  <a:srgbClr val="000000"/>
                </a:solidFill>
                <a:latin typeface="Arial"/>
                <a:ea typeface="DejaVu Sans"/>
              </a:rPr>
              <a:t>&lt;number&gt;</a:t>
            </a:fld>
            <a:endParaRPr b="0" lang="en-AU" sz="1400" spc="-1" strike="noStrike">
              <a:solidFill>
                <a:srgbClr val="ffffff"/>
              </a:solidFill>
              <a:latin typeface="Arial"/>
            </a:endParaRPr>
          </a:p>
        </p:txBody>
      </p:sp>
      <p:sp>
        <p:nvSpPr>
          <p:cNvPr id="100" name=""/>
          <p:cNvSpPr/>
          <p:nvPr/>
        </p:nvSpPr>
        <p:spPr>
          <a:xfrm>
            <a:off x="1143000" y="457200"/>
            <a:ext cx="6307200" cy="2809080"/>
          </a:xfrm>
          <a:custGeom>
            <a:avLst/>
            <a:gdLst>
              <a:gd name="textAreaLeft" fmla="*/ 0 w 6307200"/>
              <a:gd name="textAreaRight" fmla="*/ 6307560 w 6307200"/>
              <a:gd name="textAreaTop" fmla="*/ 0 h 2809080"/>
              <a:gd name="textAreaBottom" fmla="*/ 2809440 h 28090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76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ffff00"/>
                </a:solidFill>
                <a:latin typeface="Verdana"/>
                <a:ea typeface="DejaVu Sans"/>
              </a:rPr>
              <a:t>Contents</a:t>
            </a:r>
            <a:endParaRPr b="0" lang="en-AU" sz="4400" spc="-1" strike="noStrike">
              <a:solidFill>
                <a:srgbClr val="ffffff"/>
              </a:solidFill>
              <a:latin typeface="Arial"/>
            </a:endParaRPr>
          </a:p>
          <a:p>
            <a:pPr marL="216000" indent="-216000">
              <a:lnSpc>
                <a:spcPct val="100000"/>
              </a:lnSpc>
              <a:spcBef>
                <a:spcPts val="2764"/>
              </a:spcBef>
              <a:spcAft>
                <a:spcPts val="11"/>
              </a:spcAft>
              <a:buClr>
                <a:srgbClr val="333399"/>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ffff00"/>
                </a:solidFill>
                <a:latin typeface="Verdana"/>
                <a:ea typeface="DejaVu Sans"/>
              </a:rPr>
              <a:t>TCP/IP</a:t>
            </a:r>
            <a:endParaRPr b="0" lang="en-AU" sz="4400" spc="-1" strike="noStrike">
              <a:solidFill>
                <a:srgbClr val="ffffff"/>
              </a:solidFill>
              <a:latin typeface="Arial"/>
            </a:endParaRPr>
          </a:p>
          <a:p>
            <a:pPr marL="216000" indent="-216000">
              <a:lnSpc>
                <a:spcPct val="100000"/>
              </a:lnSpc>
              <a:spcBef>
                <a:spcPts val="2764"/>
              </a:spcBef>
              <a:spcAft>
                <a:spcPts val="11"/>
              </a:spcAft>
              <a:buClr>
                <a:srgbClr val="333399"/>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ffff00"/>
                </a:solidFill>
                <a:latin typeface="Verdana"/>
                <a:ea typeface="DejaVu Sans"/>
              </a:rPr>
              <a:t>Ethernet CSMA/CD</a:t>
            </a:r>
            <a:endParaRPr b="0" lang="en-AU" sz="4400" spc="-1" strike="noStrike">
              <a:solidFill>
                <a:srgbClr val="ffffff"/>
              </a:solidFill>
              <a:latin typeface="Arial"/>
            </a:endParaRPr>
          </a:p>
        </p:txBody>
      </p:sp>
      <p:pic>
        <p:nvPicPr>
          <p:cNvPr id="101" name="" descr=""/>
          <p:cNvPicPr/>
          <p:nvPr/>
        </p:nvPicPr>
        <p:blipFill>
          <a:blip r:embed="rId1"/>
          <a:stretch/>
        </p:blipFill>
        <p:spPr>
          <a:xfrm>
            <a:off x="6185880" y="4216680"/>
            <a:ext cx="2094120" cy="1903320"/>
          </a:xfrm>
          <a:prstGeom prst="rect">
            <a:avLst/>
          </a:prstGeom>
          <a:ln w="0">
            <a:noFill/>
          </a:ln>
        </p:spPr>
      </p:pic>
      <p:sp>
        <p:nvSpPr>
          <p:cNvPr id="102" name=""/>
          <p:cNvSpPr txBox="1"/>
          <p:nvPr/>
        </p:nvSpPr>
        <p:spPr>
          <a:xfrm>
            <a:off x="1863000" y="4216680"/>
            <a:ext cx="4322880" cy="1626120"/>
          </a:xfrm>
          <a:prstGeom prst="rect">
            <a:avLst/>
          </a:prstGeom>
          <a:noFill/>
          <a:ln w="0">
            <a:noFill/>
          </a:ln>
        </p:spPr>
        <p:txBody>
          <a:bodyPr wrap="none" lIns="90000" rIns="90000" tIns="45000" bIns="45000" anchor="t">
            <a:noAutofit/>
          </a:bodyPr>
          <a:p>
            <a:pPr algn="r"/>
            <a:r>
              <a:rPr b="0" lang="en-AU" sz="1800" spc="-1" strike="noStrike">
                <a:solidFill>
                  <a:srgbClr val="ffffff"/>
                </a:solidFill>
                <a:latin typeface="Arial"/>
              </a:rPr>
              <a:t>Yep.</a:t>
            </a:r>
            <a:endParaRPr b="0" lang="en-AU" sz="1800" spc="-1" strike="noStrike">
              <a:solidFill>
                <a:srgbClr val="ffffff"/>
              </a:solidFill>
              <a:latin typeface="Arial"/>
            </a:endParaRPr>
          </a:p>
          <a:p>
            <a:pPr algn="r"/>
            <a:r>
              <a:rPr b="0" lang="en-AU" sz="1800" spc="-1" strike="noStrike">
                <a:solidFill>
                  <a:srgbClr val="ffffff"/>
                </a:solidFill>
                <a:latin typeface="Arial"/>
              </a:rPr>
              <a:t>You’re already missing the dancing baby.</a:t>
            </a:r>
            <a:endParaRPr b="0" lang="en-AU" sz="1800" spc="-1" strike="noStrike">
              <a:solidFill>
                <a:srgbClr val="ffffff"/>
              </a:solidFill>
              <a:latin typeface="Arial"/>
            </a:endParaRPr>
          </a:p>
          <a:p>
            <a:pPr algn="r"/>
            <a:r>
              <a:rPr b="0" lang="en-AU" sz="1800" spc="-1" strike="noStrike">
                <a:solidFill>
                  <a:srgbClr val="ffffff"/>
                </a:solidFill>
                <a:latin typeface="Arial"/>
              </a:rPr>
              <a:t>I understand.</a:t>
            </a:r>
            <a:endParaRPr b="0" lang="en-AU" sz="1800" spc="-1" strike="noStrike">
              <a:solidFill>
                <a:srgbClr val="ffffff"/>
              </a:solidFill>
              <a:latin typeface="Arial"/>
            </a:endParaRPr>
          </a:p>
          <a:p>
            <a:pPr algn="r"/>
            <a:endParaRPr b="0" lang="en-AU" sz="1800" spc="-1" strike="noStrike">
              <a:solidFill>
                <a:srgbClr val="ffffff"/>
              </a:solidFill>
              <a:latin typeface="Arial"/>
            </a:endParaRPr>
          </a:p>
          <a:p>
            <a:pPr algn="r"/>
            <a:r>
              <a:rPr b="0" lang="en-AU" sz="1800" spc="-1" strike="noStrike">
                <a:solidFill>
                  <a:srgbClr val="ffffff"/>
                </a:solidFill>
                <a:latin typeface="Arial"/>
              </a:rPr>
              <a:t>Sorry.</a:t>
            </a:r>
            <a:endParaRPr b="0" lang="en-AU" sz="1800" spc="-1" strike="noStrike">
              <a:solidFill>
                <a:srgbClr val="ffffff"/>
              </a:solidFill>
              <a:latin typeface="Arial"/>
            </a:endParaRPr>
          </a:p>
          <a:p>
            <a:pPr algn="r"/>
            <a:endParaRPr b="0" lang="en-AU"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63"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A746A712-E69A-4563-8521-5D8E73F9ECC4}"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64" name=""/>
          <p:cNvSpPr/>
          <p:nvPr/>
        </p:nvSpPr>
        <p:spPr>
          <a:xfrm>
            <a:off x="0" y="1013760"/>
            <a:ext cx="9142560" cy="3758400"/>
          </a:xfrm>
          <a:prstGeom prst="rect">
            <a:avLst/>
          </a:prstGeom>
          <a:noFill/>
          <a:ln w="0">
            <a:noFill/>
          </a:ln>
        </p:spPr>
        <p:style>
          <a:lnRef idx="0"/>
          <a:fillRef idx="0"/>
          <a:effectRef idx="0"/>
          <a:fontRef idx="minor"/>
        </p:style>
        <p:txBody>
          <a:bodyPr lIns="90000" rIns="90000" tIns="46800" bIns="46800" anchor="ctr">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4000" spc="-1" strike="noStrike">
                <a:solidFill>
                  <a:srgbClr val="000000"/>
                </a:solidFill>
                <a:latin typeface="Calibri"/>
                <a:ea typeface="Calibri"/>
              </a:rPr>
              <a:t>Protocol Question Time</a:t>
            </a:r>
            <a:endParaRPr b="0" lang="en-AU" sz="4000" spc="-1" strike="noStrike">
              <a:solidFill>
                <a:srgbClr val="000000"/>
              </a:solidFill>
              <a:latin typeface="Arial"/>
            </a:endParaRPr>
          </a:p>
          <a:p>
            <a:pPr marL="216000" indent="-216000">
              <a:lnSpc>
                <a:spcPct val="100000"/>
              </a:lnSpc>
              <a:spcBef>
                <a:spcPts val="11"/>
              </a:spcBef>
              <a:spcAft>
                <a:spcPts val="11"/>
              </a:spcAft>
              <a:buClr>
                <a:srgbClr val="000000"/>
              </a:buClr>
              <a:buFont typeface="Calibri"/>
              <a:buAutoNum type="arabicPeriod"/>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Calibri"/>
              </a:rPr>
              <a:t>Define a network protocol.</a:t>
            </a:r>
            <a:endParaRPr b="0" lang="en-AU" sz="40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4000" spc="-1" strike="noStrike">
              <a:solidFill>
                <a:srgbClr val="000000"/>
              </a:solidFill>
              <a:latin typeface="Arial"/>
            </a:endParaRPr>
          </a:p>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Calibri"/>
                <a:ea typeface="Times New Roman"/>
              </a:rPr>
              <a:t>It’s an agreed-on set of rules that computers use to ensure reliable communications </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65"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0F29D220-E4DD-47EB-BD08-23D2EDDDC8F5}"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66" name=""/>
          <p:cNvSpPr/>
          <p:nvPr/>
        </p:nvSpPr>
        <p:spPr>
          <a:xfrm>
            <a:off x="0" y="-1457280"/>
            <a:ext cx="9142560" cy="6196320"/>
          </a:xfrm>
          <a:prstGeom prst="rect">
            <a:avLst/>
          </a:prstGeom>
          <a:noFill/>
          <a:ln w="0">
            <a:noFill/>
          </a:ln>
        </p:spPr>
        <p:style>
          <a:lnRef idx="0"/>
          <a:fillRef idx="0"/>
          <a:effectRef idx="0"/>
          <a:fontRef idx="minor"/>
        </p:style>
        <p:txBody>
          <a:bodyPr lIns="90000" rIns="90000" tIns="46800" bIns="46800" anchor="ctr">
            <a:spAutoFit/>
          </a:bodyPr>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2. What pair of protocols are the basis of the internet, and what does each do?</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TCP – breaks files into packets and calculates checksums. It also reassembles incoming packets and tests for errors.</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IP – Guides packets from source to destination across a network or across the internet.</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67"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F1A3E6D8-6DBD-422B-A4D2-C9F3C326AB0A}"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68" name=""/>
          <p:cNvSpPr/>
          <p:nvPr/>
        </p:nvSpPr>
        <p:spPr>
          <a:xfrm>
            <a:off x="0" y="405360"/>
            <a:ext cx="9142560" cy="4974480"/>
          </a:xfrm>
          <a:prstGeom prst="rect">
            <a:avLst/>
          </a:prstGeom>
          <a:noFill/>
          <a:ln w="0">
            <a:noFill/>
          </a:ln>
        </p:spPr>
        <p:style>
          <a:lnRef idx="0"/>
          <a:fillRef idx="0"/>
          <a:effectRef idx="0"/>
          <a:fontRef idx="minor"/>
        </p:style>
        <p:txBody>
          <a:bodyPr lIns="90000" rIns="90000" tIns="46800" bIns="46800" anchor="ctr">
            <a:spAutoFit/>
          </a:bodyPr>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3. Why are checksum used?</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Checksums are used to detect damage to a packet after it arrives at its destination. If the checksum sent in the packet and the checksum calculated upon arrival do not match, the receiving computer asks for the packet to be sent again.</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69"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E7878A06-D208-460C-A689-6ACC8A7E05F5}"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70" name=""/>
          <p:cNvSpPr/>
          <p:nvPr/>
        </p:nvSpPr>
        <p:spPr>
          <a:xfrm>
            <a:off x="0" y="1624320"/>
            <a:ext cx="9142560" cy="2536560"/>
          </a:xfrm>
          <a:prstGeom prst="rect">
            <a:avLst/>
          </a:prstGeom>
          <a:noFill/>
          <a:ln w="0">
            <a:noFill/>
          </a:ln>
        </p:spPr>
        <p:style>
          <a:lnRef idx="0"/>
          <a:fillRef idx="0"/>
          <a:effectRef idx="0"/>
          <a:fontRef idx="minor"/>
        </p:style>
        <p:txBody>
          <a:bodyPr lIns="90000" rIns="90000" tIns="46800" bIns="46800" anchor="ctr">
            <a:spAutoFit/>
          </a:bodyPr>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4. What does Ethernet define?</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The hardware and necessary protocols for networking.</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71"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E3E5C300-EB8E-469F-B94B-5B5BA9DFE5E4}"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72" name=""/>
          <p:cNvSpPr/>
          <p:nvPr/>
        </p:nvSpPr>
        <p:spPr>
          <a:xfrm>
            <a:off x="0" y="1065960"/>
            <a:ext cx="9142560" cy="4365000"/>
          </a:xfrm>
          <a:prstGeom prst="rect">
            <a:avLst/>
          </a:prstGeom>
          <a:noFill/>
          <a:ln w="0">
            <a:noFill/>
          </a:ln>
        </p:spPr>
        <p:style>
          <a:lnRef idx="0"/>
          <a:fillRef idx="0"/>
          <a:effectRef idx="0"/>
          <a:fontRef idx="minor"/>
        </p:style>
        <p:txBody>
          <a:bodyPr lIns="90000" rIns="90000" tIns="46800" bIns="46800" anchor="ctr">
            <a:spAutoFit/>
          </a:bodyPr>
          <a:p>
            <a:pPr marL="743040" indent="-743040">
              <a:lnSpc>
                <a:spcPct val="100000"/>
              </a:lnSpc>
              <a:spcBef>
                <a:spcPts val="11"/>
              </a:spcBef>
              <a:spcAft>
                <a:spcPts val="11"/>
              </a:spcAft>
              <a:tabLst>
                <a:tab algn="l" pos="0"/>
              </a:tabLst>
            </a:pPr>
            <a:r>
              <a:rPr b="0" lang="en-AU" sz="4000" spc="-1" strike="noStrike">
                <a:solidFill>
                  <a:srgbClr val="000000"/>
                </a:solidFill>
                <a:latin typeface="Calibri"/>
                <a:ea typeface="Calibri"/>
              </a:rPr>
              <a:t>5. What do CSMA/CD do?</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1" lang="en-AU" sz="4000" spc="-1" strike="noStrike">
                <a:solidFill>
                  <a:srgbClr val="000000"/>
                </a:solidFill>
                <a:latin typeface="Calibri"/>
                <a:ea typeface="Calibri"/>
              </a:rPr>
              <a:t>Carrier sense </a:t>
            </a:r>
            <a:r>
              <a:rPr b="0" lang="en-AU" sz="4000" spc="-1" strike="noStrike">
                <a:solidFill>
                  <a:srgbClr val="000000"/>
                </a:solidFill>
                <a:latin typeface="Calibri"/>
                <a:ea typeface="Calibri"/>
              </a:rPr>
              <a:t>(CS) checks for silence on a cable before trying to transmit onto it.</a:t>
            </a:r>
            <a:endParaRPr b="0" lang="en-AU" sz="4000" spc="-1" strike="noStrike">
              <a:solidFill>
                <a:srgbClr val="000000"/>
              </a:solidFill>
              <a:latin typeface="Arial"/>
            </a:endParaRPr>
          </a:p>
          <a:p>
            <a:pPr marL="743040" indent="-743040">
              <a:lnSpc>
                <a:spcPct val="100000"/>
              </a:lnSpc>
              <a:spcBef>
                <a:spcPts val="11"/>
              </a:spcBef>
              <a:spcAft>
                <a:spcPts val="11"/>
              </a:spcAft>
              <a:tabLst>
                <a:tab algn="l" pos="0"/>
              </a:tabLst>
            </a:pPr>
            <a:r>
              <a:rPr b="1" lang="en-AU" sz="4000" spc="-1" strike="noStrike">
                <a:solidFill>
                  <a:srgbClr val="000000"/>
                </a:solidFill>
                <a:latin typeface="Calibri"/>
                <a:ea typeface="Calibri"/>
              </a:rPr>
              <a:t>Collision detection </a:t>
            </a:r>
            <a:r>
              <a:rPr b="0" lang="en-AU" sz="4000" spc="-1" strike="noStrike">
                <a:solidFill>
                  <a:srgbClr val="000000"/>
                </a:solidFill>
                <a:latin typeface="Calibri"/>
                <a:ea typeface="Calibri"/>
              </a:rPr>
              <a:t>(CD) detects if more than one node transmitted at the same time. It then negotiates for the nodes to try transmitting again.</a:t>
            </a:r>
            <a:endParaRPr b="0" lang="en-AU"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73"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77F8633D-60C1-460A-AE45-5DFF4BC315FA}"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74" name=""/>
          <p:cNvSpPr/>
          <p:nvPr/>
        </p:nvSpPr>
        <p:spPr>
          <a:xfrm>
            <a:off x="611280" y="981000"/>
            <a:ext cx="8207280" cy="5183280"/>
          </a:xfrm>
          <a:custGeom>
            <a:avLst/>
            <a:gdLst>
              <a:gd name="textAreaLeft" fmla="*/ 0 w 8207280"/>
              <a:gd name="textAreaRight" fmla="*/ 8207640 w 8207280"/>
              <a:gd name="textAreaTop" fmla="*/ 0 h 5183280"/>
              <a:gd name="textAreaBottom" fmla="*/ 5183640 h 51832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814"/>
              </a:spcBef>
              <a:spcAft>
                <a:spcPts val="11"/>
              </a:spcAft>
              <a:tabLst>
                <a:tab algn="l" pos="0"/>
              </a:tabLst>
            </a:pPr>
            <a:r>
              <a:rPr b="0" i="1" lang="en-AU" sz="3200" spc="-1" strike="noStrike">
                <a:solidFill>
                  <a:srgbClr val="000000"/>
                </a:solidFill>
                <a:latin typeface="Arial"/>
                <a:ea typeface="DejaVu Sans"/>
              </a:rPr>
              <a:t>Applied Computing Slideshows</a:t>
            </a:r>
            <a:endParaRPr b="0" lang="en-AU" sz="3200" spc="-1" strike="noStrike">
              <a:solidFill>
                <a:srgbClr val="000000"/>
              </a:solidFill>
              <a:latin typeface="Arial"/>
            </a:endParaRPr>
          </a:p>
          <a:p>
            <a:pPr marL="343080" indent="-343080">
              <a:lnSpc>
                <a:spcPct val="100000"/>
              </a:lnSpc>
              <a:spcBef>
                <a:spcPts val="814"/>
              </a:spcBef>
              <a:spcAft>
                <a:spcPts val="11"/>
              </a:spcAft>
              <a:tabLst>
                <a:tab algn="l" pos="0"/>
              </a:tabLst>
            </a:pPr>
            <a:r>
              <a:rPr b="0" i="1" lang="en-AU" sz="3200" spc="-1" strike="noStrike">
                <a:solidFill>
                  <a:srgbClr val="000000"/>
                </a:solidFill>
                <a:latin typeface="Arial"/>
                <a:ea typeface="DejaVu Sans"/>
              </a:rPr>
              <a:t>by Mark Kelly</a:t>
            </a:r>
            <a:endParaRPr b="0" lang="en-AU" sz="3200" spc="-1" strike="noStrike">
              <a:solidFill>
                <a:srgbClr val="000000"/>
              </a:solidFill>
              <a:latin typeface="Arial"/>
            </a:endParaRPr>
          </a:p>
          <a:p>
            <a:pPr marL="343080" indent="-343080">
              <a:lnSpc>
                <a:spcPct val="100000"/>
              </a:lnSpc>
              <a:spcBef>
                <a:spcPts val="814"/>
              </a:spcBef>
              <a:spcAft>
                <a:spcPts val="11"/>
              </a:spcAft>
              <a:tabLst>
                <a:tab algn="l" pos="0"/>
              </a:tabLst>
            </a:pPr>
            <a:r>
              <a:rPr b="0" i="1" lang="en-AU" sz="3200" spc="-1" strike="noStrike">
                <a:solidFill>
                  <a:srgbClr val="000000"/>
                </a:solidFill>
                <a:latin typeface="Arial"/>
                <a:ea typeface="DejaVu Sans"/>
              </a:rPr>
              <a:t>vcedata.com</a:t>
            </a:r>
            <a:endParaRPr b="0" lang="en-AU" sz="3200" spc="-1" strike="noStrike">
              <a:solidFill>
                <a:srgbClr val="000000"/>
              </a:solidFill>
              <a:latin typeface="Arial"/>
            </a:endParaRPr>
          </a:p>
          <a:p>
            <a:pPr marL="343080" indent="-343080">
              <a:lnSpc>
                <a:spcPct val="100000"/>
              </a:lnSpc>
              <a:spcBef>
                <a:spcPts val="814"/>
              </a:spcBef>
              <a:spcAft>
                <a:spcPts val="11"/>
              </a:spcAft>
              <a:tabLst>
                <a:tab algn="l" pos="0"/>
              </a:tabLst>
            </a:pPr>
            <a:r>
              <a:rPr b="0" i="1" lang="en-AU" sz="3200" spc="-1" strike="noStrike">
                <a:solidFill>
                  <a:srgbClr val="000000"/>
                </a:solidFill>
                <a:latin typeface="Arial"/>
                <a:ea typeface="DejaVu Sans"/>
              </a:rPr>
              <a:t>mark@vcedata.com</a:t>
            </a:r>
            <a:endParaRPr b="0" lang="en-AU" sz="3200" spc="-1" strike="noStrike">
              <a:solidFill>
                <a:srgbClr val="000000"/>
              </a:solidFill>
              <a:latin typeface="Arial"/>
            </a:endParaRPr>
          </a:p>
          <a:p>
            <a:pPr marL="343080" indent="-343080">
              <a:lnSpc>
                <a:spcPct val="100000"/>
              </a:lnSpc>
              <a:spcBef>
                <a:spcPts val="814"/>
              </a:spcBef>
              <a:spcAft>
                <a:spcPts val="11"/>
              </a:spcAft>
              <a:tabLst>
                <a:tab algn="l" pos="0"/>
              </a:tabLst>
            </a:pPr>
            <a:endParaRPr b="0" lang="en-AU" sz="3200" spc="-1" strike="noStrike">
              <a:solidFill>
                <a:srgbClr val="000000"/>
              </a:solidFill>
              <a:latin typeface="Arial"/>
            </a:endParaRPr>
          </a:p>
          <a:p>
            <a:pPr marL="343080" indent="-343080">
              <a:lnSpc>
                <a:spcPct val="100000"/>
              </a:lnSpc>
              <a:spcBef>
                <a:spcPts val="414"/>
              </a:spcBef>
              <a:spcAft>
                <a:spcPts val="11"/>
              </a:spcAft>
              <a:tabLst>
                <a:tab algn="l" pos="0"/>
              </a:tabLst>
            </a:pPr>
            <a:r>
              <a:rPr b="0" lang="en-AU" sz="1600" spc="-1" strike="noStrike">
                <a:solidFill>
                  <a:srgbClr val="000000"/>
                </a:solidFill>
                <a:latin typeface="Arial"/>
                <a:ea typeface="DejaVu Sans"/>
              </a:rPr>
              <a:t>This slideshow may be freely used in schools in Victoria,  Australia.</a:t>
            </a:r>
            <a:endParaRPr b="0" lang="en-AU" sz="1600" spc="-1" strike="noStrike">
              <a:solidFill>
                <a:srgbClr val="000000"/>
              </a:solidFill>
              <a:latin typeface="Arial"/>
            </a:endParaRPr>
          </a:p>
          <a:p>
            <a:pPr marL="343080" indent="-343080">
              <a:lnSpc>
                <a:spcPct val="100000"/>
              </a:lnSpc>
              <a:spcBef>
                <a:spcPts val="414"/>
              </a:spcBef>
              <a:spcAft>
                <a:spcPts val="11"/>
              </a:spcAft>
              <a:tabLst>
                <a:tab algn="l" pos="0"/>
              </a:tabLst>
            </a:pPr>
            <a:r>
              <a:rPr b="0" lang="en-AU" sz="1600" spc="-1" strike="noStrike">
                <a:solidFill>
                  <a:srgbClr val="000000"/>
                </a:solidFill>
                <a:latin typeface="Arial"/>
                <a:ea typeface="DejaVu Sans"/>
              </a:rPr>
              <a:t>For other uses, (e.g. publication) please contact me.</a:t>
            </a:r>
            <a:endParaRPr b="0" lang="en-AU" sz="1600" spc="-1" strike="noStrike">
              <a:solidFill>
                <a:srgbClr val="000000"/>
              </a:solidFill>
              <a:latin typeface="Arial"/>
            </a:endParaRPr>
          </a:p>
          <a:p>
            <a:pPr marL="343080" indent="-343080">
              <a:lnSpc>
                <a:spcPct val="100000"/>
              </a:lnSpc>
              <a:spcBef>
                <a:spcPts val="414"/>
              </a:spcBef>
              <a:spcAft>
                <a:spcPts val="11"/>
              </a:spcAft>
              <a:tabLst>
                <a:tab algn="l" pos="0"/>
              </a:tabLst>
            </a:pPr>
            <a:r>
              <a:rPr b="0" lang="en-AU" sz="1600" spc="-1" strike="noStrike">
                <a:solidFill>
                  <a:srgbClr val="000000"/>
                </a:solidFill>
                <a:latin typeface="Arial"/>
                <a:ea typeface="DejaVu Sans"/>
              </a:rPr>
              <a:t>It may not be sold.</a:t>
            </a:r>
            <a:endParaRPr b="0" lang="en-AU" sz="1600" spc="-1" strike="noStrike">
              <a:solidFill>
                <a:srgbClr val="000000"/>
              </a:solidFill>
              <a:latin typeface="Arial"/>
            </a:endParaRPr>
          </a:p>
          <a:p>
            <a:pPr marL="343080" indent="-343080">
              <a:lnSpc>
                <a:spcPct val="100000"/>
              </a:lnSpc>
              <a:spcBef>
                <a:spcPts val="414"/>
              </a:spcBef>
              <a:spcAft>
                <a:spcPts val="11"/>
              </a:spcAft>
              <a:tabLst>
                <a:tab algn="l" pos="0"/>
              </a:tabLst>
            </a:pPr>
            <a:r>
              <a:rPr b="1" lang="en-AU" sz="1600" spc="-1" strike="noStrike">
                <a:solidFill>
                  <a:srgbClr val="000000"/>
                </a:solidFill>
                <a:latin typeface="Arial"/>
                <a:ea typeface="DejaVu Sans"/>
              </a:rPr>
              <a:t>It must not be redistributed if you modify it.</a:t>
            </a:r>
            <a:endParaRPr b="0" lang="en-AU" sz="1600" spc="-1" strike="noStrike">
              <a:solidFill>
                <a:srgbClr val="000000"/>
              </a:solidFill>
              <a:latin typeface="Arial"/>
            </a:endParaRPr>
          </a:p>
        </p:txBody>
      </p:sp>
      <p:pic>
        <p:nvPicPr>
          <p:cNvPr id="175" name="" descr=""/>
          <p:cNvPicPr/>
          <p:nvPr/>
        </p:nvPicPr>
        <p:blipFill>
          <a:blip r:embed="rId1"/>
          <a:stretch/>
        </p:blipFill>
        <p:spPr>
          <a:xfrm>
            <a:off x="2700360" y="1052640"/>
            <a:ext cx="1870200" cy="1870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03"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BDC2810E-AD51-48B1-997D-92915D44EC76}"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04" name=""/>
          <p:cNvSpPr/>
          <p:nvPr/>
        </p:nvSpPr>
        <p:spPr>
          <a:xfrm>
            <a:off x="324000" y="260280"/>
            <a:ext cx="6475320" cy="1099080"/>
          </a:xfrm>
          <a:custGeom>
            <a:avLst/>
            <a:gdLst>
              <a:gd name="textAreaLeft" fmla="*/ 0 w 6475320"/>
              <a:gd name="textAreaRight" fmla="*/ 6475680 w 6475320"/>
              <a:gd name="textAreaTop" fmla="*/ 0 h 1099080"/>
              <a:gd name="textAreaBottom" fmla="*/ 1099440 h 10990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4139"/>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6600" spc="-1" strike="noStrike">
                <a:solidFill>
                  <a:srgbClr val="000000"/>
                </a:solidFill>
                <a:latin typeface="Tahoma"/>
                <a:ea typeface="DejaVu Sans"/>
              </a:rPr>
              <a:t>Protocols</a:t>
            </a:r>
            <a:endParaRPr b="0" lang="en-AU" sz="6600" spc="-1" strike="noStrike">
              <a:solidFill>
                <a:srgbClr val="000000"/>
              </a:solidFill>
              <a:latin typeface="Arial"/>
            </a:endParaRPr>
          </a:p>
        </p:txBody>
      </p:sp>
      <p:sp>
        <p:nvSpPr>
          <p:cNvPr id="105" name=""/>
          <p:cNvSpPr/>
          <p:nvPr/>
        </p:nvSpPr>
        <p:spPr>
          <a:xfrm>
            <a:off x="179280" y="1616040"/>
            <a:ext cx="4967640" cy="5077800"/>
          </a:xfrm>
          <a:custGeom>
            <a:avLst/>
            <a:gdLst>
              <a:gd name="textAreaLeft" fmla="*/ 0 w 4967640"/>
              <a:gd name="textAreaRight" fmla="*/ 4968000 w 4967640"/>
              <a:gd name="textAreaTop" fmla="*/ 0 h 5077800"/>
              <a:gd name="textAreaBottom" fmla="*/ 5078160 h 50778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638"/>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600" spc="-1" strike="noStrike">
                <a:solidFill>
                  <a:srgbClr val="000000"/>
                </a:solidFill>
                <a:latin typeface="Tahoma"/>
                <a:ea typeface="Times New Roman"/>
              </a:rPr>
              <a:t>Communication protocols are agreed sets of rules and procedures for computers to exchange information.</a:t>
            </a:r>
            <a:endParaRPr b="0" lang="en-AU" sz="2600" spc="-1" strike="noStrike">
              <a:solidFill>
                <a:srgbClr val="000000"/>
              </a:solidFill>
              <a:latin typeface="Arial"/>
            </a:endParaRPr>
          </a:p>
          <a:p>
            <a:pPr>
              <a:lnSpc>
                <a:spcPct val="100000"/>
              </a:lnSpc>
              <a:spcBef>
                <a:spcPts val="1638"/>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600" spc="-1" strike="noStrike">
                <a:solidFill>
                  <a:srgbClr val="000000"/>
                </a:solidFill>
                <a:latin typeface="Tahoma"/>
                <a:ea typeface="Times New Roman"/>
              </a:rPr>
              <a:t>Like humans agreeing to speak the same language during a conversation.</a:t>
            </a:r>
            <a:endParaRPr b="0" lang="en-AU" sz="2600" spc="-1" strike="noStrike">
              <a:solidFill>
                <a:srgbClr val="000000"/>
              </a:solidFill>
              <a:latin typeface="Arial"/>
            </a:endParaRPr>
          </a:p>
          <a:p>
            <a:pPr>
              <a:lnSpc>
                <a:spcPct val="100000"/>
              </a:lnSpc>
              <a:spcBef>
                <a:spcPts val="1638"/>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600" spc="-1" strike="noStrike">
                <a:solidFill>
                  <a:srgbClr val="000000"/>
                </a:solidFill>
                <a:latin typeface="Tahoma"/>
                <a:ea typeface="Times New Roman"/>
              </a:rPr>
              <a:t>For two computers to exchange data, they must be using the </a:t>
            </a:r>
            <a:r>
              <a:rPr b="0" i="1" lang="en-AU" sz="2600" spc="-1" strike="noStrike">
                <a:solidFill>
                  <a:srgbClr val="000000"/>
                </a:solidFill>
                <a:latin typeface="Tahoma"/>
                <a:ea typeface="Times New Roman"/>
              </a:rPr>
              <a:t>same</a:t>
            </a:r>
            <a:r>
              <a:rPr b="0" lang="en-AU" sz="2600" spc="-1" strike="noStrike">
                <a:solidFill>
                  <a:srgbClr val="000000"/>
                </a:solidFill>
                <a:latin typeface="Tahoma"/>
                <a:ea typeface="Times New Roman"/>
              </a:rPr>
              <a:t> protocols.</a:t>
            </a:r>
            <a:endParaRPr b="0" lang="en-AU" sz="2600" spc="-1" strike="noStrike">
              <a:solidFill>
                <a:srgbClr val="000000"/>
              </a:solidFill>
              <a:latin typeface="Arial"/>
            </a:endParaRPr>
          </a:p>
          <a:p>
            <a:pPr>
              <a:lnSpc>
                <a:spcPct val="100000"/>
              </a:lnSpc>
              <a:spcBef>
                <a:spcPts val="1638"/>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endParaRPr b="0" lang="en-AU" sz="2600" spc="-1" strike="noStrike">
              <a:solidFill>
                <a:srgbClr val="000000"/>
              </a:solidFill>
              <a:latin typeface="Arial"/>
            </a:endParaRPr>
          </a:p>
        </p:txBody>
      </p:sp>
      <p:pic>
        <p:nvPicPr>
          <p:cNvPr id="106" name="" descr=""/>
          <p:cNvPicPr/>
          <p:nvPr/>
        </p:nvPicPr>
        <p:blipFill>
          <a:blip r:embed="rId1"/>
          <a:stretch/>
        </p:blipFill>
        <p:spPr>
          <a:xfrm>
            <a:off x="5292720" y="1484280"/>
            <a:ext cx="3659400" cy="4822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07"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B89D0B14-3DBA-4F6C-882D-E56B7E56B417}"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08" name=""/>
          <p:cNvSpPr/>
          <p:nvPr/>
        </p:nvSpPr>
        <p:spPr>
          <a:xfrm>
            <a:off x="395280" y="260280"/>
            <a:ext cx="6475680" cy="702720"/>
          </a:xfrm>
          <a:custGeom>
            <a:avLst/>
            <a:gdLst>
              <a:gd name="textAreaLeft" fmla="*/ 0 w 6475680"/>
              <a:gd name="textAreaRight" fmla="*/ 6476040 w 6475680"/>
              <a:gd name="textAreaTop" fmla="*/ 0 h 702720"/>
              <a:gd name="textAreaBottom" fmla="*/ 703080 h 70272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5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000" spc="-1" strike="noStrike">
                <a:solidFill>
                  <a:srgbClr val="000000"/>
                </a:solidFill>
                <a:latin typeface="Tahoma"/>
                <a:ea typeface="DejaVu Sans"/>
              </a:rPr>
              <a:t>Human Protocols</a:t>
            </a:r>
            <a:endParaRPr b="0" lang="en-AU" sz="4000" spc="-1" strike="noStrike">
              <a:solidFill>
                <a:srgbClr val="000000"/>
              </a:solidFill>
              <a:latin typeface="Arial"/>
            </a:endParaRPr>
          </a:p>
        </p:txBody>
      </p:sp>
      <p:sp>
        <p:nvSpPr>
          <p:cNvPr id="109" name=""/>
          <p:cNvSpPr/>
          <p:nvPr/>
        </p:nvSpPr>
        <p:spPr>
          <a:xfrm>
            <a:off x="250920" y="1227240"/>
            <a:ext cx="4896000" cy="4965480"/>
          </a:xfrm>
          <a:custGeom>
            <a:avLst/>
            <a:gdLst>
              <a:gd name="textAreaLeft" fmla="*/ 0 w 4896000"/>
              <a:gd name="textAreaRight" fmla="*/ 4896360 w 4896000"/>
              <a:gd name="textAreaTop" fmla="*/ 0 h 4965480"/>
              <a:gd name="textAreaBottom" fmla="*/ 4965840 h 49654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marL="216000" indent="-216000">
              <a:lnSpc>
                <a:spcPct val="80000"/>
              </a:lnSpc>
              <a:spcBef>
                <a:spcPts val="1514"/>
              </a:spcBef>
              <a:spcAft>
                <a:spcPts val="11"/>
              </a:spcAft>
              <a:buClr>
                <a:srgbClr val="000000"/>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during a phone call, saying “Uh huh”, “Mmmm” or “Yeah” while the other person speaks</a:t>
            </a:r>
            <a:endParaRPr b="0" lang="en-AU" sz="2400" spc="-1" strike="noStrike">
              <a:solidFill>
                <a:srgbClr val="000000"/>
              </a:solidFill>
              <a:latin typeface="Arial"/>
            </a:endParaRPr>
          </a:p>
          <a:p>
            <a:pPr marL="216000" indent="-216000">
              <a:lnSpc>
                <a:spcPct val="80000"/>
              </a:lnSpc>
              <a:spcBef>
                <a:spcPts val="1514"/>
              </a:spcBef>
              <a:spcAft>
                <a:spcPts val="11"/>
              </a:spcAft>
              <a:buClr>
                <a:srgbClr val="000000"/>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nodding to show understanding</a:t>
            </a:r>
            <a:endParaRPr b="0" lang="en-AU" sz="2400" spc="-1" strike="noStrike">
              <a:solidFill>
                <a:srgbClr val="000000"/>
              </a:solidFill>
              <a:latin typeface="Arial"/>
            </a:endParaRPr>
          </a:p>
          <a:p>
            <a:pPr marL="216000" indent="-216000">
              <a:lnSpc>
                <a:spcPct val="80000"/>
              </a:lnSpc>
              <a:spcBef>
                <a:spcPts val="1514"/>
              </a:spcBef>
              <a:spcAft>
                <a:spcPts val="11"/>
              </a:spcAft>
              <a:buClr>
                <a:srgbClr val="000000"/>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waiting for the other person to stop talking before you start</a:t>
            </a:r>
            <a:endParaRPr b="0" lang="en-AU" sz="2400" spc="-1" strike="noStrike">
              <a:solidFill>
                <a:srgbClr val="000000"/>
              </a:solidFill>
              <a:latin typeface="Arial"/>
            </a:endParaRPr>
          </a:p>
          <a:p>
            <a:pPr marL="216000" indent="-216000">
              <a:lnSpc>
                <a:spcPct val="80000"/>
              </a:lnSpc>
              <a:spcBef>
                <a:spcPts val="1514"/>
              </a:spcBef>
              <a:spcAft>
                <a:spcPts val="11"/>
              </a:spcAft>
              <a:buClr>
                <a:srgbClr val="000000"/>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raising pitch of voice after a question</a:t>
            </a:r>
            <a:endParaRPr b="0" lang="en-AU" sz="2400" spc="-1" strike="noStrike">
              <a:solidFill>
                <a:srgbClr val="000000"/>
              </a:solidFill>
              <a:latin typeface="Arial"/>
            </a:endParaRPr>
          </a:p>
          <a:p>
            <a:pPr marL="216000" indent="-216000">
              <a:lnSpc>
                <a:spcPct val="80000"/>
              </a:lnSpc>
              <a:spcBef>
                <a:spcPts val="1514"/>
              </a:spcBef>
              <a:spcAft>
                <a:spcPts val="11"/>
              </a:spcAft>
              <a:buClr>
                <a:srgbClr val="000000"/>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airline pilots speak English, refer to heights in feet, agree on which direction to turn to avoid collision, pronounce 9 as “niner”, spell out letters with words (Alpha, Bravo, Charlie etc.) </a:t>
            </a:r>
            <a:endParaRPr b="0" lang="en-AU" sz="2400" spc="-1" strike="noStrike">
              <a:solidFill>
                <a:srgbClr val="000000"/>
              </a:solidFill>
              <a:latin typeface="Arial"/>
            </a:endParaRPr>
          </a:p>
        </p:txBody>
      </p:sp>
      <p:pic>
        <p:nvPicPr>
          <p:cNvPr id="110" name="" descr=""/>
          <p:cNvPicPr/>
          <p:nvPr/>
        </p:nvPicPr>
        <p:blipFill>
          <a:blip r:embed="rId1"/>
          <a:stretch/>
        </p:blipFill>
        <p:spPr>
          <a:xfrm>
            <a:off x="5297400" y="2313000"/>
            <a:ext cx="3665880" cy="2770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11"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4F33B233-F0D5-4F31-9ABB-6A4BD850CDD1}"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12" name=""/>
          <p:cNvSpPr/>
          <p:nvPr/>
        </p:nvSpPr>
        <p:spPr>
          <a:xfrm>
            <a:off x="755640" y="26028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Network Protocols</a:t>
            </a:r>
            <a:endParaRPr b="0" lang="en-AU" sz="5400" spc="-1" strike="noStrike">
              <a:solidFill>
                <a:srgbClr val="000000"/>
              </a:solidFill>
              <a:latin typeface="Arial"/>
            </a:endParaRPr>
          </a:p>
        </p:txBody>
      </p:sp>
      <p:sp>
        <p:nvSpPr>
          <p:cNvPr id="113" name=""/>
          <p:cNvSpPr/>
          <p:nvPr/>
        </p:nvSpPr>
        <p:spPr>
          <a:xfrm>
            <a:off x="838080" y="2133720"/>
            <a:ext cx="7390080" cy="3529080"/>
          </a:xfrm>
          <a:custGeom>
            <a:avLst/>
            <a:gdLst>
              <a:gd name="textAreaLeft" fmla="*/ 0 w 7390080"/>
              <a:gd name="textAreaRight" fmla="*/ 7390440 w 7390080"/>
              <a:gd name="textAreaTop" fmla="*/ 0 h 3529080"/>
              <a:gd name="textAreaBottom" fmla="*/ 3529440 h 35290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There is a standard protocol for each network communication task, such as:</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 how to send data over the Internet (TCP/IP) </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 how to send and receive email (POP, IMAP)</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 how to request and deliver web pages (HTTP)</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 how to request and deliver files (FTP)</a:t>
            </a:r>
            <a:endParaRPr b="0" lang="en-AU" sz="2400" spc="-1" strike="noStrike">
              <a:solidFill>
                <a:srgbClr val="000000"/>
              </a:solidFill>
              <a:latin typeface="Arial"/>
            </a:endParaRPr>
          </a:p>
          <a:p>
            <a:pPr>
              <a:lnSpc>
                <a:spcPct val="100000"/>
              </a:lnSpc>
              <a:spcBef>
                <a:spcPts val="126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000" spc="-1" strike="noStrike">
                <a:solidFill>
                  <a:srgbClr val="000000"/>
                </a:solidFill>
                <a:latin typeface="Tahoma"/>
                <a:ea typeface="Times New Roman"/>
              </a:rPr>
              <a:t> </a:t>
            </a:r>
            <a:endParaRPr b="0" lang="en-AU"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14"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2413666A-D8B8-4019-841F-C19F1A788002}"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15" name=""/>
          <p:cNvSpPr/>
          <p:nvPr/>
        </p:nvSpPr>
        <p:spPr>
          <a:xfrm>
            <a:off x="468360" y="47628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Choosing Protocols</a:t>
            </a:r>
            <a:endParaRPr b="0" lang="en-AU" sz="5400" spc="-1" strike="noStrike">
              <a:solidFill>
                <a:srgbClr val="000000"/>
              </a:solidFill>
              <a:latin typeface="Arial"/>
            </a:endParaRPr>
          </a:p>
        </p:txBody>
      </p:sp>
      <p:sp>
        <p:nvSpPr>
          <p:cNvPr id="116" name=""/>
          <p:cNvSpPr/>
          <p:nvPr/>
        </p:nvSpPr>
        <p:spPr>
          <a:xfrm>
            <a:off x="533520" y="1630440"/>
            <a:ext cx="7846920" cy="3772440"/>
          </a:xfrm>
          <a:custGeom>
            <a:avLst/>
            <a:gdLst>
              <a:gd name="textAreaLeft" fmla="*/ 0 w 7846920"/>
              <a:gd name="textAreaRight" fmla="*/ 7847280 w 7846920"/>
              <a:gd name="textAreaTop" fmla="*/ 0 h 3772440"/>
              <a:gd name="textAreaBottom" fmla="*/ 3772800 h 37724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Sometimes there is more than one choice of protocol for a task, such as how messages pass across a network (IPX/SPX vs TCP/IP, POP vs IMAP).</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As long as all the connected computers use the </a:t>
            </a:r>
            <a:r>
              <a:rPr b="0" i="1" lang="en-AU" sz="2400" spc="-1" strike="noStrike">
                <a:solidFill>
                  <a:srgbClr val="000000"/>
                </a:solidFill>
                <a:latin typeface="Tahoma"/>
                <a:ea typeface="Times New Roman"/>
              </a:rPr>
              <a:t>same</a:t>
            </a:r>
            <a:r>
              <a:rPr b="0" lang="en-AU" sz="2400" spc="-1" strike="noStrike">
                <a:solidFill>
                  <a:srgbClr val="000000"/>
                </a:solidFill>
                <a:latin typeface="Tahoma"/>
                <a:ea typeface="Times New Roman"/>
              </a:rPr>
              <a:t> protocol, it really does not matter </a:t>
            </a:r>
            <a:r>
              <a:rPr b="0" i="1" lang="en-AU" sz="2400" spc="-1" strike="noStrike">
                <a:solidFill>
                  <a:srgbClr val="000000"/>
                </a:solidFill>
                <a:latin typeface="Tahoma"/>
                <a:ea typeface="Times New Roman"/>
              </a:rPr>
              <a:t>which</a:t>
            </a:r>
            <a:r>
              <a:rPr b="0" lang="en-AU" sz="2400" spc="-1" strike="noStrike">
                <a:solidFill>
                  <a:srgbClr val="000000"/>
                </a:solidFill>
                <a:latin typeface="Tahoma"/>
                <a:ea typeface="Times New Roman"/>
              </a:rPr>
              <a:t> protocol is used  (like diplomats agreeing on a language for negotiations)</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internet only works because TCP/IP, POP, FTP and HTTP are universal standards, used by </a:t>
            </a:r>
            <a:r>
              <a:rPr b="0" i="1" lang="en-AU" sz="2400" spc="-1" strike="noStrike">
                <a:solidFill>
                  <a:srgbClr val="000000"/>
                </a:solidFill>
                <a:latin typeface="Tahoma"/>
                <a:ea typeface="Times New Roman"/>
              </a:rPr>
              <a:t>all</a:t>
            </a:r>
            <a:r>
              <a:rPr b="0" lang="en-AU" sz="2400" spc="-1" strike="noStrike">
                <a:solidFill>
                  <a:srgbClr val="000000"/>
                </a:solidFill>
                <a:latin typeface="Tahoma"/>
                <a:ea typeface="Times New Roman"/>
              </a:rPr>
              <a:t> shapes and sizes of computers.</a:t>
            </a:r>
            <a:endParaRPr b="0" lang="en-A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17"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EB47477C-0E35-43B5-8D95-27C16AA711FB}"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18" name=""/>
          <p:cNvSpPr/>
          <p:nvPr/>
        </p:nvSpPr>
        <p:spPr>
          <a:xfrm>
            <a:off x="250920" y="476280"/>
            <a:ext cx="8891640" cy="916200"/>
          </a:xfrm>
          <a:custGeom>
            <a:avLst/>
            <a:gdLst>
              <a:gd name="textAreaLeft" fmla="*/ 0 w 8891640"/>
              <a:gd name="textAreaRight" fmla="*/ 8892000 w 889164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4400" spc="-1" strike="noStrike">
                <a:solidFill>
                  <a:srgbClr val="000000"/>
                </a:solidFill>
                <a:latin typeface="Tahoma"/>
                <a:ea typeface="DejaVu Sans"/>
              </a:rPr>
              <a:t>The King of Protocols – </a:t>
            </a:r>
            <a:r>
              <a:rPr b="0" lang="en-AU" sz="5400" spc="-1" strike="noStrike">
                <a:solidFill>
                  <a:srgbClr val="000000"/>
                </a:solidFill>
                <a:latin typeface="Tahoma"/>
                <a:ea typeface="DejaVu Sans"/>
              </a:rPr>
              <a:t>TCP/IP</a:t>
            </a:r>
            <a:endParaRPr b="0" lang="en-AU" sz="5400" spc="-1" strike="noStrike">
              <a:solidFill>
                <a:srgbClr val="000000"/>
              </a:solidFill>
              <a:latin typeface="Arial"/>
            </a:endParaRPr>
          </a:p>
        </p:txBody>
      </p:sp>
      <p:sp>
        <p:nvSpPr>
          <p:cNvPr id="119" name=""/>
          <p:cNvSpPr/>
          <p:nvPr/>
        </p:nvSpPr>
        <p:spPr>
          <a:xfrm>
            <a:off x="34920" y="1735200"/>
            <a:ext cx="5686560" cy="3987720"/>
          </a:xfrm>
          <a:custGeom>
            <a:avLst/>
            <a:gdLst>
              <a:gd name="textAreaLeft" fmla="*/ 0 w 5686560"/>
              <a:gd name="textAreaRight" fmla="*/ 5686920 w 5686560"/>
              <a:gd name="textAreaTop" fmla="*/ 0 h 3987720"/>
              <a:gd name="textAreaBottom" fmla="*/ 3988080 h 398772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universal protocol for internet communications.  </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backbone of the internet.</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Made up of 2 complementary protocols…</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400" spc="-1" strike="noStrike">
                <a:solidFill>
                  <a:srgbClr val="009999"/>
                </a:solidFill>
                <a:latin typeface="Tahoma"/>
                <a:ea typeface="Times New Roman"/>
              </a:rPr>
              <a:t>TCP</a:t>
            </a:r>
            <a:r>
              <a:rPr b="0" lang="en-AU" sz="2400" spc="-1" strike="noStrike">
                <a:solidFill>
                  <a:srgbClr val="000000"/>
                </a:solidFill>
                <a:latin typeface="Tahoma"/>
                <a:ea typeface="Times New Roman"/>
              </a:rPr>
              <a:t> (Transport Control Protocol) </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	</a:t>
            </a:r>
            <a:r>
              <a:rPr b="0" lang="en-AU" sz="2400" spc="-1" strike="noStrike">
                <a:solidFill>
                  <a:srgbClr val="000000"/>
                </a:solidFill>
                <a:latin typeface="Tahoma"/>
                <a:ea typeface="Times New Roman"/>
              </a:rPr>
              <a:t>and</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400" spc="-1" strike="noStrike">
                <a:solidFill>
                  <a:srgbClr val="009999"/>
                </a:solidFill>
                <a:latin typeface="Tahoma"/>
                <a:ea typeface="Times New Roman"/>
              </a:rPr>
              <a:t>IP</a:t>
            </a:r>
            <a:r>
              <a:rPr b="0" lang="en-AU" sz="2400" spc="-1" strike="noStrike">
                <a:solidFill>
                  <a:srgbClr val="000000"/>
                </a:solidFill>
                <a:latin typeface="Tahoma"/>
                <a:ea typeface="Times New Roman"/>
              </a:rPr>
              <a:t> (Internet Protocol)</a:t>
            </a:r>
            <a:endParaRPr b="0" lang="en-AU" sz="2400" spc="-1" strike="noStrike">
              <a:solidFill>
                <a:srgbClr val="000000"/>
              </a:solidFill>
              <a:latin typeface="Arial"/>
            </a:endParaRPr>
          </a:p>
        </p:txBody>
      </p:sp>
      <p:pic>
        <p:nvPicPr>
          <p:cNvPr id="120" name="" descr=""/>
          <p:cNvPicPr/>
          <p:nvPr/>
        </p:nvPicPr>
        <p:blipFill>
          <a:blip r:embed="rId1"/>
          <a:stretch/>
        </p:blipFill>
        <p:spPr>
          <a:xfrm>
            <a:off x="5149800" y="1582560"/>
            <a:ext cx="3884760" cy="4940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21"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19B789F9-07D9-4E1A-8BB9-A3A11AD5C159}"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pic>
        <p:nvPicPr>
          <p:cNvPr id="122" name="" descr=""/>
          <p:cNvPicPr/>
          <p:nvPr/>
        </p:nvPicPr>
        <p:blipFill>
          <a:blip r:embed="rId1"/>
          <a:stretch/>
        </p:blipFill>
        <p:spPr>
          <a:xfrm>
            <a:off x="1547640" y="1125360"/>
            <a:ext cx="6266160" cy="5342400"/>
          </a:xfrm>
          <a:prstGeom prst="rect">
            <a:avLst/>
          </a:prstGeom>
          <a:ln w="0">
            <a:noFill/>
          </a:ln>
        </p:spPr>
      </p:pic>
      <p:sp>
        <p:nvSpPr>
          <p:cNvPr id="123" name=""/>
          <p:cNvSpPr/>
          <p:nvPr/>
        </p:nvSpPr>
        <p:spPr>
          <a:xfrm>
            <a:off x="2700360" y="620640"/>
            <a:ext cx="4391280" cy="367560"/>
          </a:xfrm>
          <a:custGeom>
            <a:avLst/>
            <a:gdLst>
              <a:gd name="textAreaLeft" fmla="*/ 0 w 4391280"/>
              <a:gd name="textAreaRight" fmla="*/ 4391640 w 4391280"/>
              <a:gd name="textAreaTop" fmla="*/ 0 h 367560"/>
              <a:gd name="textAreaBottom" fmla="*/ 367920 h 3675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800" spc="-1" strike="noStrike">
                <a:solidFill>
                  <a:srgbClr val="000000"/>
                </a:solidFill>
                <a:latin typeface="Arial"/>
                <a:ea typeface="DejaVu Sans"/>
              </a:rPr>
              <a:t>TCP/IP – invented in 1973 by Vint Cerf</a:t>
            </a:r>
            <a:endParaRPr b="0" lang="en-A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31000"/>
          </a:srgbClr>
        </a:solidFill>
      </p:bgPr>
    </p:bg>
    <p:spTree>
      <p:nvGrpSpPr>
        <p:cNvPr id="1" name=""/>
        <p:cNvGrpSpPr/>
        <p:nvPr/>
      </p:nvGrpSpPr>
      <p:grpSpPr>
        <a:xfrm>
          <a:off x="0" y="0"/>
          <a:ext cx="0" cy="0"/>
          <a:chOff x="0" y="0"/>
          <a:chExt cx="0" cy="0"/>
        </a:xfrm>
      </p:grpSpPr>
      <p:sp>
        <p:nvSpPr>
          <p:cNvPr id="124" name=""/>
          <p:cNvSpPr/>
          <p:nvPr/>
        </p:nvSpPr>
        <p:spPr>
          <a:xfrm>
            <a:off x="6553080" y="6245280"/>
            <a:ext cx="2132280" cy="474840"/>
          </a:xfrm>
          <a:custGeom>
            <a:avLst/>
            <a:gdLst>
              <a:gd name="textAreaLeft" fmla="*/ 0 w 2132280"/>
              <a:gd name="textAreaRight" fmla="*/ 2132640 w 2132280"/>
              <a:gd name="textAreaTop" fmla="*/ 0 h 474840"/>
              <a:gd name="textAreaBottom" fmla="*/ 475200 h 4748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fld id="{294A05E5-3749-4509-B4DF-C100917E186C}" type="slidenum">
              <a:rPr b="0" lang="en-AU" sz="1400" spc="-1" strike="noStrike">
                <a:solidFill>
                  <a:srgbClr val="000000"/>
                </a:solidFill>
                <a:latin typeface="Arial"/>
                <a:ea typeface="DejaVu Sans"/>
              </a:rPr>
              <a:t>&lt;number&gt;</a:t>
            </a:fld>
            <a:endParaRPr b="0" lang="en-AU" sz="1400" spc="-1" strike="noStrike">
              <a:solidFill>
                <a:srgbClr val="000000"/>
              </a:solidFill>
              <a:latin typeface="Arial"/>
            </a:endParaRPr>
          </a:p>
        </p:txBody>
      </p:sp>
      <p:sp>
        <p:nvSpPr>
          <p:cNvPr id="125" name=""/>
          <p:cNvSpPr/>
          <p:nvPr/>
        </p:nvSpPr>
        <p:spPr>
          <a:xfrm>
            <a:off x="255600" y="333360"/>
            <a:ext cx="6475680" cy="916200"/>
          </a:xfrm>
          <a:custGeom>
            <a:avLst/>
            <a:gdLst>
              <a:gd name="textAreaLeft" fmla="*/ 0 w 6475680"/>
              <a:gd name="textAreaRight" fmla="*/ 6476040 w 6475680"/>
              <a:gd name="textAreaTop" fmla="*/ 0 h 916200"/>
              <a:gd name="textAreaBottom" fmla="*/ 916560 h 9162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3387"/>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5400" spc="-1" strike="noStrike">
                <a:solidFill>
                  <a:srgbClr val="000000"/>
                </a:solidFill>
                <a:latin typeface="Tahoma"/>
                <a:ea typeface="DejaVu Sans"/>
              </a:rPr>
              <a:t>Protocols – TCP</a:t>
            </a:r>
            <a:endParaRPr b="0" lang="en-AU" sz="5400" spc="-1" strike="noStrike">
              <a:solidFill>
                <a:srgbClr val="000000"/>
              </a:solidFill>
              <a:latin typeface="Arial"/>
            </a:endParaRPr>
          </a:p>
        </p:txBody>
      </p:sp>
      <p:sp>
        <p:nvSpPr>
          <p:cNvPr id="126" name=""/>
          <p:cNvSpPr/>
          <p:nvPr/>
        </p:nvSpPr>
        <p:spPr>
          <a:xfrm>
            <a:off x="179280" y="1981080"/>
            <a:ext cx="4967640" cy="4353480"/>
          </a:xfrm>
          <a:custGeom>
            <a:avLst/>
            <a:gdLst>
              <a:gd name="textAreaLeft" fmla="*/ 0 w 4967640"/>
              <a:gd name="textAreaRight" fmla="*/ 4968000 w 4967640"/>
              <a:gd name="textAreaTop" fmla="*/ 0 h 4353480"/>
              <a:gd name="textAreaBottom" fmla="*/ 4353840 h 43534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1" lang="en-AU" sz="2400" spc="-1" strike="noStrike">
                <a:solidFill>
                  <a:srgbClr val="009999"/>
                </a:solidFill>
                <a:latin typeface="Tahoma"/>
                <a:ea typeface="Times New Roman"/>
              </a:rPr>
              <a:t>TCP (Transport Communication Protocol)</a:t>
            </a:r>
            <a:endParaRPr b="0" lang="en-AU" sz="2400" spc="-1" strike="noStrike">
              <a:solidFill>
                <a:srgbClr val="000000"/>
              </a:solidFill>
              <a:latin typeface="Arial"/>
            </a:endParaRPr>
          </a:p>
          <a:p>
            <a:pPr>
              <a:lnSpc>
                <a:spcPct val="100000"/>
              </a:lnSpc>
              <a:spcBef>
                <a:spcPts val="1514"/>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Breaks files into </a:t>
            </a:r>
            <a:r>
              <a:rPr b="0" i="1" lang="en-AU" sz="2400" spc="-1" strike="noStrike">
                <a:solidFill>
                  <a:srgbClr val="000000"/>
                </a:solidFill>
                <a:latin typeface="Tahoma"/>
                <a:ea typeface="Times New Roman"/>
              </a:rPr>
              <a:t>packets </a:t>
            </a:r>
            <a:r>
              <a:rPr b="0" lang="en-AU" sz="2400" spc="-1" strike="noStrike">
                <a:solidFill>
                  <a:srgbClr val="000000"/>
                </a:solidFill>
                <a:latin typeface="Tahoma"/>
                <a:ea typeface="Times New Roman"/>
              </a:rPr>
              <a:t>to be sent across the internet or a network.  Each packet contains:</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address of the sender</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the destination address</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error-detecting checksum</a:t>
            </a:r>
            <a:endParaRPr b="0" lang="en-AU" sz="2400" spc="-1" strike="noStrike">
              <a:solidFill>
                <a:srgbClr val="000000"/>
              </a:solidFill>
              <a:latin typeface="Arial"/>
            </a:endParaRPr>
          </a:p>
          <a:p>
            <a:pPr marL="216000" indent="-216000">
              <a:lnSpc>
                <a:spcPct val="100000"/>
              </a:lnSpc>
              <a:spcBef>
                <a:spcPts val="1514"/>
              </a:spcBef>
              <a:spcAft>
                <a:spcPts val="11"/>
              </a:spcAft>
              <a:buClr>
                <a:srgbClr val="000000"/>
              </a:buClr>
              <a:buFont typeface="Tahoma"/>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AU" sz="2400" spc="-1" strike="noStrike">
                <a:solidFill>
                  <a:srgbClr val="000000"/>
                </a:solidFill>
                <a:latin typeface="Tahoma"/>
                <a:ea typeface="Times New Roman"/>
              </a:rPr>
              <a:t>a chunk of data (e.g. 1K)</a:t>
            </a:r>
            <a:endParaRPr b="0" lang="en-AU" sz="2400" spc="-1" strike="noStrike">
              <a:solidFill>
                <a:srgbClr val="000000"/>
              </a:solidFill>
              <a:latin typeface="Arial"/>
            </a:endParaRPr>
          </a:p>
        </p:txBody>
      </p:sp>
      <p:pic>
        <p:nvPicPr>
          <p:cNvPr id="127" name="" descr=""/>
          <p:cNvPicPr/>
          <p:nvPr/>
        </p:nvPicPr>
        <p:blipFill>
          <a:blip r:embed="rId1"/>
          <a:stretch/>
        </p:blipFill>
        <p:spPr>
          <a:xfrm>
            <a:off x="5305320" y="1916280"/>
            <a:ext cx="3802320" cy="4464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5101</TotalTime>
  <Application>LibreOffice/24.2.5.2$Windows_X86_64 LibreOffice_project/bffef4ea93e59bebbeaf7f431bb02b1a39ee8a59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2003-02-17T13:13:48Z</dcterms:created>
  <dc:creator>kel</dc:creator>
  <dc:description/>
  <dc:language>en-AU</dc:language>
  <cp:lastModifiedBy/>
  <dcterms:modified xsi:type="dcterms:W3CDTF">2024-08-19T14:47:10Z</dcterms:modified>
  <cp:revision>61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file>