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slide" Target="slides/slide10.xml"/><Relationship Id="rId36" Type="http://schemas.openxmlformats.org/officeDocument/2006/relationships/slide" Target="slides/slide11.xml"/><Relationship Id="rId37" Type="http://schemas.openxmlformats.org/officeDocument/2006/relationships/slide" Target="slides/slide12.xml"/><Relationship Id="rId38" Type="http://schemas.openxmlformats.org/officeDocument/2006/relationships/slide" Target="slides/slide13.xml"/><Relationship Id="rId39" Type="http://schemas.openxmlformats.org/officeDocument/2006/relationships/slide" Target="slides/slide14.xml"/><Relationship Id="rId40" Type="http://schemas.openxmlformats.org/officeDocument/2006/relationships/slide" Target="slides/slide15.xml"/><Relationship Id="rId4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3924000" y="2619360"/>
            <a:ext cx="2394360" cy="324828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7020000" y="2318760"/>
            <a:ext cx="3123360" cy="3332880"/>
          </a:xfrm>
          <a:prstGeom prst="rect">
            <a:avLst/>
          </a:prstGeom>
          <a:ln w="0">
            <a:noFill/>
          </a:ln>
        </p:spPr>
      </p:pic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-207720" y="-108000"/>
            <a:ext cx="2223360" cy="5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99"/>
                </a:solidFill>
                <a:latin typeface="Gentium Book Basic"/>
              </a:rPr>
              <a:t>Version 1.1, 2024-02-20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612000" y="1008000"/>
            <a:ext cx="9070920" cy="14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400" spc="-1" strike="noStrike">
                <a:solidFill>
                  <a:srgbClr val="000099"/>
                </a:solidFill>
                <a:latin typeface="Gentium Book Basic"/>
                <a:ea typeface="DejaVu Sans"/>
              </a:rPr>
              <a:t>Wired, Wireless, Mobile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AU" sz="4400" spc="-1" strike="noStrike">
                <a:solidFill>
                  <a:srgbClr val="000099"/>
                </a:solidFill>
                <a:latin typeface="Gentium Book Basic"/>
                <a:ea typeface="DejaVu Sans"/>
              </a:rPr>
              <a:t>communication technology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3906360" y="108000"/>
            <a:ext cx="2284920" cy="68472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4"/>
          <a:stretch/>
        </p:blipFill>
        <p:spPr>
          <a:xfrm>
            <a:off x="4176000" y="721440"/>
            <a:ext cx="1694520" cy="24660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5"/>
          <a:stretch/>
        </p:blipFill>
        <p:spPr>
          <a:xfrm>
            <a:off x="-29160" y="3096000"/>
            <a:ext cx="2440800" cy="225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Speed Basics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407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Storage is measured in BYTES (B – </a:t>
            </a:r>
            <a:r>
              <a:rPr b="1" lang="en-AU" sz="3200" spc="-1" strike="noStrike">
                <a:solidFill>
                  <a:srgbClr val="000099"/>
                </a:solidFill>
                <a:latin typeface="Gentium Book Basic"/>
              </a:rPr>
              <a:t>capital B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 for </a:t>
            </a:r>
            <a:r>
              <a:rPr b="1" lang="en-AU" sz="3200" spc="-1" strike="noStrike">
                <a:solidFill>
                  <a:srgbClr val="000099"/>
                </a:solidFill>
                <a:latin typeface="Gentium Book Basic"/>
              </a:rPr>
              <a:t>Byte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)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Network speeds are measured in BITS PER SECOND (bps – note the </a:t>
            </a:r>
            <a:r>
              <a:rPr b="1" lang="en-AU" sz="3200" spc="-1" strike="noStrike">
                <a:solidFill>
                  <a:srgbClr val="000099"/>
                </a:solidFill>
                <a:latin typeface="Gentium Book Basic"/>
              </a:rPr>
              <a:t>lowercase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 </a:t>
            </a:r>
            <a:r>
              <a:rPr b="1" lang="en-AU" sz="3200" spc="-1" strike="noStrike">
                <a:solidFill>
                  <a:srgbClr val="000099"/>
                </a:solidFill>
                <a:latin typeface="Gentium Book Basic"/>
              </a:rPr>
              <a:t>b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 for </a:t>
            </a:r>
            <a:r>
              <a:rPr b="1" lang="en-AU" sz="3200" spc="-1" strike="noStrike">
                <a:solidFill>
                  <a:srgbClr val="000099"/>
                </a:solidFill>
                <a:latin typeface="Gentium Book Basic"/>
              </a:rPr>
              <a:t>bit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)*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There are 8 bits in a byte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So, 100M</a:t>
            </a:r>
            <a:r>
              <a:rPr b="1" lang="en-AU" sz="32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b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ps = about 12 </a:t>
            </a:r>
            <a:r>
              <a:rPr b="1" lang="en-AU" sz="32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megabytes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 per second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*Beware apps like web browsers that report speeds in M</a:t>
            </a:r>
            <a:r>
              <a:rPr b="1" lang="en-AU" sz="20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B</a:t>
            </a:r>
            <a:r>
              <a:rPr b="0" lang="en-AU" sz="20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ps !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2160000" y="5400000"/>
            <a:ext cx="593928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05D52E95-3BC9-4208-8ADA-F32A2B5C47FB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F615023F-529C-4B75-9CA5-18B0F008B487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15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7092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Speed Basics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89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So be careful reading exam questions and giving answers.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In written answers, it’s best for you to </a:t>
            </a:r>
            <a:r>
              <a:rPr b="1" lang="en-AU" sz="3200" spc="-1" strike="noStrike">
                <a:solidFill>
                  <a:srgbClr val="000099"/>
                </a:solidFill>
                <a:latin typeface="Gentium Book Basic"/>
              </a:rPr>
              <a:t>spell out speed units fully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, e.g.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“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if the WAP can provide 54 M</a:t>
            </a:r>
            <a:r>
              <a:rPr b="1" lang="en-AU" sz="3200" spc="-1" strike="noStrike">
                <a:solidFill>
                  <a:srgbClr val="000099"/>
                </a:solidFill>
                <a:latin typeface="Gentium Book Basic"/>
              </a:rPr>
              <a:t>bits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/sec...”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Avoids ambiguity and lost marks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Note: Exam questions will be </a:t>
            </a:r>
            <a:r>
              <a:rPr b="0" i="1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very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 unlikely to refer to “Mbps”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2160000" y="5400000"/>
            <a:ext cx="593928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25B401C5-295E-4C9E-985B-F218AD1818B0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9C38E586-82EF-4EE5-A84A-8FE5C93DDCEB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15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WIRED COMMUNICATIONS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Wired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Ethernet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CAT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Fibre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2160000" y="5400000"/>
            <a:ext cx="593928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B1EEA909-C3CB-4FD5-B889-09C1F0376844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12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A59C34A7-D413-4B4D-9216-18D8219A3E35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15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/>
          <p:nvPr/>
        </p:nvSpPr>
        <p:spPr>
          <a:xfrm>
            <a:off x="2160000" y="5400000"/>
            <a:ext cx="593928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09144B70-DCAA-452C-9B9B-90748DEBBBC7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12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D3B2D0DF-8EBA-42F3-9905-CB1A89E96DFC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15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11"/>
          <p:cNvSpPr/>
          <p:nvPr/>
        </p:nvSpPr>
        <p:spPr>
          <a:xfrm>
            <a:off x="504000" y="18000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  <a:ea typeface="Microsoft YaHei"/>
              </a:rPr>
              <a:t>WIRELESS - 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WAP, Bluetooth, Infrared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/>
          <p:nvPr/>
        </p:nvSpPr>
        <p:spPr>
          <a:xfrm>
            <a:off x="469080" y="1080000"/>
            <a:ext cx="9070920" cy="28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Wireless is </a:t>
            </a:r>
            <a:r>
              <a:rPr b="1" lang="en-AU" sz="2400" spc="-1" strike="noStrike">
                <a:solidFill>
                  <a:srgbClr val="000099"/>
                </a:solidFill>
                <a:latin typeface="Gentium Book Basic"/>
              </a:rPr>
              <a:t>good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No cables to drag across rooms and drill through walls.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Reasonably fast for most needs.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Can only be hacked if someone physically taps your cable.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Wireless is </a:t>
            </a:r>
            <a:r>
              <a:rPr b="1" lang="en-AU" sz="2400" spc="-1" strike="noStrike">
                <a:solidFill>
                  <a:srgbClr val="000099"/>
                </a:solidFill>
                <a:latin typeface="Gentium Book Basic"/>
              </a:rPr>
              <a:t>bad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Pretty slow for BIG, FREQUENT data transfer.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Can be hacked from remote places unless encrypted.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Mobile – 3/4/5G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Data is transferred via mobile phone network, independently of your internet supplier.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So, if your home NBN fails, you can use a phone to complain to your internet supplier.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Not too fast, and may not work in remote places.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2160000" y="5400000"/>
            <a:ext cx="593928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A0F38745-C713-49DC-9646-B860FC61C7E8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14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8E721674-40FC-40DE-952D-062C7C211DA7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15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15"/>
          <p:cNvSpPr/>
          <p:nvPr/>
        </p:nvSpPr>
        <p:spPr>
          <a:xfrm>
            <a:off x="360000" y="13392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MOBILE COMMUNICATIONS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"/>
          <p:cNvSpPr/>
          <p:nvPr/>
        </p:nvSpPr>
        <p:spPr>
          <a:xfrm>
            <a:off x="864000" y="1260000"/>
            <a:ext cx="8279280" cy="13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These slideshows may be freely used, modified or distributed by teachers and students anywhere.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They may </a:t>
            </a:r>
            <a:r>
              <a:rPr b="1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not</a:t>
            </a: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 be sold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You must </a:t>
            </a:r>
            <a:r>
              <a:rPr b="1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not</a:t>
            </a: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 change or remove their authorship information or copyright notices.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You must </a:t>
            </a:r>
            <a:r>
              <a:rPr b="1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not</a:t>
            </a: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 redistribute them if you modify them.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This is not a VCAA publication and does not speak for VCAA.</a:t>
            </a:r>
            <a:r>
              <a:rPr b="0" lang="en-US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 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Portions (e.g. exam questions, study design extracts, glossary terms) may be copyright </a:t>
            </a: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Victorian Curriculum and Assessment Authority and are used with permission for educational purposes.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3942720" y="180000"/>
            <a:ext cx="2284920" cy="68472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4248360" y="865440"/>
            <a:ext cx="1694520" cy="24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7092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TL;DR – WIRED 1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8720" y="1044000"/>
            <a:ext cx="9070920" cy="426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solidFill>
                  <a:srgbClr val="000099"/>
                </a:solidFill>
                <a:latin typeface="Gentium Book Basic"/>
              </a:rPr>
              <a:t>Uses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 Category (e.g CAT6) unshielded twisted pair (UTP) cable plugged into RJ45 sockets.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solidFill>
                  <a:srgbClr val="000099"/>
                </a:solidFill>
                <a:latin typeface="Gentium Book Basic"/>
              </a:rPr>
              <a:t>Range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: up to 10m. Signal can be repeated with a switch.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solidFill>
                  <a:srgbClr val="000099"/>
                </a:solidFill>
                <a:latin typeface="Gentium Book Basic"/>
              </a:rPr>
              <a:t>Speed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: 1Gbps (1000Mbps). CAT6+ can support 10Gbps.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solidFill>
                  <a:srgbClr val="000099"/>
                </a:solidFill>
                <a:latin typeface="Gentium Book Basic"/>
              </a:rPr>
              <a:t>Pros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 – very secure, reliable, cheap.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solidFill>
                  <a:srgbClr val="000099"/>
                </a:solidFill>
                <a:latin typeface="Gentium Book Basic"/>
              </a:rPr>
              <a:t>Cons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 – hard/expensive to install. Hard to relocate. Short distances.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solidFill>
                  <a:srgbClr val="000099"/>
                </a:solidFill>
                <a:latin typeface="Gentium Book Basic"/>
              </a:rPr>
              <a:t>Use for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 – permanently-positioned high speed devices = Sitting at a computer on a desk.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2160000" y="5400000"/>
            <a:ext cx="593928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6E4CF578-15AA-42DF-96F8-B8F69A8C9568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9EC3AD5D-5C51-48AE-BB5E-03B061CE38B8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15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7092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TL;DR – WIRED 1b (2024)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68720" y="1044000"/>
            <a:ext cx="9070920" cy="426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CAT7 – </a:t>
            </a:r>
            <a:r>
              <a:rPr b="1" lang="en-AU" sz="2400" spc="-1" strike="noStrike">
                <a:solidFill>
                  <a:srgbClr val="000099"/>
                </a:solidFill>
                <a:latin typeface="Gentium Book Basic"/>
              </a:rPr>
              <a:t>10Gbps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 – probably more than most average users need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CAT8 – </a:t>
            </a:r>
            <a:r>
              <a:rPr b="1" lang="en-AU" sz="2400" spc="-1" strike="noStrike">
                <a:solidFill>
                  <a:srgbClr val="000099"/>
                </a:solidFill>
                <a:latin typeface="Gentium Book Basic"/>
              </a:rPr>
              <a:t>25 or 40 Gbps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 – way more than most internet providers provide.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Of course, to get CAT7 or CAT8, all of your local area network components (switches, routers etc) will need to be upgraded too.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In short, in 2024 Australia, </a:t>
            </a:r>
            <a:r>
              <a:rPr b="1" lang="en-AU" sz="2400" spc="-1" strike="noStrike">
                <a:solidFill>
                  <a:srgbClr val="000099"/>
                </a:solidFill>
                <a:latin typeface="Gentium Book Basic"/>
              </a:rPr>
              <a:t>CAT6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 is perfectly furry and purry for nearly every user.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2160000" y="5400000"/>
            <a:ext cx="593928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329721F6-532E-4C20-9EF3-FDEC56A96238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24BDD95E-7021-487D-9EAB-04A786088F02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15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7092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TL;DR – WIRED 2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68720" y="1044000"/>
            <a:ext cx="907092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solidFill>
                  <a:srgbClr val="000099"/>
                </a:solidFill>
                <a:latin typeface="Gentium Book Basic"/>
              </a:rPr>
              <a:t>Uses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 Fibre optic cable (FOC)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solidFill>
                  <a:srgbClr val="000099"/>
                </a:solidFill>
                <a:latin typeface="Gentium Book Basic"/>
              </a:rPr>
              <a:t>Range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: about 100km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solidFill>
                  <a:srgbClr val="000099"/>
                </a:solidFill>
                <a:latin typeface="Gentium Book Basic"/>
              </a:rPr>
              <a:t>Speed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: up to 10Gbps for most users. Big boys like Google get 44Tbps – </a:t>
            </a:r>
            <a:r>
              <a:rPr b="0" i="1" lang="en-AU" sz="2400" spc="-1" strike="noStrike">
                <a:solidFill>
                  <a:srgbClr val="000099"/>
                </a:solidFill>
                <a:latin typeface="Gentium Book Basic"/>
              </a:rPr>
              <a:t>insanely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 faster (4400x).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solidFill>
                  <a:srgbClr val="000099"/>
                </a:solidFill>
                <a:latin typeface="Gentium Book Basic"/>
              </a:rPr>
              <a:t>Pros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 – FAST! Nearly inpossible to physically tap into cables to steal data. Thin cables – can fit a lot of cables into a small hole.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solidFill>
                  <a:srgbClr val="000099"/>
                </a:solidFill>
                <a:latin typeface="Gentium Book Basic"/>
              </a:rPr>
              <a:t>Cons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 – Expensive. Hard to re-wire and repair.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solidFill>
                  <a:srgbClr val="000099"/>
                </a:solidFill>
                <a:latin typeface="Gentium Book Basic"/>
              </a:rPr>
              <a:t>Use for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 – Mega-sized corporations sending data internationally.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2160000" y="5400000"/>
            <a:ext cx="593928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39F0A6B2-E8DD-403D-A5D4-7C60353799C8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651BCBFC-7EEA-4AB6-8257-4ABE14BA2AB1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15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7092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TL;DR Wireless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68720" y="900000"/>
            <a:ext cx="9070920" cy="88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Wifi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Bluetooth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2160000" y="5400000"/>
            <a:ext cx="593928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0F34E50A-5D9B-4047-9345-D8B1A2F3B851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71FC792A-B031-4BC6-92C0-AF4F54C14F66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15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7092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TL;DR Wifi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68720" y="900000"/>
            <a:ext cx="9430920" cy="601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Uses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 a wireless access point (WAP) connected to a wired network to provide data via radio signals to mobile devices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Range: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 very roughly, about 50m indoors, 100m outdoors. It varies greatly based on conditions and equipment. Range can be boosted with wifi extenders.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Speed: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  Around 33%-50% of a wired connection. 2.4GHz (300Mbps) or 5GHz (450Mbps). Depends greatly on obstacles (walls, windows, etc) between sender and receiver.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Note – all non-wired speeds are theoretical maximum speeds, and will in reality be slower,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2160000" y="5400000"/>
            <a:ext cx="593928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744C7C0D-03EA-452F-B576-8401350D8908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FE381EFD-7A3C-4F6B-B8D0-E96442962944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15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7092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TL;DR Wifi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68720" y="900000"/>
            <a:ext cx="94309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PROS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 – Devices can move anywhere in range – not tied to cable limits. Cheaper, easier, more flexible to install than cabled connections.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CONS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 – Slower than cable; signals can be detected remotely, requiring encryption.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USE FOR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 – Casual, unplanned computer use = Sitting on the couch or toilet.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2160000" y="5400000"/>
            <a:ext cx="593928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F94C6909-B4F9-4CAA-8E9B-6F6C2CE2A622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D6F4B30E-B504-4D70-AEBF-635A1F9FFE20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15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7092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TL;DR Bluetooth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68720" y="1044000"/>
            <a:ext cx="9070920" cy="39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AU" sz="2400" spc="-1" strike="noStrike">
                <a:solidFill>
                  <a:srgbClr val="000099"/>
                </a:solidFill>
                <a:latin typeface="Gentium Book Basic"/>
              </a:rPr>
              <a:t>WIRELESS (Bluetooth) – A short-range radio direct connection between paired devices.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Uses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:  Dedicated short-distance connection between specific devices (e.g. phone + wireless headphones, wireless keyboard + PC)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Range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: about 10m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Speed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: SLOW - about 1Mbps (0.1% of a wired connection)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PROS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:  Secure (more than wifi) – connected devices must be deliberately paired.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CONS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:  Very short range. Slow for big data transfers.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USE FOR</a:t>
            </a:r>
            <a:r>
              <a:rPr b="0" lang="en-AU" sz="2400" spc="-1" strike="noStrike">
                <a:solidFill>
                  <a:srgbClr val="000099"/>
                </a:solidFill>
                <a:latin typeface="Gentium Book Basic"/>
                <a:ea typeface="Microsoft YaHei"/>
              </a:rPr>
              <a:t>:  Peripheral device connections (e.g. keyboards)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2160000" y="5400000"/>
            <a:ext cx="593928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1369F798-B1BE-4228-B292-84C658F30E95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5422176F-DA66-4D3E-B15D-ED0D4797F985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15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Speed Basics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All quoted network data speeds are </a:t>
            </a:r>
            <a:r>
              <a:rPr b="1" lang="en-AU" sz="3200" spc="-1" strike="noStrike">
                <a:solidFill>
                  <a:srgbClr val="000099"/>
                </a:solidFill>
                <a:latin typeface="Gentium Book Basic"/>
              </a:rPr>
              <a:t>theoretical maximums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, and may rarely if ever be achieved in the </a:t>
            </a:r>
            <a:r>
              <a:rPr b="0" i="1" lang="en-AU" sz="3200" spc="-1" strike="noStrike">
                <a:solidFill>
                  <a:srgbClr val="000099"/>
                </a:solidFill>
                <a:latin typeface="Gentium Book Basic"/>
              </a:rPr>
              <a:t>real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 world.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2160000" y="5400000"/>
            <a:ext cx="593928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7AD3807C-5F89-42A0-ACBF-18FD1C878864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9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D628D562-5083-4562-AB4F-A28F8CCB1BA7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15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LibreOffice/24.2.0.3$Windows_X86_64 LibreOffice_project/da48488a73ddd66ea24cf16bbc4f7b9c08e9bea1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2022-01-19T13:21:46Z</dcterms:created>
  <dc:creator>Mark Kelly</dc:creator>
  <dc:description/>
  <dc:language>en-AU</dc:language>
  <cp:lastModifiedBy/>
  <dcterms:modified xsi:type="dcterms:W3CDTF">2024-02-20T13:22:40Z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