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7.png" ContentType="image/png"/>
  <Override PartName="/ppt/media/image6.png" ContentType="image/png"/>
  <Override PartName="/ppt/media/image9.png" ContentType="image/png"/>
  <Override PartName="/ppt/media/image10.png" ContentType="image/png"/>
  <Override PartName="/ppt/media/image11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50" Type="http://schemas.openxmlformats.org/officeDocument/2006/relationships/slide" Target="slides/slide36.xml"/><Relationship Id="rId5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5D5F68C-7B30-4319-A53F-C0E3E9F68BEB}" type="slidenum"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7"/>
          <p:cNvSpPr/>
          <p:nvPr/>
        </p:nvSpPr>
        <p:spPr>
          <a:xfrm>
            <a:off x="3884760" y="8685360"/>
            <a:ext cx="2971080" cy="456480"/>
          </a:xfrm>
          <a:custGeom>
            <a:avLst/>
            <a:gdLst>
              <a:gd name="textAreaLeft" fmla="*/ 0 w 2971080"/>
              <a:gd name="textAreaRight" fmla="*/ 2971440 w 2971080"/>
              <a:gd name="textAreaTop" fmla="*/ 0 h 456480"/>
              <a:gd name="textAreaBottom" fmla="*/ 456840 h 456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3CB91D9-6383-44A5-8375-D6AB9CCD2386}" type="slidenum">
              <a:rPr b="0" lang="en-A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Rectangle 7"/>
          <p:cNvSpPr/>
          <p:nvPr/>
        </p:nvSpPr>
        <p:spPr>
          <a:xfrm>
            <a:off x="3884760" y="8685360"/>
            <a:ext cx="2971080" cy="456480"/>
          </a:xfrm>
          <a:custGeom>
            <a:avLst/>
            <a:gdLst>
              <a:gd name="textAreaLeft" fmla="*/ 0 w 2971080"/>
              <a:gd name="textAreaRight" fmla="*/ 2971440 w 2971080"/>
              <a:gd name="textAreaTop" fmla="*/ 0 h 456480"/>
              <a:gd name="textAreaBottom" fmla="*/ 456840 h 456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134E60B-A887-446C-923C-B6F237C14FC0}" type="slidenum">
              <a:rPr b="0" lang="en-A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file:///itappt11/IT1-U1O2-LAN-protocols.ppt" TargetMode="Externa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file:///Networks-hardware.ppt" TargetMode="External"/><Relationship Id="rId2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67400" cy="6857280"/>
          </a:xfrm>
          <a:prstGeom prst="rect">
            <a:avLst/>
          </a:prstGeom>
          <a:ln w="0">
            <a:noFill/>
          </a:ln>
        </p:spPr>
      </p:pic>
      <p:sp>
        <p:nvSpPr>
          <p:cNvPr id="71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F11BE73-D7B5-4D92-A896-8CD709B3FE58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Text Box 2"/>
          <p:cNvSpPr/>
          <p:nvPr/>
        </p:nvSpPr>
        <p:spPr>
          <a:xfrm>
            <a:off x="180000" y="71640"/>
            <a:ext cx="5714280" cy="1007640"/>
          </a:xfrm>
          <a:custGeom>
            <a:avLst/>
            <a:gdLst>
              <a:gd name="textAreaLeft" fmla="*/ 0 w 5714280"/>
              <a:gd name="textAreaRight" fmla="*/ 5714640 w 5714280"/>
              <a:gd name="textAreaTop" fmla="*/ 0 h 1007640"/>
              <a:gd name="textAreaBottom" fmla="*/ 1008000 h 1007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37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6000" spc="-1" strike="noStrike">
                <a:solidFill>
                  <a:srgbClr val="ffcc00"/>
                </a:solidFill>
                <a:latin typeface="Verdana"/>
                <a:ea typeface="DejaVu Sans"/>
              </a:rPr>
              <a:t>Networking</a:t>
            </a:r>
            <a:endParaRPr b="0" lang="en-AU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Text Box 4"/>
          <p:cNvSpPr/>
          <p:nvPr/>
        </p:nvSpPr>
        <p:spPr>
          <a:xfrm>
            <a:off x="5457960" y="5040000"/>
            <a:ext cx="6781320" cy="1619280"/>
          </a:xfrm>
          <a:custGeom>
            <a:avLst/>
            <a:gdLst>
              <a:gd name="textAreaLeft" fmla="*/ 0 w 6781320"/>
              <a:gd name="textAreaRight" fmla="*/ 6781680 w 6781320"/>
              <a:gd name="textAreaTop" fmla="*/ 0 h 1619280"/>
              <a:gd name="textAreaBottom" fmla="*/ 1619640 h 1619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Applied Computing Slideshows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by Mark Kelly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vcedata.com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mark@vcedata.com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A ‘standalone’ computer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Oval 3"/>
          <p:cNvSpPr/>
          <p:nvPr/>
        </p:nvSpPr>
        <p:spPr>
          <a:xfrm>
            <a:off x="3929040" y="2714760"/>
            <a:ext cx="856440" cy="8564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A LAN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Oval 7"/>
          <p:cNvSpPr/>
          <p:nvPr/>
        </p:nvSpPr>
        <p:spPr>
          <a:xfrm>
            <a:off x="2786040" y="2714760"/>
            <a:ext cx="999360" cy="10706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Oval 8"/>
          <p:cNvSpPr/>
          <p:nvPr/>
        </p:nvSpPr>
        <p:spPr>
          <a:xfrm>
            <a:off x="5286240" y="2714760"/>
            <a:ext cx="999720" cy="10706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Oval 10"/>
          <p:cNvSpPr/>
          <p:nvPr/>
        </p:nvSpPr>
        <p:spPr>
          <a:xfrm>
            <a:off x="4000680" y="4214880"/>
            <a:ext cx="999360" cy="10706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Straight Arrow Connector 11"/>
          <p:cNvSpPr/>
          <p:nvPr/>
        </p:nvSpPr>
        <p:spPr>
          <a:xfrm>
            <a:off x="3639960" y="3629520"/>
            <a:ext cx="506520" cy="741600"/>
          </a:xfrm>
          <a:custGeom>
            <a:avLst/>
            <a:gdLst>
              <a:gd name="textAreaLeft" fmla="*/ 0 w 506520"/>
              <a:gd name="textAreaRight" fmla="*/ 506880 w 506520"/>
              <a:gd name="textAreaTop" fmla="*/ 0 h 741600"/>
              <a:gd name="textAreaBottom" fmla="*/ 741960 h 741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Straight Arrow Connector 12"/>
          <p:cNvSpPr/>
          <p:nvPr/>
        </p:nvSpPr>
        <p:spPr>
          <a:xfrm flipH="1">
            <a:off x="4853880" y="3629520"/>
            <a:ext cx="577800" cy="741600"/>
          </a:xfrm>
          <a:custGeom>
            <a:avLst/>
            <a:gdLst>
              <a:gd name="textAreaLeft" fmla="*/ -360 w 577800"/>
              <a:gd name="textAreaRight" fmla="*/ 577800 w 577800"/>
              <a:gd name="textAreaTop" fmla="*/ 0 h 741600"/>
              <a:gd name="textAreaBottom" fmla="*/ 741960 h 741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Straight Arrow Connector 19"/>
          <p:cNvSpPr/>
          <p:nvPr/>
        </p:nvSpPr>
        <p:spPr>
          <a:xfrm>
            <a:off x="3786120" y="3250440"/>
            <a:ext cx="1499760" cy="360"/>
          </a:xfrm>
          <a:custGeom>
            <a:avLst/>
            <a:gdLst>
              <a:gd name="textAreaLeft" fmla="*/ 0 w 1499760"/>
              <a:gd name="textAreaRight" fmla="*/ 1500120 w 14997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A WAN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Oval 3"/>
          <p:cNvSpPr/>
          <p:nvPr/>
        </p:nvSpPr>
        <p:spPr>
          <a:xfrm>
            <a:off x="3214800" y="2714760"/>
            <a:ext cx="1642320" cy="171360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Oval 4"/>
          <p:cNvSpPr/>
          <p:nvPr/>
        </p:nvSpPr>
        <p:spPr>
          <a:xfrm>
            <a:off x="5214960" y="264312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Straight Arrow Connector 6"/>
          <p:cNvSpPr/>
          <p:nvPr/>
        </p:nvSpPr>
        <p:spPr>
          <a:xfrm flipV="1">
            <a:off x="4857840" y="3535560"/>
            <a:ext cx="356760" cy="35280"/>
          </a:xfrm>
          <a:custGeom>
            <a:avLst/>
            <a:gdLst>
              <a:gd name="textAreaLeft" fmla="*/ 0 w 356760"/>
              <a:gd name="textAreaRight" fmla="*/ 357120 w 356760"/>
              <a:gd name="textAreaTop" fmla="*/ 360 h 35280"/>
              <a:gd name="textAreaBottom" fmla="*/ 36000 h 3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9360" bIns="-93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Oval 17"/>
          <p:cNvSpPr/>
          <p:nvPr/>
        </p:nvSpPr>
        <p:spPr>
          <a:xfrm>
            <a:off x="3357720" y="321480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Oval 18"/>
          <p:cNvSpPr/>
          <p:nvPr/>
        </p:nvSpPr>
        <p:spPr>
          <a:xfrm>
            <a:off x="4357800" y="300024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Oval 20"/>
          <p:cNvSpPr/>
          <p:nvPr/>
        </p:nvSpPr>
        <p:spPr>
          <a:xfrm>
            <a:off x="3857760" y="40006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Straight Arrow Connector 21"/>
          <p:cNvSpPr/>
          <p:nvPr/>
        </p:nvSpPr>
        <p:spPr>
          <a:xfrm>
            <a:off x="3723480" y="3580560"/>
            <a:ext cx="196560" cy="482400"/>
          </a:xfrm>
          <a:custGeom>
            <a:avLst/>
            <a:gdLst>
              <a:gd name="textAreaLeft" fmla="*/ 0 w 196560"/>
              <a:gd name="textAreaRight" fmla="*/ 196920 w 196560"/>
              <a:gd name="textAreaTop" fmla="*/ 0 h 482400"/>
              <a:gd name="textAreaBottom" fmla="*/ 482760 h 48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Straight Arrow Connector 22"/>
          <p:cNvSpPr/>
          <p:nvPr/>
        </p:nvSpPr>
        <p:spPr>
          <a:xfrm flipH="1">
            <a:off x="4222800" y="3366360"/>
            <a:ext cx="196560" cy="696600"/>
          </a:xfrm>
          <a:custGeom>
            <a:avLst/>
            <a:gdLst>
              <a:gd name="textAreaLeft" fmla="*/ 360 w 196560"/>
              <a:gd name="textAreaRight" fmla="*/ 197280 w 19656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Oval 23"/>
          <p:cNvSpPr/>
          <p:nvPr/>
        </p:nvSpPr>
        <p:spPr>
          <a:xfrm>
            <a:off x="5286240" y="328608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Oval 24"/>
          <p:cNvSpPr/>
          <p:nvPr/>
        </p:nvSpPr>
        <p:spPr>
          <a:xfrm>
            <a:off x="6357960" y="30718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Oval 26"/>
          <p:cNvSpPr/>
          <p:nvPr/>
        </p:nvSpPr>
        <p:spPr>
          <a:xfrm>
            <a:off x="5929200" y="39290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Straight Arrow Connector 27"/>
          <p:cNvSpPr/>
          <p:nvPr/>
        </p:nvSpPr>
        <p:spPr>
          <a:xfrm>
            <a:off x="5652360" y="3652200"/>
            <a:ext cx="339120" cy="33912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Straight Arrow Connector 28"/>
          <p:cNvSpPr/>
          <p:nvPr/>
        </p:nvSpPr>
        <p:spPr>
          <a:xfrm flipH="1">
            <a:off x="6294600" y="343764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Straight Arrow Connector 41"/>
          <p:cNvSpPr/>
          <p:nvPr/>
        </p:nvSpPr>
        <p:spPr>
          <a:xfrm flipV="1">
            <a:off x="3723480" y="3214080"/>
            <a:ext cx="633960" cy="62280"/>
          </a:xfrm>
          <a:custGeom>
            <a:avLst/>
            <a:gdLst>
              <a:gd name="textAreaLeft" fmla="*/ 0 w 633960"/>
              <a:gd name="textAreaRight" fmla="*/ 634320 w 63396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Straight Arrow Connector 43"/>
          <p:cNvSpPr/>
          <p:nvPr/>
        </p:nvSpPr>
        <p:spPr>
          <a:xfrm flipH="1">
            <a:off x="5570640" y="3286080"/>
            <a:ext cx="786240" cy="7056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0560"/>
              <a:gd name="textAreaBottom" fmla="*/ 70920 h 70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5920" bIns="2592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857480" y="-214560"/>
            <a:ext cx="407124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An internet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Oval 3"/>
          <p:cNvSpPr/>
          <p:nvPr/>
        </p:nvSpPr>
        <p:spPr>
          <a:xfrm>
            <a:off x="928800" y="1571760"/>
            <a:ext cx="1642320" cy="171360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val 4"/>
          <p:cNvSpPr/>
          <p:nvPr/>
        </p:nvSpPr>
        <p:spPr>
          <a:xfrm>
            <a:off x="2928960" y="150012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Straight Arrow Connector 5"/>
          <p:cNvSpPr/>
          <p:nvPr/>
        </p:nvSpPr>
        <p:spPr>
          <a:xfrm flipV="1">
            <a:off x="2571840" y="2392560"/>
            <a:ext cx="356760" cy="35280"/>
          </a:xfrm>
          <a:custGeom>
            <a:avLst/>
            <a:gdLst>
              <a:gd name="textAreaLeft" fmla="*/ 0 w 356760"/>
              <a:gd name="textAreaRight" fmla="*/ 357120 w 356760"/>
              <a:gd name="textAreaTop" fmla="*/ 360 h 35280"/>
              <a:gd name="textAreaBottom" fmla="*/ 36000 h 3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9360" bIns="-93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val 6"/>
          <p:cNvSpPr/>
          <p:nvPr/>
        </p:nvSpPr>
        <p:spPr>
          <a:xfrm>
            <a:off x="1071720" y="207180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Oval 7"/>
          <p:cNvSpPr/>
          <p:nvPr/>
        </p:nvSpPr>
        <p:spPr>
          <a:xfrm>
            <a:off x="2071800" y="185724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Oval 8"/>
          <p:cNvSpPr/>
          <p:nvPr/>
        </p:nvSpPr>
        <p:spPr>
          <a:xfrm>
            <a:off x="1571760" y="28576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Straight Arrow Connector 9"/>
          <p:cNvSpPr/>
          <p:nvPr/>
        </p:nvSpPr>
        <p:spPr>
          <a:xfrm>
            <a:off x="1437480" y="2437560"/>
            <a:ext cx="196560" cy="482400"/>
          </a:xfrm>
          <a:custGeom>
            <a:avLst/>
            <a:gdLst>
              <a:gd name="textAreaLeft" fmla="*/ 0 w 196560"/>
              <a:gd name="textAreaRight" fmla="*/ 196920 w 196560"/>
              <a:gd name="textAreaTop" fmla="*/ 0 h 482400"/>
              <a:gd name="textAreaBottom" fmla="*/ 482760 h 48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Straight Arrow Connector 10"/>
          <p:cNvSpPr/>
          <p:nvPr/>
        </p:nvSpPr>
        <p:spPr>
          <a:xfrm flipH="1">
            <a:off x="1936800" y="2223360"/>
            <a:ext cx="196560" cy="696600"/>
          </a:xfrm>
          <a:custGeom>
            <a:avLst/>
            <a:gdLst>
              <a:gd name="textAreaLeft" fmla="*/ 360 w 196560"/>
              <a:gd name="textAreaRight" fmla="*/ 197280 w 19656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Oval 11"/>
          <p:cNvSpPr/>
          <p:nvPr/>
        </p:nvSpPr>
        <p:spPr>
          <a:xfrm>
            <a:off x="3000240" y="214308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Oval 12"/>
          <p:cNvSpPr/>
          <p:nvPr/>
        </p:nvSpPr>
        <p:spPr>
          <a:xfrm>
            <a:off x="4071960" y="19288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Oval 13"/>
          <p:cNvSpPr/>
          <p:nvPr/>
        </p:nvSpPr>
        <p:spPr>
          <a:xfrm>
            <a:off x="3643200" y="27860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Straight Arrow Connector 14"/>
          <p:cNvSpPr/>
          <p:nvPr/>
        </p:nvSpPr>
        <p:spPr>
          <a:xfrm>
            <a:off x="3366360" y="2509200"/>
            <a:ext cx="339120" cy="33912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Straight Arrow Connector 15"/>
          <p:cNvSpPr/>
          <p:nvPr/>
        </p:nvSpPr>
        <p:spPr>
          <a:xfrm flipH="1">
            <a:off x="4008600" y="229464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Straight Arrow Connector 16"/>
          <p:cNvSpPr/>
          <p:nvPr/>
        </p:nvSpPr>
        <p:spPr>
          <a:xfrm flipV="1">
            <a:off x="1437480" y="2070720"/>
            <a:ext cx="633960" cy="62280"/>
          </a:xfrm>
          <a:custGeom>
            <a:avLst/>
            <a:gdLst>
              <a:gd name="textAreaLeft" fmla="*/ 0 w 633960"/>
              <a:gd name="textAreaRight" fmla="*/ 634320 w 63396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Straight Arrow Connector 17"/>
          <p:cNvSpPr/>
          <p:nvPr/>
        </p:nvSpPr>
        <p:spPr>
          <a:xfrm flipH="1">
            <a:off x="3284640" y="2143080"/>
            <a:ext cx="786240" cy="7056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0560"/>
              <a:gd name="textAreaBottom" fmla="*/ 70920 h 70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5920" bIns="2592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Oval 18"/>
          <p:cNvSpPr/>
          <p:nvPr/>
        </p:nvSpPr>
        <p:spPr>
          <a:xfrm>
            <a:off x="1714680" y="3429000"/>
            <a:ext cx="1642320" cy="171396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Oval 19"/>
          <p:cNvSpPr/>
          <p:nvPr/>
        </p:nvSpPr>
        <p:spPr>
          <a:xfrm>
            <a:off x="7000920" y="135720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Straight Arrow Connector 20"/>
          <p:cNvSpPr/>
          <p:nvPr/>
        </p:nvSpPr>
        <p:spPr>
          <a:xfrm flipV="1">
            <a:off x="3357720" y="2248920"/>
            <a:ext cx="3642840" cy="2035800"/>
          </a:xfrm>
          <a:custGeom>
            <a:avLst/>
            <a:gdLst>
              <a:gd name="textAreaLeft" fmla="*/ 0 w 3642840"/>
              <a:gd name="textAreaRight" fmla="*/ 3643200 w 3642840"/>
              <a:gd name="textAreaTop" fmla="*/ -360 h 2035800"/>
              <a:gd name="textAreaBottom" fmla="*/ 2035800 h 2035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Oval 21"/>
          <p:cNvSpPr/>
          <p:nvPr/>
        </p:nvSpPr>
        <p:spPr>
          <a:xfrm>
            <a:off x="5143680" y="19288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Oval 22"/>
          <p:cNvSpPr/>
          <p:nvPr/>
        </p:nvSpPr>
        <p:spPr>
          <a:xfrm>
            <a:off x="6143760" y="17146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Oval 23"/>
          <p:cNvSpPr/>
          <p:nvPr/>
        </p:nvSpPr>
        <p:spPr>
          <a:xfrm>
            <a:off x="5643720" y="271476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Straight Arrow Connector 24"/>
          <p:cNvSpPr/>
          <p:nvPr/>
        </p:nvSpPr>
        <p:spPr>
          <a:xfrm>
            <a:off x="5509440" y="2294640"/>
            <a:ext cx="196560" cy="482400"/>
          </a:xfrm>
          <a:custGeom>
            <a:avLst/>
            <a:gdLst>
              <a:gd name="textAreaLeft" fmla="*/ 0 w 196560"/>
              <a:gd name="textAreaRight" fmla="*/ 196920 w 196560"/>
              <a:gd name="textAreaTop" fmla="*/ 0 h 482400"/>
              <a:gd name="textAreaBottom" fmla="*/ 482760 h 48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Straight Arrow Connector 25"/>
          <p:cNvSpPr/>
          <p:nvPr/>
        </p:nvSpPr>
        <p:spPr>
          <a:xfrm flipH="1">
            <a:off x="6008760" y="2080440"/>
            <a:ext cx="196560" cy="696600"/>
          </a:xfrm>
          <a:custGeom>
            <a:avLst/>
            <a:gdLst>
              <a:gd name="textAreaLeft" fmla="*/ 360 w 196560"/>
              <a:gd name="textAreaRight" fmla="*/ 197280 w 19656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Oval 26"/>
          <p:cNvSpPr/>
          <p:nvPr/>
        </p:nvSpPr>
        <p:spPr>
          <a:xfrm>
            <a:off x="7072200" y="200016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Oval 27"/>
          <p:cNvSpPr/>
          <p:nvPr/>
        </p:nvSpPr>
        <p:spPr>
          <a:xfrm>
            <a:off x="8143920" y="178596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Oval 28"/>
          <p:cNvSpPr/>
          <p:nvPr/>
        </p:nvSpPr>
        <p:spPr>
          <a:xfrm>
            <a:off x="7715160" y="264312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Straight Arrow Connector 29"/>
          <p:cNvSpPr/>
          <p:nvPr/>
        </p:nvSpPr>
        <p:spPr>
          <a:xfrm>
            <a:off x="7438320" y="2366280"/>
            <a:ext cx="339120" cy="33912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Straight Arrow Connector 30"/>
          <p:cNvSpPr/>
          <p:nvPr/>
        </p:nvSpPr>
        <p:spPr>
          <a:xfrm flipH="1">
            <a:off x="8080560" y="2152080"/>
            <a:ext cx="124920" cy="55332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320"/>
              <a:gd name="textAreaBottom" fmla="*/ 553680 h 553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Straight Arrow Connector 31"/>
          <p:cNvSpPr/>
          <p:nvPr/>
        </p:nvSpPr>
        <p:spPr>
          <a:xfrm flipV="1">
            <a:off x="5509440" y="1927800"/>
            <a:ext cx="633960" cy="62280"/>
          </a:xfrm>
          <a:custGeom>
            <a:avLst/>
            <a:gdLst>
              <a:gd name="textAreaLeft" fmla="*/ 0 w 633960"/>
              <a:gd name="textAreaRight" fmla="*/ 634320 w 63396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Straight Arrow Connector 32"/>
          <p:cNvSpPr/>
          <p:nvPr/>
        </p:nvSpPr>
        <p:spPr>
          <a:xfrm flipH="1">
            <a:off x="7356600" y="2000520"/>
            <a:ext cx="786240" cy="7020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0200"/>
              <a:gd name="textAreaBottom" fmla="*/ 70560 h 70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5560" bIns="255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Oval 33"/>
          <p:cNvSpPr/>
          <p:nvPr/>
        </p:nvSpPr>
        <p:spPr>
          <a:xfrm>
            <a:off x="142920" y="3643200"/>
            <a:ext cx="1642320" cy="171396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Oval 34"/>
          <p:cNvSpPr/>
          <p:nvPr/>
        </p:nvSpPr>
        <p:spPr>
          <a:xfrm>
            <a:off x="2143080" y="357192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Straight Arrow Connector 35"/>
          <p:cNvSpPr/>
          <p:nvPr/>
        </p:nvSpPr>
        <p:spPr>
          <a:xfrm flipV="1">
            <a:off x="1785960" y="4464360"/>
            <a:ext cx="356760" cy="35280"/>
          </a:xfrm>
          <a:custGeom>
            <a:avLst/>
            <a:gdLst>
              <a:gd name="textAreaLeft" fmla="*/ 0 w 356760"/>
              <a:gd name="textAreaRight" fmla="*/ 357120 w 356760"/>
              <a:gd name="textAreaTop" fmla="*/ 360 h 35280"/>
              <a:gd name="textAreaBottom" fmla="*/ 36000 h 3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9360" bIns="-93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Oval 36"/>
          <p:cNvSpPr/>
          <p:nvPr/>
        </p:nvSpPr>
        <p:spPr>
          <a:xfrm>
            <a:off x="285840" y="414324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Oval 37"/>
          <p:cNvSpPr/>
          <p:nvPr/>
        </p:nvSpPr>
        <p:spPr>
          <a:xfrm>
            <a:off x="1285920" y="39290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Oval 38"/>
          <p:cNvSpPr/>
          <p:nvPr/>
        </p:nvSpPr>
        <p:spPr>
          <a:xfrm>
            <a:off x="785880" y="492912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Straight Arrow Connector 39"/>
          <p:cNvSpPr/>
          <p:nvPr/>
        </p:nvSpPr>
        <p:spPr>
          <a:xfrm>
            <a:off x="651600" y="4509360"/>
            <a:ext cx="196560" cy="482040"/>
          </a:xfrm>
          <a:custGeom>
            <a:avLst/>
            <a:gdLst>
              <a:gd name="textAreaLeft" fmla="*/ 0 w 196560"/>
              <a:gd name="textAreaRight" fmla="*/ 196920 w 196560"/>
              <a:gd name="textAreaTop" fmla="*/ 0 h 482040"/>
              <a:gd name="textAreaBottom" fmla="*/ 482400 h 482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Straight Arrow Connector 40"/>
          <p:cNvSpPr/>
          <p:nvPr/>
        </p:nvSpPr>
        <p:spPr>
          <a:xfrm flipH="1">
            <a:off x="1150920" y="4295160"/>
            <a:ext cx="196560" cy="696240"/>
          </a:xfrm>
          <a:custGeom>
            <a:avLst/>
            <a:gdLst>
              <a:gd name="textAreaLeft" fmla="*/ 360 w 196560"/>
              <a:gd name="textAreaRight" fmla="*/ 197280 w 196560"/>
              <a:gd name="textAreaTop" fmla="*/ 0 h 696240"/>
              <a:gd name="textAreaBottom" fmla="*/ 696600 h 69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Oval 41"/>
          <p:cNvSpPr/>
          <p:nvPr/>
        </p:nvSpPr>
        <p:spPr>
          <a:xfrm>
            <a:off x="2214720" y="42148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Oval 42"/>
          <p:cNvSpPr/>
          <p:nvPr/>
        </p:nvSpPr>
        <p:spPr>
          <a:xfrm>
            <a:off x="3286080" y="40006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Oval 43"/>
          <p:cNvSpPr/>
          <p:nvPr/>
        </p:nvSpPr>
        <p:spPr>
          <a:xfrm>
            <a:off x="2857680" y="485784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Straight Arrow Connector 44"/>
          <p:cNvSpPr/>
          <p:nvPr/>
        </p:nvSpPr>
        <p:spPr>
          <a:xfrm>
            <a:off x="2580480" y="4580640"/>
            <a:ext cx="339480" cy="339480"/>
          </a:xfrm>
          <a:custGeom>
            <a:avLst/>
            <a:gdLst>
              <a:gd name="textAreaLeft" fmla="*/ 0 w 339480"/>
              <a:gd name="textAreaRight" fmla="*/ 339840 w 339480"/>
              <a:gd name="textAreaTop" fmla="*/ 0 h 339480"/>
              <a:gd name="textAreaBottom" fmla="*/ 339840 h 339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Straight Arrow Connector 45"/>
          <p:cNvSpPr/>
          <p:nvPr/>
        </p:nvSpPr>
        <p:spPr>
          <a:xfrm flipH="1">
            <a:off x="3222720" y="436644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Straight Arrow Connector 46"/>
          <p:cNvSpPr/>
          <p:nvPr/>
        </p:nvSpPr>
        <p:spPr>
          <a:xfrm flipV="1">
            <a:off x="651600" y="4142880"/>
            <a:ext cx="633960" cy="61920"/>
          </a:xfrm>
          <a:custGeom>
            <a:avLst/>
            <a:gdLst>
              <a:gd name="textAreaLeft" fmla="*/ 0 w 633960"/>
              <a:gd name="textAreaRight" fmla="*/ 634320 w 633960"/>
              <a:gd name="textAreaTop" fmla="*/ 360 h 61920"/>
              <a:gd name="textAreaBottom" fmla="*/ 62640 h 61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280" bIns="1728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Straight Arrow Connector 47"/>
          <p:cNvSpPr/>
          <p:nvPr/>
        </p:nvSpPr>
        <p:spPr>
          <a:xfrm flipH="1">
            <a:off x="2498760" y="4214880"/>
            <a:ext cx="786240" cy="7128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1280"/>
              <a:gd name="textAreaBottom" fmla="*/ 71640 h 71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6640" bIns="26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Oval 48"/>
          <p:cNvSpPr/>
          <p:nvPr/>
        </p:nvSpPr>
        <p:spPr>
          <a:xfrm>
            <a:off x="4286160" y="3143160"/>
            <a:ext cx="1642320" cy="171396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Oval 49"/>
          <p:cNvSpPr/>
          <p:nvPr/>
        </p:nvSpPr>
        <p:spPr>
          <a:xfrm>
            <a:off x="6286680" y="307188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Straight Arrow Connector 50"/>
          <p:cNvSpPr/>
          <p:nvPr/>
        </p:nvSpPr>
        <p:spPr>
          <a:xfrm flipV="1">
            <a:off x="5929200" y="3964320"/>
            <a:ext cx="357120" cy="35280"/>
          </a:xfrm>
          <a:custGeom>
            <a:avLst/>
            <a:gdLst>
              <a:gd name="textAreaLeft" fmla="*/ 0 w 357120"/>
              <a:gd name="textAreaRight" fmla="*/ 357480 w 357120"/>
              <a:gd name="textAreaTop" fmla="*/ 360 h 35280"/>
              <a:gd name="textAreaBottom" fmla="*/ 36000 h 3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9360" bIns="-93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val 51"/>
          <p:cNvSpPr/>
          <p:nvPr/>
        </p:nvSpPr>
        <p:spPr>
          <a:xfrm>
            <a:off x="4429080" y="364320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val 52"/>
          <p:cNvSpPr/>
          <p:nvPr/>
        </p:nvSpPr>
        <p:spPr>
          <a:xfrm>
            <a:off x="5429160" y="342900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val 53"/>
          <p:cNvSpPr/>
          <p:nvPr/>
        </p:nvSpPr>
        <p:spPr>
          <a:xfrm>
            <a:off x="4929120" y="442908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Straight Arrow Connector 54"/>
          <p:cNvSpPr/>
          <p:nvPr/>
        </p:nvSpPr>
        <p:spPr>
          <a:xfrm>
            <a:off x="4795200" y="4009320"/>
            <a:ext cx="196200" cy="482040"/>
          </a:xfrm>
          <a:custGeom>
            <a:avLst/>
            <a:gdLst>
              <a:gd name="textAreaLeft" fmla="*/ 0 w 196200"/>
              <a:gd name="textAreaRight" fmla="*/ 196560 w 196200"/>
              <a:gd name="textAreaTop" fmla="*/ 0 h 482040"/>
              <a:gd name="textAreaBottom" fmla="*/ 482400 h 482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Straight Arrow Connector 55"/>
          <p:cNvSpPr/>
          <p:nvPr/>
        </p:nvSpPr>
        <p:spPr>
          <a:xfrm flipH="1">
            <a:off x="5294520" y="3795120"/>
            <a:ext cx="196200" cy="696240"/>
          </a:xfrm>
          <a:custGeom>
            <a:avLst/>
            <a:gdLst>
              <a:gd name="textAreaLeft" fmla="*/ -360 w 196200"/>
              <a:gd name="textAreaRight" fmla="*/ 196200 w 196200"/>
              <a:gd name="textAreaTop" fmla="*/ 0 h 696240"/>
              <a:gd name="textAreaBottom" fmla="*/ 696600 h 69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Oval 56"/>
          <p:cNvSpPr/>
          <p:nvPr/>
        </p:nvSpPr>
        <p:spPr>
          <a:xfrm>
            <a:off x="6357960" y="371484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val 57"/>
          <p:cNvSpPr/>
          <p:nvPr/>
        </p:nvSpPr>
        <p:spPr>
          <a:xfrm>
            <a:off x="7429680" y="350028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Oval 58"/>
          <p:cNvSpPr/>
          <p:nvPr/>
        </p:nvSpPr>
        <p:spPr>
          <a:xfrm>
            <a:off x="7000920" y="435780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Straight Arrow Connector 59"/>
          <p:cNvSpPr/>
          <p:nvPr/>
        </p:nvSpPr>
        <p:spPr>
          <a:xfrm>
            <a:off x="6724080" y="4080600"/>
            <a:ext cx="339120" cy="33948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480"/>
              <a:gd name="textAreaBottom" fmla="*/ 339840 h 339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Straight Arrow Connector 60"/>
          <p:cNvSpPr/>
          <p:nvPr/>
        </p:nvSpPr>
        <p:spPr>
          <a:xfrm flipH="1">
            <a:off x="7366320" y="386640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Straight Arrow Connector 61"/>
          <p:cNvSpPr/>
          <p:nvPr/>
        </p:nvSpPr>
        <p:spPr>
          <a:xfrm flipV="1">
            <a:off x="4795200" y="3642840"/>
            <a:ext cx="633600" cy="61920"/>
          </a:xfrm>
          <a:custGeom>
            <a:avLst/>
            <a:gdLst>
              <a:gd name="textAreaLeft" fmla="*/ 0 w 633600"/>
              <a:gd name="textAreaRight" fmla="*/ 633960 w 633600"/>
              <a:gd name="textAreaTop" fmla="*/ 360 h 61920"/>
              <a:gd name="textAreaBottom" fmla="*/ 62640 h 61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280" bIns="1728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Straight Arrow Connector 62"/>
          <p:cNvSpPr/>
          <p:nvPr/>
        </p:nvSpPr>
        <p:spPr>
          <a:xfrm flipH="1">
            <a:off x="6642360" y="3714840"/>
            <a:ext cx="786240" cy="7128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1280"/>
              <a:gd name="textAreaBottom" fmla="*/ 71640 h 71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6640" bIns="26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val 63"/>
          <p:cNvSpPr/>
          <p:nvPr/>
        </p:nvSpPr>
        <p:spPr>
          <a:xfrm>
            <a:off x="2571840" y="5143680"/>
            <a:ext cx="1642320" cy="171360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Oval 64"/>
          <p:cNvSpPr/>
          <p:nvPr/>
        </p:nvSpPr>
        <p:spPr>
          <a:xfrm>
            <a:off x="5500800" y="492912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Straight Arrow Connector 65"/>
          <p:cNvSpPr/>
          <p:nvPr/>
        </p:nvSpPr>
        <p:spPr>
          <a:xfrm flipV="1">
            <a:off x="4214880" y="5821200"/>
            <a:ext cx="1285560" cy="178200"/>
          </a:xfrm>
          <a:custGeom>
            <a:avLst/>
            <a:gdLst>
              <a:gd name="textAreaLeft" fmla="*/ 0 w 1285560"/>
              <a:gd name="textAreaRight" fmla="*/ 1285920 w 1285560"/>
              <a:gd name="textAreaTop" fmla="*/ -360 h 178200"/>
              <a:gd name="textAreaBottom" fmla="*/ 178200 h 178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val 66"/>
          <p:cNvSpPr/>
          <p:nvPr/>
        </p:nvSpPr>
        <p:spPr>
          <a:xfrm>
            <a:off x="3643200" y="550080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val 67"/>
          <p:cNvSpPr/>
          <p:nvPr/>
        </p:nvSpPr>
        <p:spPr>
          <a:xfrm>
            <a:off x="4643280" y="52862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val 68"/>
          <p:cNvSpPr/>
          <p:nvPr/>
        </p:nvSpPr>
        <p:spPr>
          <a:xfrm>
            <a:off x="4143240" y="62866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Straight Arrow Connector 69"/>
          <p:cNvSpPr/>
          <p:nvPr/>
        </p:nvSpPr>
        <p:spPr>
          <a:xfrm>
            <a:off x="4009320" y="5866560"/>
            <a:ext cx="196200" cy="482400"/>
          </a:xfrm>
          <a:custGeom>
            <a:avLst/>
            <a:gdLst>
              <a:gd name="textAreaLeft" fmla="*/ 0 w 196200"/>
              <a:gd name="textAreaRight" fmla="*/ 196560 w 196200"/>
              <a:gd name="textAreaTop" fmla="*/ 0 h 482400"/>
              <a:gd name="textAreaBottom" fmla="*/ 482760 h 48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Straight Arrow Connector 70"/>
          <p:cNvSpPr/>
          <p:nvPr/>
        </p:nvSpPr>
        <p:spPr>
          <a:xfrm flipH="1">
            <a:off x="4508640" y="5652360"/>
            <a:ext cx="196200" cy="696600"/>
          </a:xfrm>
          <a:custGeom>
            <a:avLst/>
            <a:gdLst>
              <a:gd name="textAreaLeft" fmla="*/ -360 w 196200"/>
              <a:gd name="textAreaRight" fmla="*/ 196200 w 19620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val 71"/>
          <p:cNvSpPr/>
          <p:nvPr/>
        </p:nvSpPr>
        <p:spPr>
          <a:xfrm>
            <a:off x="5572080" y="557208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Oval 72"/>
          <p:cNvSpPr/>
          <p:nvPr/>
        </p:nvSpPr>
        <p:spPr>
          <a:xfrm>
            <a:off x="6643800" y="53578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Oval 73"/>
          <p:cNvSpPr/>
          <p:nvPr/>
        </p:nvSpPr>
        <p:spPr>
          <a:xfrm>
            <a:off x="6215040" y="62150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Straight Arrow Connector 74"/>
          <p:cNvSpPr/>
          <p:nvPr/>
        </p:nvSpPr>
        <p:spPr>
          <a:xfrm>
            <a:off x="5938200" y="5938200"/>
            <a:ext cx="339120" cy="33912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Straight Arrow Connector 75"/>
          <p:cNvSpPr/>
          <p:nvPr/>
        </p:nvSpPr>
        <p:spPr>
          <a:xfrm flipH="1">
            <a:off x="6580440" y="572364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Straight Arrow Connector 76"/>
          <p:cNvSpPr/>
          <p:nvPr/>
        </p:nvSpPr>
        <p:spPr>
          <a:xfrm flipV="1">
            <a:off x="4009320" y="5500080"/>
            <a:ext cx="633600" cy="62280"/>
          </a:xfrm>
          <a:custGeom>
            <a:avLst/>
            <a:gdLst>
              <a:gd name="textAreaLeft" fmla="*/ 0 w 633600"/>
              <a:gd name="textAreaRight" fmla="*/ 633960 w 63360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Straight Arrow Connector 77"/>
          <p:cNvSpPr/>
          <p:nvPr/>
        </p:nvSpPr>
        <p:spPr>
          <a:xfrm flipH="1">
            <a:off x="5856480" y="5572080"/>
            <a:ext cx="786240" cy="7056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0560"/>
              <a:gd name="textAreaBottom" fmla="*/ 70920 h 70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5920" bIns="2592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val 78"/>
          <p:cNvSpPr/>
          <p:nvPr/>
        </p:nvSpPr>
        <p:spPr>
          <a:xfrm>
            <a:off x="142920" y="0"/>
            <a:ext cx="1642320" cy="171396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val 79"/>
          <p:cNvSpPr/>
          <p:nvPr/>
        </p:nvSpPr>
        <p:spPr>
          <a:xfrm>
            <a:off x="2143080" y="-7128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Straight Arrow Connector 80"/>
          <p:cNvSpPr/>
          <p:nvPr/>
        </p:nvSpPr>
        <p:spPr>
          <a:xfrm flipV="1">
            <a:off x="1785960" y="820800"/>
            <a:ext cx="356760" cy="35280"/>
          </a:xfrm>
          <a:custGeom>
            <a:avLst/>
            <a:gdLst>
              <a:gd name="textAreaLeft" fmla="*/ 0 w 356760"/>
              <a:gd name="textAreaRight" fmla="*/ 357120 w 356760"/>
              <a:gd name="textAreaTop" fmla="*/ 360 h 35280"/>
              <a:gd name="textAreaBottom" fmla="*/ 36000 h 3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9360" bIns="-93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val 81"/>
          <p:cNvSpPr/>
          <p:nvPr/>
        </p:nvSpPr>
        <p:spPr>
          <a:xfrm>
            <a:off x="285840" y="50004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val 82"/>
          <p:cNvSpPr/>
          <p:nvPr/>
        </p:nvSpPr>
        <p:spPr>
          <a:xfrm>
            <a:off x="1285920" y="28584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Oval 83"/>
          <p:cNvSpPr/>
          <p:nvPr/>
        </p:nvSpPr>
        <p:spPr>
          <a:xfrm>
            <a:off x="785880" y="128592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Straight Arrow Connector 84"/>
          <p:cNvSpPr/>
          <p:nvPr/>
        </p:nvSpPr>
        <p:spPr>
          <a:xfrm>
            <a:off x="651600" y="866160"/>
            <a:ext cx="196560" cy="482040"/>
          </a:xfrm>
          <a:custGeom>
            <a:avLst/>
            <a:gdLst>
              <a:gd name="textAreaLeft" fmla="*/ 0 w 196560"/>
              <a:gd name="textAreaRight" fmla="*/ 196920 w 196560"/>
              <a:gd name="textAreaTop" fmla="*/ 0 h 482040"/>
              <a:gd name="textAreaBottom" fmla="*/ 482400 h 482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Straight Arrow Connector 85"/>
          <p:cNvSpPr/>
          <p:nvPr/>
        </p:nvSpPr>
        <p:spPr>
          <a:xfrm flipH="1">
            <a:off x="1150920" y="651600"/>
            <a:ext cx="196560" cy="696600"/>
          </a:xfrm>
          <a:custGeom>
            <a:avLst/>
            <a:gdLst>
              <a:gd name="textAreaLeft" fmla="*/ 360 w 196560"/>
              <a:gd name="textAreaRight" fmla="*/ 197280 w 19656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Oval 86"/>
          <p:cNvSpPr/>
          <p:nvPr/>
        </p:nvSpPr>
        <p:spPr>
          <a:xfrm>
            <a:off x="2214720" y="5716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Oval 87"/>
          <p:cNvSpPr/>
          <p:nvPr/>
        </p:nvSpPr>
        <p:spPr>
          <a:xfrm>
            <a:off x="3286080" y="35712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Oval 88"/>
          <p:cNvSpPr/>
          <p:nvPr/>
        </p:nvSpPr>
        <p:spPr>
          <a:xfrm>
            <a:off x="2857680" y="121428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Straight Arrow Connector 89"/>
          <p:cNvSpPr/>
          <p:nvPr/>
        </p:nvSpPr>
        <p:spPr>
          <a:xfrm>
            <a:off x="2580480" y="937440"/>
            <a:ext cx="339480" cy="339120"/>
          </a:xfrm>
          <a:custGeom>
            <a:avLst/>
            <a:gdLst>
              <a:gd name="textAreaLeft" fmla="*/ 0 w 339480"/>
              <a:gd name="textAreaRight" fmla="*/ 339840 w 33948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Straight Arrow Connector 90"/>
          <p:cNvSpPr/>
          <p:nvPr/>
        </p:nvSpPr>
        <p:spPr>
          <a:xfrm flipH="1">
            <a:off x="3222720" y="723240"/>
            <a:ext cx="124920" cy="55332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320"/>
              <a:gd name="textAreaBottom" fmla="*/ 553680 h 553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Straight Arrow Connector 91"/>
          <p:cNvSpPr/>
          <p:nvPr/>
        </p:nvSpPr>
        <p:spPr>
          <a:xfrm flipV="1">
            <a:off x="651600" y="498960"/>
            <a:ext cx="633960" cy="62280"/>
          </a:xfrm>
          <a:custGeom>
            <a:avLst/>
            <a:gdLst>
              <a:gd name="textAreaLeft" fmla="*/ 0 w 633960"/>
              <a:gd name="textAreaRight" fmla="*/ 634320 w 63396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Straight Arrow Connector 92"/>
          <p:cNvSpPr/>
          <p:nvPr/>
        </p:nvSpPr>
        <p:spPr>
          <a:xfrm flipH="1">
            <a:off x="2498760" y="571680"/>
            <a:ext cx="786240" cy="7128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1280"/>
              <a:gd name="textAreaBottom" fmla="*/ 71640 h 71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6640" bIns="26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Oval 93"/>
          <p:cNvSpPr/>
          <p:nvPr/>
        </p:nvSpPr>
        <p:spPr>
          <a:xfrm>
            <a:off x="7500960" y="785880"/>
            <a:ext cx="1642320" cy="171360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Oval 94"/>
          <p:cNvSpPr/>
          <p:nvPr/>
        </p:nvSpPr>
        <p:spPr>
          <a:xfrm>
            <a:off x="642960" y="507204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Straight Arrow Connector 95"/>
          <p:cNvSpPr/>
          <p:nvPr/>
        </p:nvSpPr>
        <p:spPr>
          <a:xfrm flipH="1">
            <a:off x="642240" y="1643040"/>
            <a:ext cx="8500680" cy="4321800"/>
          </a:xfrm>
          <a:custGeom>
            <a:avLst/>
            <a:gdLst>
              <a:gd name="textAreaLeft" fmla="*/ -360 w 8500680"/>
              <a:gd name="textAreaRight" fmla="*/ 8500680 w 8500680"/>
              <a:gd name="textAreaTop" fmla="*/ 0 h 4321800"/>
              <a:gd name="textAreaBottom" fmla="*/ 4322160 h 4321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val 96"/>
          <p:cNvSpPr/>
          <p:nvPr/>
        </p:nvSpPr>
        <p:spPr>
          <a:xfrm>
            <a:off x="785880" y="550080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Oval 97"/>
          <p:cNvSpPr/>
          <p:nvPr/>
        </p:nvSpPr>
        <p:spPr>
          <a:xfrm>
            <a:off x="1785960" y="52862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Oval 98"/>
          <p:cNvSpPr/>
          <p:nvPr/>
        </p:nvSpPr>
        <p:spPr>
          <a:xfrm>
            <a:off x="1285920" y="62866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Straight Arrow Connector 99"/>
          <p:cNvSpPr/>
          <p:nvPr/>
        </p:nvSpPr>
        <p:spPr>
          <a:xfrm>
            <a:off x="1151640" y="5866560"/>
            <a:ext cx="196560" cy="482400"/>
          </a:xfrm>
          <a:custGeom>
            <a:avLst/>
            <a:gdLst>
              <a:gd name="textAreaLeft" fmla="*/ 0 w 196560"/>
              <a:gd name="textAreaRight" fmla="*/ 196920 w 196560"/>
              <a:gd name="textAreaTop" fmla="*/ 0 h 482400"/>
              <a:gd name="textAreaBottom" fmla="*/ 482760 h 48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Straight Arrow Connector 100"/>
          <p:cNvSpPr/>
          <p:nvPr/>
        </p:nvSpPr>
        <p:spPr>
          <a:xfrm flipH="1">
            <a:off x="1651320" y="5652360"/>
            <a:ext cx="196200" cy="696600"/>
          </a:xfrm>
          <a:custGeom>
            <a:avLst/>
            <a:gdLst>
              <a:gd name="textAreaLeft" fmla="*/ -360 w 196200"/>
              <a:gd name="textAreaRight" fmla="*/ 196200 w 19620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val 101"/>
          <p:cNvSpPr/>
          <p:nvPr/>
        </p:nvSpPr>
        <p:spPr>
          <a:xfrm>
            <a:off x="2714760" y="557208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val 102"/>
          <p:cNvSpPr/>
          <p:nvPr/>
        </p:nvSpPr>
        <p:spPr>
          <a:xfrm>
            <a:off x="3786120" y="53578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Oval 103"/>
          <p:cNvSpPr/>
          <p:nvPr/>
        </p:nvSpPr>
        <p:spPr>
          <a:xfrm>
            <a:off x="3357720" y="621504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Straight Arrow Connector 104"/>
          <p:cNvSpPr/>
          <p:nvPr/>
        </p:nvSpPr>
        <p:spPr>
          <a:xfrm>
            <a:off x="3080520" y="5938200"/>
            <a:ext cx="339480" cy="339120"/>
          </a:xfrm>
          <a:custGeom>
            <a:avLst/>
            <a:gdLst>
              <a:gd name="textAreaLeft" fmla="*/ 0 w 339480"/>
              <a:gd name="textAreaRight" fmla="*/ 339840 w 33948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Straight Arrow Connector 105"/>
          <p:cNvSpPr/>
          <p:nvPr/>
        </p:nvSpPr>
        <p:spPr>
          <a:xfrm flipH="1">
            <a:off x="3722760" y="572364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Straight Arrow Connector 106"/>
          <p:cNvSpPr/>
          <p:nvPr/>
        </p:nvSpPr>
        <p:spPr>
          <a:xfrm flipV="1">
            <a:off x="1151640" y="5500080"/>
            <a:ext cx="633960" cy="62280"/>
          </a:xfrm>
          <a:custGeom>
            <a:avLst/>
            <a:gdLst>
              <a:gd name="textAreaLeft" fmla="*/ 0 w 633960"/>
              <a:gd name="textAreaRight" fmla="*/ 634320 w 63396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Straight Arrow Connector 107"/>
          <p:cNvSpPr/>
          <p:nvPr/>
        </p:nvSpPr>
        <p:spPr>
          <a:xfrm flipH="1">
            <a:off x="2998800" y="5572080"/>
            <a:ext cx="786240" cy="7056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0560"/>
              <a:gd name="textAreaBottom" fmla="*/ 70920 h 70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5920" bIns="2592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Oval 108"/>
          <p:cNvSpPr/>
          <p:nvPr/>
        </p:nvSpPr>
        <p:spPr>
          <a:xfrm>
            <a:off x="3214800" y="2714760"/>
            <a:ext cx="1642320" cy="171360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val 109"/>
          <p:cNvSpPr/>
          <p:nvPr/>
        </p:nvSpPr>
        <p:spPr>
          <a:xfrm>
            <a:off x="7000920" y="507204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Straight Arrow Connector 110"/>
          <p:cNvSpPr/>
          <p:nvPr/>
        </p:nvSpPr>
        <p:spPr>
          <a:xfrm>
            <a:off x="4857840" y="3571920"/>
            <a:ext cx="2142720" cy="2392920"/>
          </a:xfrm>
          <a:custGeom>
            <a:avLst/>
            <a:gdLst>
              <a:gd name="textAreaLeft" fmla="*/ 0 w 2142720"/>
              <a:gd name="textAreaRight" fmla="*/ 2143080 w 2142720"/>
              <a:gd name="textAreaTop" fmla="*/ 0 h 2392920"/>
              <a:gd name="textAreaBottom" fmla="*/ 2393280 h 2392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val 111"/>
          <p:cNvSpPr/>
          <p:nvPr/>
        </p:nvSpPr>
        <p:spPr>
          <a:xfrm>
            <a:off x="3357720" y="321480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val 112"/>
          <p:cNvSpPr/>
          <p:nvPr/>
        </p:nvSpPr>
        <p:spPr>
          <a:xfrm>
            <a:off x="4357800" y="300024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val 113"/>
          <p:cNvSpPr/>
          <p:nvPr/>
        </p:nvSpPr>
        <p:spPr>
          <a:xfrm>
            <a:off x="3857760" y="40006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Straight Arrow Connector 114"/>
          <p:cNvSpPr/>
          <p:nvPr/>
        </p:nvSpPr>
        <p:spPr>
          <a:xfrm>
            <a:off x="3723480" y="3580560"/>
            <a:ext cx="196560" cy="482400"/>
          </a:xfrm>
          <a:custGeom>
            <a:avLst/>
            <a:gdLst>
              <a:gd name="textAreaLeft" fmla="*/ 0 w 196560"/>
              <a:gd name="textAreaRight" fmla="*/ 196920 w 196560"/>
              <a:gd name="textAreaTop" fmla="*/ 0 h 482400"/>
              <a:gd name="textAreaBottom" fmla="*/ 482760 h 48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Straight Arrow Connector 115"/>
          <p:cNvSpPr/>
          <p:nvPr/>
        </p:nvSpPr>
        <p:spPr>
          <a:xfrm flipH="1">
            <a:off x="4222800" y="3366360"/>
            <a:ext cx="196560" cy="696600"/>
          </a:xfrm>
          <a:custGeom>
            <a:avLst/>
            <a:gdLst>
              <a:gd name="textAreaLeft" fmla="*/ 360 w 196560"/>
              <a:gd name="textAreaRight" fmla="*/ 197280 w 19656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Oval 116"/>
          <p:cNvSpPr/>
          <p:nvPr/>
        </p:nvSpPr>
        <p:spPr>
          <a:xfrm>
            <a:off x="5286240" y="328608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val 117"/>
          <p:cNvSpPr/>
          <p:nvPr/>
        </p:nvSpPr>
        <p:spPr>
          <a:xfrm>
            <a:off x="6357960" y="30718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Oval 118"/>
          <p:cNvSpPr/>
          <p:nvPr/>
        </p:nvSpPr>
        <p:spPr>
          <a:xfrm>
            <a:off x="5929200" y="39290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Straight Arrow Connector 119"/>
          <p:cNvSpPr/>
          <p:nvPr/>
        </p:nvSpPr>
        <p:spPr>
          <a:xfrm>
            <a:off x="5652360" y="3652200"/>
            <a:ext cx="339120" cy="33912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Straight Arrow Connector 120"/>
          <p:cNvSpPr/>
          <p:nvPr/>
        </p:nvSpPr>
        <p:spPr>
          <a:xfrm flipH="1">
            <a:off x="6294600" y="343764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Straight Arrow Connector 121"/>
          <p:cNvSpPr/>
          <p:nvPr/>
        </p:nvSpPr>
        <p:spPr>
          <a:xfrm flipV="1">
            <a:off x="3723480" y="3214080"/>
            <a:ext cx="633960" cy="62280"/>
          </a:xfrm>
          <a:custGeom>
            <a:avLst/>
            <a:gdLst>
              <a:gd name="textAreaLeft" fmla="*/ 0 w 633960"/>
              <a:gd name="textAreaRight" fmla="*/ 634320 w 63396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Straight Arrow Connector 122"/>
          <p:cNvSpPr/>
          <p:nvPr/>
        </p:nvSpPr>
        <p:spPr>
          <a:xfrm flipH="1">
            <a:off x="5570640" y="3286080"/>
            <a:ext cx="786240" cy="7056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0560"/>
              <a:gd name="textAreaBottom" fmla="*/ 70920 h 70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5920" bIns="2592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Oval 123"/>
          <p:cNvSpPr/>
          <p:nvPr/>
        </p:nvSpPr>
        <p:spPr>
          <a:xfrm>
            <a:off x="0" y="2500200"/>
            <a:ext cx="1642320" cy="171396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Oval 124"/>
          <p:cNvSpPr/>
          <p:nvPr/>
        </p:nvSpPr>
        <p:spPr>
          <a:xfrm>
            <a:off x="2000160" y="242892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Straight Arrow Connector 125"/>
          <p:cNvSpPr/>
          <p:nvPr/>
        </p:nvSpPr>
        <p:spPr>
          <a:xfrm flipV="1">
            <a:off x="1643040" y="3321360"/>
            <a:ext cx="356760" cy="35280"/>
          </a:xfrm>
          <a:custGeom>
            <a:avLst/>
            <a:gdLst>
              <a:gd name="textAreaLeft" fmla="*/ 0 w 356760"/>
              <a:gd name="textAreaRight" fmla="*/ 357120 w 356760"/>
              <a:gd name="textAreaTop" fmla="*/ 360 h 35280"/>
              <a:gd name="textAreaBottom" fmla="*/ 36000 h 3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9360" bIns="-93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Oval 126"/>
          <p:cNvSpPr/>
          <p:nvPr/>
        </p:nvSpPr>
        <p:spPr>
          <a:xfrm>
            <a:off x="142920" y="30002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Oval 127"/>
          <p:cNvSpPr/>
          <p:nvPr/>
        </p:nvSpPr>
        <p:spPr>
          <a:xfrm>
            <a:off x="1143000" y="27860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Oval 128"/>
          <p:cNvSpPr/>
          <p:nvPr/>
        </p:nvSpPr>
        <p:spPr>
          <a:xfrm>
            <a:off x="642960" y="378612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Straight Arrow Connector 129"/>
          <p:cNvSpPr/>
          <p:nvPr/>
        </p:nvSpPr>
        <p:spPr>
          <a:xfrm>
            <a:off x="509040" y="3366360"/>
            <a:ext cx="196200" cy="482040"/>
          </a:xfrm>
          <a:custGeom>
            <a:avLst/>
            <a:gdLst>
              <a:gd name="textAreaLeft" fmla="*/ 0 w 196200"/>
              <a:gd name="textAreaRight" fmla="*/ 196560 w 196200"/>
              <a:gd name="textAreaTop" fmla="*/ 0 h 482040"/>
              <a:gd name="textAreaBottom" fmla="*/ 482400 h 482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Straight Arrow Connector 130"/>
          <p:cNvSpPr/>
          <p:nvPr/>
        </p:nvSpPr>
        <p:spPr>
          <a:xfrm flipH="1">
            <a:off x="1008360" y="3152160"/>
            <a:ext cx="196200" cy="696240"/>
          </a:xfrm>
          <a:custGeom>
            <a:avLst/>
            <a:gdLst>
              <a:gd name="textAreaLeft" fmla="*/ -360 w 196200"/>
              <a:gd name="textAreaRight" fmla="*/ 196200 w 196200"/>
              <a:gd name="textAreaTop" fmla="*/ 0 h 696240"/>
              <a:gd name="textAreaBottom" fmla="*/ 696600 h 69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Oval 131"/>
          <p:cNvSpPr/>
          <p:nvPr/>
        </p:nvSpPr>
        <p:spPr>
          <a:xfrm>
            <a:off x="2071800" y="30718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Oval 132"/>
          <p:cNvSpPr/>
          <p:nvPr/>
        </p:nvSpPr>
        <p:spPr>
          <a:xfrm>
            <a:off x="3143160" y="28576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Oval 133"/>
          <p:cNvSpPr/>
          <p:nvPr/>
        </p:nvSpPr>
        <p:spPr>
          <a:xfrm>
            <a:off x="2714760" y="371484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Straight Arrow Connector 134"/>
          <p:cNvSpPr/>
          <p:nvPr/>
        </p:nvSpPr>
        <p:spPr>
          <a:xfrm>
            <a:off x="2437560" y="3437640"/>
            <a:ext cx="339480" cy="339480"/>
          </a:xfrm>
          <a:custGeom>
            <a:avLst/>
            <a:gdLst>
              <a:gd name="textAreaLeft" fmla="*/ 0 w 339480"/>
              <a:gd name="textAreaRight" fmla="*/ 339840 w 339480"/>
              <a:gd name="textAreaTop" fmla="*/ 0 h 339480"/>
              <a:gd name="textAreaBottom" fmla="*/ 339840 h 339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Straight Arrow Connector 135"/>
          <p:cNvSpPr/>
          <p:nvPr/>
        </p:nvSpPr>
        <p:spPr>
          <a:xfrm flipH="1">
            <a:off x="3079800" y="322344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Straight Arrow Connector 136"/>
          <p:cNvSpPr/>
          <p:nvPr/>
        </p:nvSpPr>
        <p:spPr>
          <a:xfrm flipV="1">
            <a:off x="509040" y="2999880"/>
            <a:ext cx="633600" cy="61920"/>
          </a:xfrm>
          <a:custGeom>
            <a:avLst/>
            <a:gdLst>
              <a:gd name="textAreaLeft" fmla="*/ 0 w 633600"/>
              <a:gd name="textAreaRight" fmla="*/ 633960 w 633600"/>
              <a:gd name="textAreaTop" fmla="*/ 360 h 61920"/>
              <a:gd name="textAreaBottom" fmla="*/ 62640 h 61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280" bIns="1728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Straight Arrow Connector 137"/>
          <p:cNvSpPr/>
          <p:nvPr/>
        </p:nvSpPr>
        <p:spPr>
          <a:xfrm flipH="1">
            <a:off x="2355840" y="3071880"/>
            <a:ext cx="786240" cy="7128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1280"/>
              <a:gd name="textAreaBottom" fmla="*/ 71640 h 71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6640" bIns="26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Oval 138"/>
          <p:cNvSpPr/>
          <p:nvPr/>
        </p:nvSpPr>
        <p:spPr>
          <a:xfrm>
            <a:off x="3500280" y="500040"/>
            <a:ext cx="1642680" cy="171396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Oval 139"/>
          <p:cNvSpPr/>
          <p:nvPr/>
        </p:nvSpPr>
        <p:spPr>
          <a:xfrm>
            <a:off x="5500800" y="92880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Straight Arrow Connector 140"/>
          <p:cNvSpPr/>
          <p:nvPr/>
        </p:nvSpPr>
        <p:spPr>
          <a:xfrm>
            <a:off x="5143680" y="1357560"/>
            <a:ext cx="356760" cy="464040"/>
          </a:xfrm>
          <a:custGeom>
            <a:avLst/>
            <a:gdLst>
              <a:gd name="textAreaLeft" fmla="*/ 0 w 356760"/>
              <a:gd name="textAreaRight" fmla="*/ 357120 w 356760"/>
              <a:gd name="textAreaTop" fmla="*/ 0 h 464040"/>
              <a:gd name="textAreaBottom" fmla="*/ 464400 h 464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Oval 141"/>
          <p:cNvSpPr/>
          <p:nvPr/>
        </p:nvSpPr>
        <p:spPr>
          <a:xfrm>
            <a:off x="3643200" y="150012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Oval 142"/>
          <p:cNvSpPr/>
          <p:nvPr/>
        </p:nvSpPr>
        <p:spPr>
          <a:xfrm>
            <a:off x="4643280" y="128592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Oval 143"/>
          <p:cNvSpPr/>
          <p:nvPr/>
        </p:nvSpPr>
        <p:spPr>
          <a:xfrm>
            <a:off x="4143240" y="228600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Straight Arrow Connector 144"/>
          <p:cNvSpPr/>
          <p:nvPr/>
        </p:nvSpPr>
        <p:spPr>
          <a:xfrm>
            <a:off x="4009320" y="1866240"/>
            <a:ext cx="196200" cy="482040"/>
          </a:xfrm>
          <a:custGeom>
            <a:avLst/>
            <a:gdLst>
              <a:gd name="textAreaLeft" fmla="*/ 0 w 196200"/>
              <a:gd name="textAreaRight" fmla="*/ 196560 w 196200"/>
              <a:gd name="textAreaTop" fmla="*/ 0 h 482040"/>
              <a:gd name="textAreaBottom" fmla="*/ 482400 h 482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Straight Arrow Connector 145"/>
          <p:cNvSpPr/>
          <p:nvPr/>
        </p:nvSpPr>
        <p:spPr>
          <a:xfrm flipH="1">
            <a:off x="4508640" y="1652040"/>
            <a:ext cx="196200" cy="696240"/>
          </a:xfrm>
          <a:custGeom>
            <a:avLst/>
            <a:gdLst>
              <a:gd name="textAreaLeft" fmla="*/ -360 w 196200"/>
              <a:gd name="textAreaRight" fmla="*/ 196200 w 196200"/>
              <a:gd name="textAreaTop" fmla="*/ 0 h 696240"/>
              <a:gd name="textAreaBottom" fmla="*/ 696600 h 69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Oval 146"/>
          <p:cNvSpPr/>
          <p:nvPr/>
        </p:nvSpPr>
        <p:spPr>
          <a:xfrm>
            <a:off x="5572080" y="157176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Oval 147"/>
          <p:cNvSpPr/>
          <p:nvPr/>
        </p:nvSpPr>
        <p:spPr>
          <a:xfrm>
            <a:off x="6643800" y="135720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Oval 148"/>
          <p:cNvSpPr/>
          <p:nvPr/>
        </p:nvSpPr>
        <p:spPr>
          <a:xfrm>
            <a:off x="6215040" y="221472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Straight Arrow Connector 149"/>
          <p:cNvSpPr/>
          <p:nvPr/>
        </p:nvSpPr>
        <p:spPr>
          <a:xfrm>
            <a:off x="5938200" y="1937520"/>
            <a:ext cx="339120" cy="33948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480"/>
              <a:gd name="textAreaBottom" fmla="*/ 339840 h 339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Straight Arrow Connector 150"/>
          <p:cNvSpPr/>
          <p:nvPr/>
        </p:nvSpPr>
        <p:spPr>
          <a:xfrm flipH="1">
            <a:off x="6580440" y="172332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Straight Arrow Connector 151"/>
          <p:cNvSpPr/>
          <p:nvPr/>
        </p:nvSpPr>
        <p:spPr>
          <a:xfrm flipV="1">
            <a:off x="4009320" y="1499400"/>
            <a:ext cx="633600" cy="61920"/>
          </a:xfrm>
          <a:custGeom>
            <a:avLst/>
            <a:gdLst>
              <a:gd name="textAreaLeft" fmla="*/ 0 w 633600"/>
              <a:gd name="textAreaRight" fmla="*/ 633960 w 633600"/>
              <a:gd name="textAreaTop" fmla="*/ 360 h 61920"/>
              <a:gd name="textAreaBottom" fmla="*/ 62640 h 61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280" bIns="1728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Straight Arrow Connector 152"/>
          <p:cNvSpPr/>
          <p:nvPr/>
        </p:nvSpPr>
        <p:spPr>
          <a:xfrm flipH="1">
            <a:off x="5856480" y="1571760"/>
            <a:ext cx="786240" cy="7128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1280"/>
              <a:gd name="textAreaBottom" fmla="*/ 71640 h 71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6640" bIns="26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Oval 153"/>
          <p:cNvSpPr/>
          <p:nvPr/>
        </p:nvSpPr>
        <p:spPr>
          <a:xfrm>
            <a:off x="5500800" y="3857760"/>
            <a:ext cx="1642320" cy="171360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Oval 154"/>
          <p:cNvSpPr/>
          <p:nvPr/>
        </p:nvSpPr>
        <p:spPr>
          <a:xfrm>
            <a:off x="7500960" y="378612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Straight Arrow Connector 155"/>
          <p:cNvSpPr/>
          <p:nvPr/>
        </p:nvSpPr>
        <p:spPr>
          <a:xfrm flipV="1">
            <a:off x="7143840" y="4678560"/>
            <a:ext cx="356760" cy="35280"/>
          </a:xfrm>
          <a:custGeom>
            <a:avLst/>
            <a:gdLst>
              <a:gd name="textAreaLeft" fmla="*/ 0 w 356760"/>
              <a:gd name="textAreaRight" fmla="*/ 357120 w 356760"/>
              <a:gd name="textAreaTop" fmla="*/ 360 h 35280"/>
              <a:gd name="textAreaBottom" fmla="*/ 36000 h 3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9360" bIns="-93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Oval 156"/>
          <p:cNvSpPr/>
          <p:nvPr/>
        </p:nvSpPr>
        <p:spPr>
          <a:xfrm>
            <a:off x="5643720" y="435780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Oval 157"/>
          <p:cNvSpPr/>
          <p:nvPr/>
        </p:nvSpPr>
        <p:spPr>
          <a:xfrm>
            <a:off x="6643800" y="414324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Oval 158"/>
          <p:cNvSpPr/>
          <p:nvPr/>
        </p:nvSpPr>
        <p:spPr>
          <a:xfrm>
            <a:off x="6143760" y="51436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Straight Arrow Connector 159"/>
          <p:cNvSpPr/>
          <p:nvPr/>
        </p:nvSpPr>
        <p:spPr>
          <a:xfrm>
            <a:off x="6009480" y="4723560"/>
            <a:ext cx="196560" cy="482400"/>
          </a:xfrm>
          <a:custGeom>
            <a:avLst/>
            <a:gdLst>
              <a:gd name="textAreaLeft" fmla="*/ 0 w 196560"/>
              <a:gd name="textAreaRight" fmla="*/ 196920 w 196560"/>
              <a:gd name="textAreaTop" fmla="*/ 0 h 482400"/>
              <a:gd name="textAreaBottom" fmla="*/ 482760 h 48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Straight Arrow Connector 160"/>
          <p:cNvSpPr/>
          <p:nvPr/>
        </p:nvSpPr>
        <p:spPr>
          <a:xfrm flipH="1">
            <a:off x="6508800" y="4509360"/>
            <a:ext cx="196560" cy="696600"/>
          </a:xfrm>
          <a:custGeom>
            <a:avLst/>
            <a:gdLst>
              <a:gd name="textAreaLeft" fmla="*/ 360 w 196560"/>
              <a:gd name="textAreaRight" fmla="*/ 197280 w 19656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Oval 161"/>
          <p:cNvSpPr/>
          <p:nvPr/>
        </p:nvSpPr>
        <p:spPr>
          <a:xfrm>
            <a:off x="7572240" y="442908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Oval 162"/>
          <p:cNvSpPr/>
          <p:nvPr/>
        </p:nvSpPr>
        <p:spPr>
          <a:xfrm>
            <a:off x="8643960" y="42148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Oval 163"/>
          <p:cNvSpPr/>
          <p:nvPr/>
        </p:nvSpPr>
        <p:spPr>
          <a:xfrm>
            <a:off x="8215200" y="50720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Straight Arrow Connector 164"/>
          <p:cNvSpPr/>
          <p:nvPr/>
        </p:nvSpPr>
        <p:spPr>
          <a:xfrm>
            <a:off x="7938360" y="4795200"/>
            <a:ext cx="339120" cy="33912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Straight Arrow Connector 165"/>
          <p:cNvSpPr/>
          <p:nvPr/>
        </p:nvSpPr>
        <p:spPr>
          <a:xfrm flipH="1">
            <a:off x="8580600" y="458064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Straight Arrow Connector 166"/>
          <p:cNvSpPr/>
          <p:nvPr/>
        </p:nvSpPr>
        <p:spPr>
          <a:xfrm flipV="1">
            <a:off x="6009480" y="4357080"/>
            <a:ext cx="633960" cy="62280"/>
          </a:xfrm>
          <a:custGeom>
            <a:avLst/>
            <a:gdLst>
              <a:gd name="textAreaLeft" fmla="*/ 0 w 633960"/>
              <a:gd name="textAreaRight" fmla="*/ 634320 w 63396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Straight Arrow Connector 167"/>
          <p:cNvSpPr/>
          <p:nvPr/>
        </p:nvSpPr>
        <p:spPr>
          <a:xfrm flipH="1">
            <a:off x="7856640" y="4429080"/>
            <a:ext cx="786240" cy="7056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0560"/>
              <a:gd name="textAreaBottom" fmla="*/ 70920 h 70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5920" bIns="2592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Oval 168"/>
          <p:cNvSpPr/>
          <p:nvPr/>
        </p:nvSpPr>
        <p:spPr>
          <a:xfrm>
            <a:off x="7500960" y="5715000"/>
            <a:ext cx="1642320" cy="171396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Oval 169"/>
          <p:cNvSpPr/>
          <p:nvPr/>
        </p:nvSpPr>
        <p:spPr>
          <a:xfrm>
            <a:off x="5357880" y="364320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Straight Arrow Connector 170"/>
          <p:cNvSpPr/>
          <p:nvPr/>
        </p:nvSpPr>
        <p:spPr>
          <a:xfrm flipV="1">
            <a:off x="7143840" y="6071040"/>
            <a:ext cx="357120" cy="36720"/>
          </a:xfrm>
          <a:custGeom>
            <a:avLst/>
            <a:gdLst>
              <a:gd name="textAreaLeft" fmla="*/ 0 w 357120"/>
              <a:gd name="textAreaRight" fmla="*/ 357480 w 357120"/>
              <a:gd name="textAreaTop" fmla="*/ 360 h 36720"/>
              <a:gd name="textAreaBottom" fmla="*/ 37440 h 3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7920" bIns="-792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Oval 171"/>
          <p:cNvSpPr/>
          <p:nvPr/>
        </p:nvSpPr>
        <p:spPr>
          <a:xfrm>
            <a:off x="3500280" y="42148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Oval 172"/>
          <p:cNvSpPr/>
          <p:nvPr/>
        </p:nvSpPr>
        <p:spPr>
          <a:xfrm>
            <a:off x="4500720" y="40006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Oval 173"/>
          <p:cNvSpPr/>
          <p:nvPr/>
        </p:nvSpPr>
        <p:spPr>
          <a:xfrm>
            <a:off x="4000680" y="500076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Straight Arrow Connector 174"/>
          <p:cNvSpPr/>
          <p:nvPr/>
        </p:nvSpPr>
        <p:spPr>
          <a:xfrm>
            <a:off x="3866400" y="4580640"/>
            <a:ext cx="196560" cy="482400"/>
          </a:xfrm>
          <a:custGeom>
            <a:avLst/>
            <a:gdLst>
              <a:gd name="textAreaLeft" fmla="*/ 0 w 196560"/>
              <a:gd name="textAreaRight" fmla="*/ 196920 w 196560"/>
              <a:gd name="textAreaTop" fmla="*/ 0 h 482400"/>
              <a:gd name="textAreaBottom" fmla="*/ 482760 h 48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Straight Arrow Connector 175"/>
          <p:cNvSpPr/>
          <p:nvPr/>
        </p:nvSpPr>
        <p:spPr>
          <a:xfrm flipH="1">
            <a:off x="4365720" y="4366440"/>
            <a:ext cx="196560" cy="696600"/>
          </a:xfrm>
          <a:custGeom>
            <a:avLst/>
            <a:gdLst>
              <a:gd name="textAreaLeft" fmla="*/ 360 w 196560"/>
              <a:gd name="textAreaRight" fmla="*/ 197280 w 19656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Oval 176"/>
          <p:cNvSpPr/>
          <p:nvPr/>
        </p:nvSpPr>
        <p:spPr>
          <a:xfrm>
            <a:off x="5429160" y="428616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Oval 177"/>
          <p:cNvSpPr/>
          <p:nvPr/>
        </p:nvSpPr>
        <p:spPr>
          <a:xfrm>
            <a:off x="6500880" y="407196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Oval 178"/>
          <p:cNvSpPr/>
          <p:nvPr/>
        </p:nvSpPr>
        <p:spPr>
          <a:xfrm>
            <a:off x="6072120" y="492912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Straight Arrow Connector 179"/>
          <p:cNvSpPr/>
          <p:nvPr/>
        </p:nvSpPr>
        <p:spPr>
          <a:xfrm>
            <a:off x="5795280" y="4652280"/>
            <a:ext cx="339120" cy="33912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Straight Arrow Connector 180"/>
          <p:cNvSpPr/>
          <p:nvPr/>
        </p:nvSpPr>
        <p:spPr>
          <a:xfrm flipH="1">
            <a:off x="6437520" y="4438080"/>
            <a:ext cx="124920" cy="55332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320"/>
              <a:gd name="textAreaBottom" fmla="*/ 553680 h 553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Straight Arrow Connector 181"/>
          <p:cNvSpPr/>
          <p:nvPr/>
        </p:nvSpPr>
        <p:spPr>
          <a:xfrm flipV="1">
            <a:off x="3866400" y="4214160"/>
            <a:ext cx="633960" cy="62280"/>
          </a:xfrm>
          <a:custGeom>
            <a:avLst/>
            <a:gdLst>
              <a:gd name="textAreaLeft" fmla="*/ 0 w 633960"/>
              <a:gd name="textAreaRight" fmla="*/ 634320 w 63396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Straight Arrow Connector 182"/>
          <p:cNvSpPr/>
          <p:nvPr/>
        </p:nvSpPr>
        <p:spPr>
          <a:xfrm flipH="1">
            <a:off x="5713560" y="4286520"/>
            <a:ext cx="786240" cy="7020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0200"/>
              <a:gd name="textAreaBottom" fmla="*/ 70560 h 70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5560" bIns="255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Oval 183"/>
          <p:cNvSpPr/>
          <p:nvPr/>
        </p:nvSpPr>
        <p:spPr>
          <a:xfrm>
            <a:off x="571680" y="1285920"/>
            <a:ext cx="1642320" cy="171360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Oval 184"/>
          <p:cNvSpPr/>
          <p:nvPr/>
        </p:nvSpPr>
        <p:spPr>
          <a:xfrm>
            <a:off x="5367240" y="2795760"/>
            <a:ext cx="1642320" cy="17848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Straight Arrow Connector 185"/>
          <p:cNvSpPr/>
          <p:nvPr/>
        </p:nvSpPr>
        <p:spPr>
          <a:xfrm>
            <a:off x="2214720" y="2143080"/>
            <a:ext cx="3152160" cy="1545120"/>
          </a:xfrm>
          <a:custGeom>
            <a:avLst/>
            <a:gdLst>
              <a:gd name="textAreaLeft" fmla="*/ 0 w 3152160"/>
              <a:gd name="textAreaRight" fmla="*/ 3152520 w 3152160"/>
              <a:gd name="textAreaTop" fmla="*/ 0 h 1545120"/>
              <a:gd name="textAreaBottom" fmla="*/ 1545480 h 1545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Oval 186"/>
          <p:cNvSpPr/>
          <p:nvPr/>
        </p:nvSpPr>
        <p:spPr>
          <a:xfrm>
            <a:off x="3510000" y="336708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Oval 187"/>
          <p:cNvSpPr/>
          <p:nvPr/>
        </p:nvSpPr>
        <p:spPr>
          <a:xfrm>
            <a:off x="4510080" y="31528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Oval 188"/>
          <p:cNvSpPr/>
          <p:nvPr/>
        </p:nvSpPr>
        <p:spPr>
          <a:xfrm>
            <a:off x="4010040" y="415296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Straight Arrow Connector 189"/>
          <p:cNvSpPr/>
          <p:nvPr/>
        </p:nvSpPr>
        <p:spPr>
          <a:xfrm>
            <a:off x="3876120" y="3733200"/>
            <a:ext cx="196200" cy="482040"/>
          </a:xfrm>
          <a:custGeom>
            <a:avLst/>
            <a:gdLst>
              <a:gd name="textAreaLeft" fmla="*/ 0 w 196200"/>
              <a:gd name="textAreaRight" fmla="*/ 196560 w 196200"/>
              <a:gd name="textAreaTop" fmla="*/ 0 h 482040"/>
              <a:gd name="textAreaBottom" fmla="*/ 482400 h 482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Straight Arrow Connector 190"/>
          <p:cNvSpPr/>
          <p:nvPr/>
        </p:nvSpPr>
        <p:spPr>
          <a:xfrm flipH="1">
            <a:off x="4375440" y="3518640"/>
            <a:ext cx="196200" cy="696600"/>
          </a:xfrm>
          <a:custGeom>
            <a:avLst/>
            <a:gdLst>
              <a:gd name="textAreaLeft" fmla="*/ -360 w 196200"/>
              <a:gd name="textAreaRight" fmla="*/ 196200 w 19620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Oval 191"/>
          <p:cNvSpPr/>
          <p:nvPr/>
        </p:nvSpPr>
        <p:spPr>
          <a:xfrm>
            <a:off x="5438880" y="343836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Oval 192"/>
          <p:cNvSpPr/>
          <p:nvPr/>
        </p:nvSpPr>
        <p:spPr>
          <a:xfrm>
            <a:off x="6510240" y="322416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Oval 193"/>
          <p:cNvSpPr/>
          <p:nvPr/>
        </p:nvSpPr>
        <p:spPr>
          <a:xfrm>
            <a:off x="6081840" y="408132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Straight Arrow Connector 194"/>
          <p:cNvSpPr/>
          <p:nvPr/>
        </p:nvSpPr>
        <p:spPr>
          <a:xfrm>
            <a:off x="5804640" y="3804480"/>
            <a:ext cx="339480" cy="339120"/>
          </a:xfrm>
          <a:custGeom>
            <a:avLst/>
            <a:gdLst>
              <a:gd name="textAreaLeft" fmla="*/ 0 w 339480"/>
              <a:gd name="textAreaRight" fmla="*/ 339840 w 33948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Straight Arrow Connector 195"/>
          <p:cNvSpPr/>
          <p:nvPr/>
        </p:nvSpPr>
        <p:spPr>
          <a:xfrm flipH="1">
            <a:off x="6446880" y="3590280"/>
            <a:ext cx="124920" cy="55332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320"/>
              <a:gd name="textAreaBottom" fmla="*/ 553680 h 553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Straight Arrow Connector 196"/>
          <p:cNvSpPr/>
          <p:nvPr/>
        </p:nvSpPr>
        <p:spPr>
          <a:xfrm flipV="1">
            <a:off x="3876120" y="3366360"/>
            <a:ext cx="633600" cy="62280"/>
          </a:xfrm>
          <a:custGeom>
            <a:avLst/>
            <a:gdLst>
              <a:gd name="textAreaLeft" fmla="*/ 0 w 633600"/>
              <a:gd name="textAreaRight" fmla="*/ 633960 w 63360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Straight Arrow Connector 197"/>
          <p:cNvSpPr/>
          <p:nvPr/>
        </p:nvSpPr>
        <p:spPr>
          <a:xfrm flipH="1">
            <a:off x="5722920" y="3438720"/>
            <a:ext cx="786240" cy="7020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0200"/>
              <a:gd name="textAreaBottom" fmla="*/ 70560 h 70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5560" bIns="255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Oval 206"/>
          <p:cNvSpPr/>
          <p:nvPr/>
        </p:nvSpPr>
        <p:spPr>
          <a:xfrm>
            <a:off x="3643200" y="5000760"/>
            <a:ext cx="1642320" cy="171360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Oval 207"/>
          <p:cNvSpPr/>
          <p:nvPr/>
        </p:nvSpPr>
        <p:spPr>
          <a:xfrm>
            <a:off x="5643720" y="492912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Straight Arrow Connector 208"/>
          <p:cNvSpPr/>
          <p:nvPr/>
        </p:nvSpPr>
        <p:spPr>
          <a:xfrm flipV="1">
            <a:off x="5286240" y="5821560"/>
            <a:ext cx="357120" cy="35280"/>
          </a:xfrm>
          <a:custGeom>
            <a:avLst/>
            <a:gdLst>
              <a:gd name="textAreaLeft" fmla="*/ 0 w 357120"/>
              <a:gd name="textAreaRight" fmla="*/ 357480 w 357120"/>
              <a:gd name="textAreaTop" fmla="*/ 360 h 35280"/>
              <a:gd name="textAreaBottom" fmla="*/ 36000 h 3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9360" bIns="-93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Oval 209"/>
          <p:cNvSpPr/>
          <p:nvPr/>
        </p:nvSpPr>
        <p:spPr>
          <a:xfrm>
            <a:off x="3786120" y="550080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Oval 210"/>
          <p:cNvSpPr/>
          <p:nvPr/>
        </p:nvSpPr>
        <p:spPr>
          <a:xfrm>
            <a:off x="4786200" y="52862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Oval 211"/>
          <p:cNvSpPr/>
          <p:nvPr/>
        </p:nvSpPr>
        <p:spPr>
          <a:xfrm>
            <a:off x="4286160" y="62866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Straight Arrow Connector 212"/>
          <p:cNvSpPr/>
          <p:nvPr/>
        </p:nvSpPr>
        <p:spPr>
          <a:xfrm>
            <a:off x="4152240" y="5866560"/>
            <a:ext cx="196200" cy="482400"/>
          </a:xfrm>
          <a:custGeom>
            <a:avLst/>
            <a:gdLst>
              <a:gd name="textAreaLeft" fmla="*/ 0 w 196200"/>
              <a:gd name="textAreaRight" fmla="*/ 196560 w 196200"/>
              <a:gd name="textAreaTop" fmla="*/ 0 h 482400"/>
              <a:gd name="textAreaBottom" fmla="*/ 482760 h 48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Straight Arrow Connector 213"/>
          <p:cNvSpPr/>
          <p:nvPr/>
        </p:nvSpPr>
        <p:spPr>
          <a:xfrm flipH="1">
            <a:off x="4651560" y="5652360"/>
            <a:ext cx="196200" cy="696600"/>
          </a:xfrm>
          <a:custGeom>
            <a:avLst/>
            <a:gdLst>
              <a:gd name="textAreaLeft" fmla="*/ -360 w 196200"/>
              <a:gd name="textAreaRight" fmla="*/ 196200 w 19620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Oval 214"/>
          <p:cNvSpPr/>
          <p:nvPr/>
        </p:nvSpPr>
        <p:spPr>
          <a:xfrm>
            <a:off x="5715000" y="557208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Oval 215"/>
          <p:cNvSpPr/>
          <p:nvPr/>
        </p:nvSpPr>
        <p:spPr>
          <a:xfrm>
            <a:off x="6786720" y="53578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Oval 216"/>
          <p:cNvSpPr/>
          <p:nvPr/>
        </p:nvSpPr>
        <p:spPr>
          <a:xfrm>
            <a:off x="6357960" y="62150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Straight Arrow Connector 217"/>
          <p:cNvSpPr/>
          <p:nvPr/>
        </p:nvSpPr>
        <p:spPr>
          <a:xfrm>
            <a:off x="6081120" y="5938200"/>
            <a:ext cx="339120" cy="33912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Straight Arrow Connector 218"/>
          <p:cNvSpPr/>
          <p:nvPr/>
        </p:nvSpPr>
        <p:spPr>
          <a:xfrm flipH="1">
            <a:off x="6723360" y="572364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Straight Arrow Connector 219"/>
          <p:cNvSpPr/>
          <p:nvPr/>
        </p:nvSpPr>
        <p:spPr>
          <a:xfrm flipV="1">
            <a:off x="4152240" y="5500080"/>
            <a:ext cx="633600" cy="62280"/>
          </a:xfrm>
          <a:custGeom>
            <a:avLst/>
            <a:gdLst>
              <a:gd name="textAreaLeft" fmla="*/ 0 w 633600"/>
              <a:gd name="textAreaRight" fmla="*/ 633960 w 63360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Straight Arrow Connector 220"/>
          <p:cNvSpPr/>
          <p:nvPr/>
        </p:nvSpPr>
        <p:spPr>
          <a:xfrm flipH="1">
            <a:off x="5999400" y="5572080"/>
            <a:ext cx="786240" cy="7056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0560"/>
              <a:gd name="textAreaBottom" fmla="*/ 70920 h 70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5920" bIns="2592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Straight Arrow Connector 222"/>
          <p:cNvSpPr/>
          <p:nvPr/>
        </p:nvSpPr>
        <p:spPr>
          <a:xfrm>
            <a:off x="1785960" y="857520"/>
            <a:ext cx="3821400" cy="2199240"/>
          </a:xfrm>
          <a:custGeom>
            <a:avLst/>
            <a:gdLst>
              <a:gd name="textAreaLeft" fmla="*/ 0 w 3821400"/>
              <a:gd name="textAreaRight" fmla="*/ 3821760 w 3821400"/>
              <a:gd name="textAreaTop" fmla="*/ 0 h 2199240"/>
              <a:gd name="textAreaBottom" fmla="*/ 2199600 h 2199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Straight Arrow Connector 223"/>
          <p:cNvSpPr/>
          <p:nvPr/>
        </p:nvSpPr>
        <p:spPr>
          <a:xfrm flipV="1">
            <a:off x="1999800" y="3498480"/>
            <a:ext cx="4071960" cy="2000520"/>
          </a:xfrm>
          <a:custGeom>
            <a:avLst/>
            <a:gdLst>
              <a:gd name="textAreaLeft" fmla="*/ 0 w 4071960"/>
              <a:gd name="textAreaRight" fmla="*/ 4072320 w 4071960"/>
              <a:gd name="textAreaTop" fmla="*/ -360 h 2000520"/>
              <a:gd name="textAreaBottom" fmla="*/ 2000520 h 2000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6dcdf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Oval 225"/>
          <p:cNvSpPr/>
          <p:nvPr/>
        </p:nvSpPr>
        <p:spPr>
          <a:xfrm>
            <a:off x="-428760" y="1214280"/>
            <a:ext cx="1642320" cy="171396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Oval 226"/>
          <p:cNvSpPr/>
          <p:nvPr/>
        </p:nvSpPr>
        <p:spPr>
          <a:xfrm>
            <a:off x="5519880" y="294804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Straight Arrow Connector 227"/>
          <p:cNvSpPr/>
          <p:nvPr/>
        </p:nvSpPr>
        <p:spPr>
          <a:xfrm>
            <a:off x="1214280" y="2071800"/>
            <a:ext cx="4305240" cy="1769040"/>
          </a:xfrm>
          <a:custGeom>
            <a:avLst/>
            <a:gdLst>
              <a:gd name="textAreaLeft" fmla="*/ 0 w 4305240"/>
              <a:gd name="textAreaRight" fmla="*/ 4305600 w 4305240"/>
              <a:gd name="textAreaTop" fmla="*/ 0 h 1769040"/>
              <a:gd name="textAreaBottom" fmla="*/ 1769400 h 1769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Oval 228"/>
          <p:cNvSpPr/>
          <p:nvPr/>
        </p:nvSpPr>
        <p:spPr>
          <a:xfrm>
            <a:off x="3662280" y="351936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Oval 229"/>
          <p:cNvSpPr/>
          <p:nvPr/>
        </p:nvSpPr>
        <p:spPr>
          <a:xfrm>
            <a:off x="4662360" y="330516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Oval 230"/>
          <p:cNvSpPr/>
          <p:nvPr/>
        </p:nvSpPr>
        <p:spPr>
          <a:xfrm>
            <a:off x="4162320" y="43052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Straight Arrow Connector 231"/>
          <p:cNvSpPr/>
          <p:nvPr/>
        </p:nvSpPr>
        <p:spPr>
          <a:xfrm>
            <a:off x="4028400" y="3885480"/>
            <a:ext cx="196200" cy="482040"/>
          </a:xfrm>
          <a:custGeom>
            <a:avLst/>
            <a:gdLst>
              <a:gd name="textAreaLeft" fmla="*/ 0 w 196200"/>
              <a:gd name="textAreaRight" fmla="*/ 196560 w 196200"/>
              <a:gd name="textAreaTop" fmla="*/ 0 h 482040"/>
              <a:gd name="textAreaBottom" fmla="*/ 482400 h 482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Straight Arrow Connector 232"/>
          <p:cNvSpPr/>
          <p:nvPr/>
        </p:nvSpPr>
        <p:spPr>
          <a:xfrm flipH="1">
            <a:off x="4527720" y="3671280"/>
            <a:ext cx="196200" cy="696240"/>
          </a:xfrm>
          <a:custGeom>
            <a:avLst/>
            <a:gdLst>
              <a:gd name="textAreaLeft" fmla="*/ -360 w 196200"/>
              <a:gd name="textAreaRight" fmla="*/ 196200 w 196200"/>
              <a:gd name="textAreaTop" fmla="*/ 0 h 696240"/>
              <a:gd name="textAreaBottom" fmla="*/ 696600 h 69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Oval 233"/>
          <p:cNvSpPr/>
          <p:nvPr/>
        </p:nvSpPr>
        <p:spPr>
          <a:xfrm>
            <a:off x="5591160" y="359100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Oval 234"/>
          <p:cNvSpPr/>
          <p:nvPr/>
        </p:nvSpPr>
        <p:spPr>
          <a:xfrm>
            <a:off x="6662880" y="337644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Oval 235"/>
          <p:cNvSpPr/>
          <p:nvPr/>
        </p:nvSpPr>
        <p:spPr>
          <a:xfrm>
            <a:off x="6234120" y="423396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Straight Arrow Connector 236"/>
          <p:cNvSpPr/>
          <p:nvPr/>
        </p:nvSpPr>
        <p:spPr>
          <a:xfrm>
            <a:off x="5957280" y="3956760"/>
            <a:ext cx="339120" cy="33948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480"/>
              <a:gd name="textAreaBottom" fmla="*/ 339840 h 339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Straight Arrow Connector 237"/>
          <p:cNvSpPr/>
          <p:nvPr/>
        </p:nvSpPr>
        <p:spPr>
          <a:xfrm flipH="1">
            <a:off x="6599520" y="374256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Straight Arrow Connector 238"/>
          <p:cNvSpPr/>
          <p:nvPr/>
        </p:nvSpPr>
        <p:spPr>
          <a:xfrm flipV="1">
            <a:off x="4028400" y="3519000"/>
            <a:ext cx="633600" cy="61920"/>
          </a:xfrm>
          <a:custGeom>
            <a:avLst/>
            <a:gdLst>
              <a:gd name="textAreaLeft" fmla="*/ 0 w 633600"/>
              <a:gd name="textAreaRight" fmla="*/ 633960 w 633600"/>
              <a:gd name="textAreaTop" fmla="*/ 360 h 61920"/>
              <a:gd name="textAreaBottom" fmla="*/ 62640 h 61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280" bIns="1728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Straight Arrow Connector 239"/>
          <p:cNvSpPr/>
          <p:nvPr/>
        </p:nvSpPr>
        <p:spPr>
          <a:xfrm flipH="1">
            <a:off x="5875560" y="3591000"/>
            <a:ext cx="786240" cy="7128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1280"/>
              <a:gd name="textAreaBottom" fmla="*/ 71640 h 71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6640" bIns="26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Oval 241"/>
          <p:cNvSpPr/>
          <p:nvPr/>
        </p:nvSpPr>
        <p:spPr>
          <a:xfrm>
            <a:off x="-428760" y="5000760"/>
            <a:ext cx="1642320" cy="171360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Oval 242"/>
          <p:cNvSpPr/>
          <p:nvPr/>
        </p:nvSpPr>
        <p:spPr>
          <a:xfrm>
            <a:off x="1571760" y="492912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Straight Arrow Connector 243"/>
          <p:cNvSpPr/>
          <p:nvPr/>
        </p:nvSpPr>
        <p:spPr>
          <a:xfrm flipV="1">
            <a:off x="1214280" y="5821560"/>
            <a:ext cx="357120" cy="35280"/>
          </a:xfrm>
          <a:custGeom>
            <a:avLst/>
            <a:gdLst>
              <a:gd name="textAreaLeft" fmla="*/ 0 w 357120"/>
              <a:gd name="textAreaRight" fmla="*/ 357480 w 357120"/>
              <a:gd name="textAreaTop" fmla="*/ 360 h 35280"/>
              <a:gd name="textAreaBottom" fmla="*/ 36000 h 3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9360" bIns="-93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Oval 244"/>
          <p:cNvSpPr/>
          <p:nvPr/>
        </p:nvSpPr>
        <p:spPr>
          <a:xfrm>
            <a:off x="-285840" y="550080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Oval 245"/>
          <p:cNvSpPr/>
          <p:nvPr/>
        </p:nvSpPr>
        <p:spPr>
          <a:xfrm>
            <a:off x="714240" y="52862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Oval 246"/>
          <p:cNvSpPr/>
          <p:nvPr/>
        </p:nvSpPr>
        <p:spPr>
          <a:xfrm>
            <a:off x="214200" y="62866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Straight Arrow Connector 247"/>
          <p:cNvSpPr/>
          <p:nvPr/>
        </p:nvSpPr>
        <p:spPr>
          <a:xfrm>
            <a:off x="80280" y="5866560"/>
            <a:ext cx="196200" cy="482400"/>
          </a:xfrm>
          <a:custGeom>
            <a:avLst/>
            <a:gdLst>
              <a:gd name="textAreaLeft" fmla="*/ 0 w 196200"/>
              <a:gd name="textAreaRight" fmla="*/ 196560 w 196200"/>
              <a:gd name="textAreaTop" fmla="*/ 0 h 482400"/>
              <a:gd name="textAreaBottom" fmla="*/ 482760 h 48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Straight Arrow Connector 248"/>
          <p:cNvSpPr/>
          <p:nvPr/>
        </p:nvSpPr>
        <p:spPr>
          <a:xfrm flipH="1">
            <a:off x="579600" y="5652360"/>
            <a:ext cx="196200" cy="696600"/>
          </a:xfrm>
          <a:custGeom>
            <a:avLst/>
            <a:gdLst>
              <a:gd name="textAreaLeft" fmla="*/ -360 w 196200"/>
              <a:gd name="textAreaRight" fmla="*/ 196200 w 19620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Oval 249"/>
          <p:cNvSpPr/>
          <p:nvPr/>
        </p:nvSpPr>
        <p:spPr>
          <a:xfrm>
            <a:off x="1643040" y="557208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Oval 250"/>
          <p:cNvSpPr/>
          <p:nvPr/>
        </p:nvSpPr>
        <p:spPr>
          <a:xfrm>
            <a:off x="2714760" y="53578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Oval 251"/>
          <p:cNvSpPr/>
          <p:nvPr/>
        </p:nvSpPr>
        <p:spPr>
          <a:xfrm>
            <a:off x="2286000" y="62150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Straight Arrow Connector 252"/>
          <p:cNvSpPr/>
          <p:nvPr/>
        </p:nvSpPr>
        <p:spPr>
          <a:xfrm>
            <a:off x="2009160" y="5938200"/>
            <a:ext cx="339120" cy="33912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Straight Arrow Connector 253"/>
          <p:cNvSpPr/>
          <p:nvPr/>
        </p:nvSpPr>
        <p:spPr>
          <a:xfrm flipH="1">
            <a:off x="2651400" y="572364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Straight Arrow Connector 254"/>
          <p:cNvSpPr/>
          <p:nvPr/>
        </p:nvSpPr>
        <p:spPr>
          <a:xfrm flipV="1">
            <a:off x="80280" y="5500080"/>
            <a:ext cx="633600" cy="62280"/>
          </a:xfrm>
          <a:custGeom>
            <a:avLst/>
            <a:gdLst>
              <a:gd name="textAreaLeft" fmla="*/ 0 w 633600"/>
              <a:gd name="textAreaRight" fmla="*/ 633960 w 63360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Straight Arrow Connector 255"/>
          <p:cNvSpPr/>
          <p:nvPr/>
        </p:nvSpPr>
        <p:spPr>
          <a:xfrm flipH="1">
            <a:off x="1927440" y="5572080"/>
            <a:ext cx="786240" cy="7056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0560"/>
              <a:gd name="textAreaBottom" fmla="*/ 70920 h 70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5920" bIns="2592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Oval 256"/>
          <p:cNvSpPr/>
          <p:nvPr/>
        </p:nvSpPr>
        <p:spPr>
          <a:xfrm>
            <a:off x="4143240" y="1714680"/>
            <a:ext cx="1642320" cy="171360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Oval 257"/>
          <p:cNvSpPr/>
          <p:nvPr/>
        </p:nvSpPr>
        <p:spPr>
          <a:xfrm>
            <a:off x="6143760" y="164304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Straight Arrow Connector 258"/>
          <p:cNvSpPr/>
          <p:nvPr/>
        </p:nvSpPr>
        <p:spPr>
          <a:xfrm flipV="1">
            <a:off x="5786280" y="2535480"/>
            <a:ext cx="357120" cy="35280"/>
          </a:xfrm>
          <a:custGeom>
            <a:avLst/>
            <a:gdLst>
              <a:gd name="textAreaLeft" fmla="*/ 0 w 357120"/>
              <a:gd name="textAreaRight" fmla="*/ 357480 w 357120"/>
              <a:gd name="textAreaTop" fmla="*/ 360 h 35280"/>
              <a:gd name="textAreaBottom" fmla="*/ 36000 h 3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9360" bIns="-93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Oval 259"/>
          <p:cNvSpPr/>
          <p:nvPr/>
        </p:nvSpPr>
        <p:spPr>
          <a:xfrm>
            <a:off x="4286160" y="221472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Oval 260"/>
          <p:cNvSpPr/>
          <p:nvPr/>
        </p:nvSpPr>
        <p:spPr>
          <a:xfrm>
            <a:off x="5286240" y="200016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Oval 261"/>
          <p:cNvSpPr/>
          <p:nvPr/>
        </p:nvSpPr>
        <p:spPr>
          <a:xfrm>
            <a:off x="4857840" y="471492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Straight Arrow Connector 262"/>
          <p:cNvSpPr/>
          <p:nvPr/>
        </p:nvSpPr>
        <p:spPr>
          <a:xfrm>
            <a:off x="4652280" y="2580480"/>
            <a:ext cx="267840" cy="2196720"/>
          </a:xfrm>
          <a:custGeom>
            <a:avLst/>
            <a:gdLst>
              <a:gd name="textAreaLeft" fmla="*/ 0 w 267840"/>
              <a:gd name="textAreaRight" fmla="*/ 268200 w 267840"/>
              <a:gd name="textAreaTop" fmla="*/ 0 h 2196720"/>
              <a:gd name="textAreaBottom" fmla="*/ 2197080 h 219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Straight Arrow Connector 263"/>
          <p:cNvSpPr/>
          <p:nvPr/>
        </p:nvSpPr>
        <p:spPr>
          <a:xfrm flipH="1">
            <a:off x="5222880" y="2366280"/>
            <a:ext cx="124920" cy="241092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2410920"/>
              <a:gd name="textAreaBottom" fmla="*/ 2411280 h 2410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Oval 264"/>
          <p:cNvSpPr/>
          <p:nvPr/>
        </p:nvSpPr>
        <p:spPr>
          <a:xfrm>
            <a:off x="6215040" y="228600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Oval 265"/>
          <p:cNvSpPr/>
          <p:nvPr/>
        </p:nvSpPr>
        <p:spPr>
          <a:xfrm>
            <a:off x="7286760" y="207180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Oval 266"/>
          <p:cNvSpPr/>
          <p:nvPr/>
        </p:nvSpPr>
        <p:spPr>
          <a:xfrm>
            <a:off x="6858000" y="292896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Straight Arrow Connector 267"/>
          <p:cNvSpPr/>
          <p:nvPr/>
        </p:nvSpPr>
        <p:spPr>
          <a:xfrm>
            <a:off x="6581160" y="2652120"/>
            <a:ext cx="339120" cy="33912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Straight Arrow Connector 268"/>
          <p:cNvSpPr/>
          <p:nvPr/>
        </p:nvSpPr>
        <p:spPr>
          <a:xfrm flipH="1">
            <a:off x="7223400" y="243756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Straight Arrow Connector 269"/>
          <p:cNvSpPr/>
          <p:nvPr/>
        </p:nvSpPr>
        <p:spPr>
          <a:xfrm flipV="1">
            <a:off x="4652280" y="2213640"/>
            <a:ext cx="633600" cy="62280"/>
          </a:xfrm>
          <a:custGeom>
            <a:avLst/>
            <a:gdLst>
              <a:gd name="textAreaLeft" fmla="*/ 0 w 633600"/>
              <a:gd name="textAreaRight" fmla="*/ 633960 w 63360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Straight Arrow Connector 270"/>
          <p:cNvSpPr/>
          <p:nvPr/>
        </p:nvSpPr>
        <p:spPr>
          <a:xfrm flipH="1">
            <a:off x="6499440" y="2286000"/>
            <a:ext cx="786240" cy="7128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1280"/>
              <a:gd name="textAreaBottom" fmla="*/ 71640 h 71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6640" bIns="26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Oval 271"/>
          <p:cNvSpPr/>
          <p:nvPr/>
        </p:nvSpPr>
        <p:spPr>
          <a:xfrm>
            <a:off x="1428840" y="0"/>
            <a:ext cx="1642320" cy="171396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Oval 272"/>
          <p:cNvSpPr/>
          <p:nvPr/>
        </p:nvSpPr>
        <p:spPr>
          <a:xfrm>
            <a:off x="3429000" y="-7128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Straight Arrow Connector 273"/>
          <p:cNvSpPr/>
          <p:nvPr/>
        </p:nvSpPr>
        <p:spPr>
          <a:xfrm flipV="1">
            <a:off x="3071880" y="820800"/>
            <a:ext cx="356760" cy="35280"/>
          </a:xfrm>
          <a:custGeom>
            <a:avLst/>
            <a:gdLst>
              <a:gd name="textAreaLeft" fmla="*/ 0 w 356760"/>
              <a:gd name="textAreaRight" fmla="*/ 357120 w 356760"/>
              <a:gd name="textAreaTop" fmla="*/ 360 h 35280"/>
              <a:gd name="textAreaBottom" fmla="*/ 36000 h 35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9360" bIns="-936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Oval 274"/>
          <p:cNvSpPr/>
          <p:nvPr/>
        </p:nvSpPr>
        <p:spPr>
          <a:xfrm>
            <a:off x="1571760" y="50004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Oval 275"/>
          <p:cNvSpPr/>
          <p:nvPr/>
        </p:nvSpPr>
        <p:spPr>
          <a:xfrm>
            <a:off x="2571840" y="28584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Oval 276"/>
          <p:cNvSpPr/>
          <p:nvPr/>
        </p:nvSpPr>
        <p:spPr>
          <a:xfrm>
            <a:off x="2071800" y="128592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Straight Arrow Connector 277"/>
          <p:cNvSpPr/>
          <p:nvPr/>
        </p:nvSpPr>
        <p:spPr>
          <a:xfrm>
            <a:off x="1937520" y="866160"/>
            <a:ext cx="196560" cy="482040"/>
          </a:xfrm>
          <a:custGeom>
            <a:avLst/>
            <a:gdLst>
              <a:gd name="textAreaLeft" fmla="*/ 0 w 196560"/>
              <a:gd name="textAreaRight" fmla="*/ 196920 w 196560"/>
              <a:gd name="textAreaTop" fmla="*/ 0 h 482040"/>
              <a:gd name="textAreaBottom" fmla="*/ 482400 h 482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Straight Arrow Connector 278"/>
          <p:cNvSpPr/>
          <p:nvPr/>
        </p:nvSpPr>
        <p:spPr>
          <a:xfrm flipH="1">
            <a:off x="2436840" y="651600"/>
            <a:ext cx="196560" cy="696600"/>
          </a:xfrm>
          <a:custGeom>
            <a:avLst/>
            <a:gdLst>
              <a:gd name="textAreaLeft" fmla="*/ 360 w 196560"/>
              <a:gd name="textAreaRight" fmla="*/ 197280 w 19656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Oval 279"/>
          <p:cNvSpPr/>
          <p:nvPr/>
        </p:nvSpPr>
        <p:spPr>
          <a:xfrm>
            <a:off x="3500280" y="5716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Oval 280"/>
          <p:cNvSpPr/>
          <p:nvPr/>
        </p:nvSpPr>
        <p:spPr>
          <a:xfrm>
            <a:off x="4572000" y="35712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Oval 281"/>
          <p:cNvSpPr/>
          <p:nvPr/>
        </p:nvSpPr>
        <p:spPr>
          <a:xfrm>
            <a:off x="4143240" y="121428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Straight Arrow Connector 282"/>
          <p:cNvSpPr/>
          <p:nvPr/>
        </p:nvSpPr>
        <p:spPr>
          <a:xfrm>
            <a:off x="3866400" y="937440"/>
            <a:ext cx="339120" cy="33912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Straight Arrow Connector 283"/>
          <p:cNvSpPr/>
          <p:nvPr/>
        </p:nvSpPr>
        <p:spPr>
          <a:xfrm flipH="1">
            <a:off x="4508640" y="723240"/>
            <a:ext cx="124920" cy="55332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320"/>
              <a:gd name="textAreaBottom" fmla="*/ 553680 h 553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Straight Arrow Connector 284"/>
          <p:cNvSpPr/>
          <p:nvPr/>
        </p:nvSpPr>
        <p:spPr>
          <a:xfrm flipV="1">
            <a:off x="1937520" y="498960"/>
            <a:ext cx="633960" cy="62280"/>
          </a:xfrm>
          <a:custGeom>
            <a:avLst/>
            <a:gdLst>
              <a:gd name="textAreaLeft" fmla="*/ 0 w 633960"/>
              <a:gd name="textAreaRight" fmla="*/ 634320 w 63396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Straight Arrow Connector 285"/>
          <p:cNvSpPr/>
          <p:nvPr/>
        </p:nvSpPr>
        <p:spPr>
          <a:xfrm flipH="1">
            <a:off x="3784680" y="571680"/>
            <a:ext cx="786240" cy="7128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1280"/>
              <a:gd name="textAreaBottom" fmla="*/ 71640 h 71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6640" bIns="26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Oval 286"/>
          <p:cNvSpPr/>
          <p:nvPr/>
        </p:nvSpPr>
        <p:spPr>
          <a:xfrm>
            <a:off x="3672000" y="3171960"/>
            <a:ext cx="1642320" cy="171360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Oval 287"/>
          <p:cNvSpPr/>
          <p:nvPr/>
        </p:nvSpPr>
        <p:spPr>
          <a:xfrm>
            <a:off x="6215040" y="3000240"/>
            <a:ext cx="1642320" cy="17852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Straight Arrow Connector 288"/>
          <p:cNvSpPr/>
          <p:nvPr/>
        </p:nvSpPr>
        <p:spPr>
          <a:xfrm flipV="1">
            <a:off x="5315040" y="3892680"/>
            <a:ext cx="899640" cy="135360"/>
          </a:xfrm>
          <a:custGeom>
            <a:avLst/>
            <a:gdLst>
              <a:gd name="textAreaLeft" fmla="*/ 0 w 899640"/>
              <a:gd name="textAreaRight" fmla="*/ 900000 w 899640"/>
              <a:gd name="textAreaTop" fmla="*/ 360 h 135360"/>
              <a:gd name="textAreaBottom" fmla="*/ 136080 h 135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Oval 289"/>
          <p:cNvSpPr/>
          <p:nvPr/>
        </p:nvSpPr>
        <p:spPr>
          <a:xfrm>
            <a:off x="3814920" y="367200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Oval 290"/>
          <p:cNvSpPr/>
          <p:nvPr/>
        </p:nvSpPr>
        <p:spPr>
          <a:xfrm>
            <a:off x="4815000" y="3457440"/>
            <a:ext cx="42768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Oval 291"/>
          <p:cNvSpPr/>
          <p:nvPr/>
        </p:nvSpPr>
        <p:spPr>
          <a:xfrm>
            <a:off x="4314960" y="4457880"/>
            <a:ext cx="42768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Straight Arrow Connector 292"/>
          <p:cNvSpPr/>
          <p:nvPr/>
        </p:nvSpPr>
        <p:spPr>
          <a:xfrm>
            <a:off x="4180680" y="4037760"/>
            <a:ext cx="196560" cy="482400"/>
          </a:xfrm>
          <a:custGeom>
            <a:avLst/>
            <a:gdLst>
              <a:gd name="textAreaLeft" fmla="*/ 0 w 196560"/>
              <a:gd name="textAreaRight" fmla="*/ 196920 w 196560"/>
              <a:gd name="textAreaTop" fmla="*/ 0 h 482400"/>
              <a:gd name="textAreaBottom" fmla="*/ 482760 h 48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Straight Arrow Connector 293"/>
          <p:cNvSpPr/>
          <p:nvPr/>
        </p:nvSpPr>
        <p:spPr>
          <a:xfrm flipH="1">
            <a:off x="4680000" y="3823560"/>
            <a:ext cx="196560" cy="696600"/>
          </a:xfrm>
          <a:custGeom>
            <a:avLst/>
            <a:gdLst>
              <a:gd name="textAreaLeft" fmla="*/ 360 w 196560"/>
              <a:gd name="textAreaRight" fmla="*/ 197280 w 196560"/>
              <a:gd name="textAreaTop" fmla="*/ 0 h 696600"/>
              <a:gd name="textAreaBottom" fmla="*/ 696960 h 69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Oval 294"/>
          <p:cNvSpPr/>
          <p:nvPr/>
        </p:nvSpPr>
        <p:spPr>
          <a:xfrm>
            <a:off x="5743440" y="374328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Oval 295"/>
          <p:cNvSpPr/>
          <p:nvPr/>
        </p:nvSpPr>
        <p:spPr>
          <a:xfrm>
            <a:off x="6815160" y="3529080"/>
            <a:ext cx="428040" cy="42768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Oval 296"/>
          <p:cNvSpPr/>
          <p:nvPr/>
        </p:nvSpPr>
        <p:spPr>
          <a:xfrm>
            <a:off x="6386400" y="4386240"/>
            <a:ext cx="428040" cy="428040"/>
          </a:xfrm>
          <a:prstGeom prst="ellipse">
            <a:avLst/>
          </a:prstGeom>
          <a:solidFill>
            <a:srgbClr val="f2f2f2"/>
          </a:solidFill>
          <a:ln w="25560">
            <a:solidFill>
              <a:srgbClr val="89a4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PC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Straight Arrow Connector 297"/>
          <p:cNvSpPr/>
          <p:nvPr/>
        </p:nvSpPr>
        <p:spPr>
          <a:xfrm>
            <a:off x="6109560" y="4109400"/>
            <a:ext cx="339120" cy="339120"/>
          </a:xfrm>
          <a:custGeom>
            <a:avLst/>
            <a:gdLst>
              <a:gd name="textAreaLeft" fmla="*/ 0 w 339120"/>
              <a:gd name="textAreaRight" fmla="*/ 339480 w 339120"/>
              <a:gd name="textAreaTop" fmla="*/ 0 h 339120"/>
              <a:gd name="textAreaBottom" fmla="*/ 339480 h 33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Straight Arrow Connector 298"/>
          <p:cNvSpPr/>
          <p:nvPr/>
        </p:nvSpPr>
        <p:spPr>
          <a:xfrm flipH="1">
            <a:off x="6751800" y="3894840"/>
            <a:ext cx="124920" cy="553680"/>
          </a:xfrm>
          <a:custGeom>
            <a:avLst/>
            <a:gdLst>
              <a:gd name="textAreaLeft" fmla="*/ -360 w 124920"/>
              <a:gd name="textAreaRight" fmla="*/ 124920 w 124920"/>
              <a:gd name="textAreaTop" fmla="*/ 0 h 553680"/>
              <a:gd name="textAreaBottom" fmla="*/ 554040 h 553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Straight Arrow Connector 299"/>
          <p:cNvSpPr/>
          <p:nvPr/>
        </p:nvSpPr>
        <p:spPr>
          <a:xfrm flipV="1">
            <a:off x="4180680" y="3671280"/>
            <a:ext cx="633960" cy="62280"/>
          </a:xfrm>
          <a:custGeom>
            <a:avLst/>
            <a:gdLst>
              <a:gd name="textAreaLeft" fmla="*/ 0 w 633960"/>
              <a:gd name="textAreaRight" fmla="*/ 634320 w 633960"/>
              <a:gd name="textAreaTop" fmla="*/ -360 h 62280"/>
              <a:gd name="textAreaBottom" fmla="*/ 62280 h 62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Straight Arrow Connector 300"/>
          <p:cNvSpPr/>
          <p:nvPr/>
        </p:nvSpPr>
        <p:spPr>
          <a:xfrm flipH="1">
            <a:off x="6027840" y="3743280"/>
            <a:ext cx="786240" cy="70560"/>
          </a:xfrm>
          <a:custGeom>
            <a:avLst/>
            <a:gdLst>
              <a:gd name="textAreaLeft" fmla="*/ 360 w 786240"/>
              <a:gd name="textAreaRight" fmla="*/ 786960 w 786240"/>
              <a:gd name="textAreaTop" fmla="*/ 0 h 70560"/>
              <a:gd name="textAreaBottom" fmla="*/ 70920 h 70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6dcdf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5920" bIns="2592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59B1CE1-A468-4D76-A9CC-7EAF72FB08AA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Text Box 2"/>
          <p:cNvSpPr/>
          <p:nvPr/>
        </p:nvSpPr>
        <p:spPr>
          <a:xfrm>
            <a:off x="865080" y="692280"/>
            <a:ext cx="3418920" cy="702720"/>
          </a:xfrm>
          <a:custGeom>
            <a:avLst/>
            <a:gdLst>
              <a:gd name="textAreaLeft" fmla="*/ 0 w 3418920"/>
              <a:gd name="textAreaRight" fmla="*/ 3419280 w 3418920"/>
              <a:gd name="textAreaTop" fmla="*/ 0 h 702720"/>
              <a:gd name="textAreaBottom" fmla="*/ 703080 h 70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Tahoma"/>
                <a:ea typeface="DejaVu Sans"/>
              </a:rPr>
              <a:t>The internet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 Box 3"/>
          <p:cNvSpPr/>
          <p:nvPr/>
        </p:nvSpPr>
        <p:spPr>
          <a:xfrm>
            <a:off x="900000" y="1484280"/>
            <a:ext cx="7162200" cy="21276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2127600"/>
              <a:gd name="textAreaBottom" fmla="*/ 2127960 h 2127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Made up of inter-networked WANs.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No central boss.  Users make and enforce rules.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Uses all forms of media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Mesh topology (many possible routes from A to B)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lide Number Placeholder 5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01060E9-7C2A-48D1-A400-6F85F812D8E7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0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</a:rPr>
              <a:t>Server-Based Networks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57200" y="10638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6666" lnSpcReduction="10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Client/Server model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Automatically a pretty expensive choice compared to P2P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File server at the heart of the network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Server runs the Network Operating System (NOS)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Controls access to data and equipment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Runs ‘community’ programs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Offers control, security, centralisation, automation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5D1A0E5-13E0-4ABC-89A9-CEDDB793B38E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Text Box 2"/>
          <p:cNvSpPr/>
          <p:nvPr/>
        </p:nvSpPr>
        <p:spPr>
          <a:xfrm>
            <a:off x="611280" y="115920"/>
            <a:ext cx="7771680" cy="702720"/>
          </a:xfrm>
          <a:custGeom>
            <a:avLst/>
            <a:gdLst>
              <a:gd name="textAreaLeft" fmla="*/ 0 w 7771680"/>
              <a:gd name="textAreaRight" fmla="*/ 7772040 w 7771680"/>
              <a:gd name="textAreaTop" fmla="*/ 0 h 702720"/>
              <a:gd name="textAreaBottom" fmla="*/ 703080 h 70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Tahoma"/>
                <a:ea typeface="DejaVu Sans"/>
              </a:rPr>
              <a:t>Peer-to-Peer (P2P) networks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Text Box 3"/>
          <p:cNvSpPr/>
          <p:nvPr/>
        </p:nvSpPr>
        <p:spPr>
          <a:xfrm>
            <a:off x="108000" y="808200"/>
            <a:ext cx="5831640" cy="5500080"/>
          </a:xfrm>
          <a:custGeom>
            <a:avLst/>
            <a:gdLst>
              <a:gd name="textAreaLeft" fmla="*/ 0 w 5831640"/>
              <a:gd name="textAreaRight" fmla="*/ 5832000 w 5831640"/>
              <a:gd name="textAreaTop" fmla="*/ 0 h 5500080"/>
              <a:gd name="textAreaBottom" fmla="*/ 5500440 h 5500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457200" indent="-4572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Times New Roman"/>
              </a:rPr>
              <a:t>No server, cheap, simple, easy to run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Times New Roman"/>
              </a:rPr>
              <a:t>All users have equal authority and rights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Times New Roman"/>
              </a:rPr>
              <a:t>Little protection from each other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Times New Roman"/>
              </a:rPr>
              <a:t>Used at home or in small orgs with trusted users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1" name="Picture 4" descr="91656tyCX_w"/>
          <p:cNvPicPr/>
          <p:nvPr/>
        </p:nvPicPr>
        <p:blipFill>
          <a:blip r:embed="rId1"/>
          <a:stretch/>
        </p:blipFill>
        <p:spPr>
          <a:xfrm>
            <a:off x="5973840" y="1700280"/>
            <a:ext cx="3134520" cy="47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3E83D65-4B49-4940-BAF5-9922506A5FB0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Text Box 2"/>
          <p:cNvSpPr/>
          <p:nvPr/>
        </p:nvSpPr>
        <p:spPr>
          <a:xfrm>
            <a:off x="611280" y="115920"/>
            <a:ext cx="7771680" cy="702720"/>
          </a:xfrm>
          <a:custGeom>
            <a:avLst/>
            <a:gdLst>
              <a:gd name="textAreaLeft" fmla="*/ 0 w 7771680"/>
              <a:gd name="textAreaRight" fmla="*/ 7772040 w 7771680"/>
              <a:gd name="textAreaTop" fmla="*/ 0 h 702720"/>
              <a:gd name="textAreaBottom" fmla="*/ 703080 h 70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Tahoma"/>
                <a:ea typeface="DejaVu Sans"/>
              </a:rPr>
              <a:t>Peer-to-Peer (P2P) networks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Text Box 3"/>
          <p:cNvSpPr/>
          <p:nvPr/>
        </p:nvSpPr>
        <p:spPr>
          <a:xfrm>
            <a:off x="0" y="981000"/>
            <a:ext cx="5831640" cy="4503960"/>
          </a:xfrm>
          <a:custGeom>
            <a:avLst/>
            <a:gdLst>
              <a:gd name="textAreaLeft" fmla="*/ 0 w 5831640"/>
              <a:gd name="textAreaRight" fmla="*/ 5832000 w 5831640"/>
              <a:gd name="textAreaTop" fmla="*/ 0 h 4503960"/>
              <a:gd name="textAreaBottom" fmla="*/ 4504320 h 4503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457200" indent="-4572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Times New Roman"/>
              </a:rPr>
              <a:t>Share files, internet connection, printer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Times New Roman"/>
              </a:rPr>
              <a:t>Torrent sites are P2P  - no central computer; data and software are on users’ computers.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Times New Roman"/>
              </a:rPr>
              <a:t>P2P built into Win, Linux, Mac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5" name="Picture 4" descr="91656tyCX_w"/>
          <p:cNvPicPr/>
          <p:nvPr/>
        </p:nvPicPr>
        <p:blipFill>
          <a:blip r:embed="rId1"/>
          <a:stretch/>
        </p:blipFill>
        <p:spPr>
          <a:xfrm>
            <a:off x="5973840" y="1700280"/>
            <a:ext cx="3134520" cy="47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1337AE0-5505-4778-AB7B-B77325B2F18A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Text Box 2"/>
          <p:cNvSpPr/>
          <p:nvPr/>
        </p:nvSpPr>
        <p:spPr>
          <a:xfrm>
            <a:off x="324000" y="260280"/>
            <a:ext cx="6476040" cy="1099080"/>
          </a:xfrm>
          <a:custGeom>
            <a:avLst/>
            <a:gdLst>
              <a:gd name="textAreaLeft" fmla="*/ 0 w 6476040"/>
              <a:gd name="textAreaRight" fmla="*/ 6476400 w 6476040"/>
              <a:gd name="textAreaTop" fmla="*/ 0 h 1099080"/>
              <a:gd name="textAreaBottom" fmla="*/ 1099440 h 1099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4124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6600" spc="-1" strike="noStrike">
                <a:solidFill>
                  <a:srgbClr val="000000"/>
                </a:solidFill>
                <a:latin typeface="Tahoma"/>
                <a:ea typeface="DejaVu Sans"/>
              </a:rPr>
              <a:t>Protocols</a:t>
            </a:r>
            <a:endParaRPr b="0" lang="en-AU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Text Box 3"/>
          <p:cNvSpPr/>
          <p:nvPr/>
        </p:nvSpPr>
        <p:spPr>
          <a:xfrm>
            <a:off x="179280" y="1616040"/>
            <a:ext cx="4968360" cy="1094760"/>
          </a:xfrm>
          <a:custGeom>
            <a:avLst/>
            <a:gdLst>
              <a:gd name="textAreaLeft" fmla="*/ 0 w 4968360"/>
              <a:gd name="textAreaRight" fmla="*/ 4968720 w 4968360"/>
              <a:gd name="textAreaTop" fmla="*/ 0 h 1094760"/>
              <a:gd name="textAreaBottom" fmla="*/ 1095120 h 109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624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600" spc="-1" strike="noStrike">
                <a:solidFill>
                  <a:srgbClr val="000000"/>
                </a:solidFill>
                <a:latin typeface="Tahoma"/>
                <a:ea typeface="Times New Roman"/>
              </a:rPr>
              <a:t>See my </a:t>
            </a:r>
            <a:r>
              <a:rPr b="0" lang="en-AU" sz="2600" spc="-1" strike="noStrike" u="sng">
                <a:solidFill>
                  <a:srgbClr val="0000ff"/>
                </a:solidFill>
                <a:uFillTx/>
                <a:latin typeface="Tahoma"/>
                <a:ea typeface="Times New Roman"/>
                <a:hlinkClick r:id="rId1"/>
              </a:rPr>
              <a:t>separate slideshow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624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9" name="Picture 4" descr="91755GMol_w"/>
          <p:cNvPicPr/>
          <p:nvPr/>
        </p:nvPicPr>
        <p:blipFill>
          <a:blip r:embed="rId2"/>
          <a:stretch/>
        </p:blipFill>
        <p:spPr>
          <a:xfrm>
            <a:off x="5292720" y="1484280"/>
            <a:ext cx="3660120" cy="482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lide Number Placeholder 1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14E058A-3862-41BE-A970-59B460DE2F3B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 Box 2"/>
          <p:cNvSpPr/>
          <p:nvPr/>
        </p:nvSpPr>
        <p:spPr>
          <a:xfrm>
            <a:off x="1403280" y="1413000"/>
            <a:ext cx="6476400" cy="3473640"/>
          </a:xfrm>
          <a:custGeom>
            <a:avLst/>
            <a:gdLst>
              <a:gd name="textAreaLeft" fmla="*/ 0 w 6476400"/>
              <a:gd name="textAreaRight" fmla="*/ 6476760 w 6476400"/>
              <a:gd name="textAreaTop" fmla="*/ 0 h 3473640"/>
              <a:gd name="textAreaBottom" fmla="*/ 3474000 h 3473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5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8800" spc="-1" strike="noStrike">
                <a:solidFill>
                  <a:srgbClr val="000000"/>
                </a:solidFill>
                <a:latin typeface="Tahoma"/>
                <a:ea typeface="DejaVu Sans"/>
              </a:rPr>
              <a:t>Network </a:t>
            </a:r>
            <a:endParaRPr b="0" lang="en-AU" sz="8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8800" spc="-1" strike="noStrike">
                <a:solidFill>
                  <a:srgbClr val="000000"/>
                </a:solidFill>
                <a:latin typeface="Tahoma"/>
                <a:ea typeface="DejaVu Sans"/>
              </a:rPr>
              <a:t>Addressing</a:t>
            </a:r>
            <a:endParaRPr b="0" lang="en-AU" sz="8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FBF4388-8955-4735-A16A-351F0283BFBC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Text Box 2"/>
          <p:cNvSpPr/>
          <p:nvPr/>
        </p:nvSpPr>
        <p:spPr>
          <a:xfrm>
            <a:off x="1143000" y="457200"/>
            <a:ext cx="5714280" cy="1007640"/>
          </a:xfrm>
          <a:custGeom>
            <a:avLst/>
            <a:gdLst>
              <a:gd name="textAreaLeft" fmla="*/ 0 w 5714280"/>
              <a:gd name="textAreaRight" fmla="*/ 5714640 w 5714280"/>
              <a:gd name="textAreaTop" fmla="*/ 0 h 1007640"/>
              <a:gd name="textAreaBottom" fmla="*/ 1008000 h 1007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37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6000" spc="-1" strike="noStrike">
                <a:solidFill>
                  <a:srgbClr val="cc9900"/>
                </a:solidFill>
                <a:latin typeface="Verdana"/>
                <a:ea typeface="DejaVu Sans"/>
              </a:rPr>
              <a:t>Networking</a:t>
            </a:r>
            <a:endParaRPr b="0" lang="en-AU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Text Box 3"/>
          <p:cNvSpPr/>
          <p:nvPr/>
        </p:nvSpPr>
        <p:spPr>
          <a:xfrm>
            <a:off x="720000" y="1440000"/>
            <a:ext cx="7619400" cy="2493360"/>
          </a:xfrm>
          <a:custGeom>
            <a:avLst/>
            <a:gdLst>
              <a:gd name="textAreaLeft" fmla="*/ 0 w 7619400"/>
              <a:gd name="textAreaRight" fmla="*/ 7619760 w 7619400"/>
              <a:gd name="textAreaTop" fmla="*/ 0 h 2493360"/>
              <a:gd name="textAreaBottom" fmla="*/ 2493720 h 2493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cccccc"/>
                </a:solidFill>
                <a:latin typeface="Verdana"/>
                <a:ea typeface="DejaVu Sans"/>
              </a:rPr>
              <a:t>Several complex issues have been grossly simplified here.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cccccc"/>
                </a:solidFill>
                <a:latin typeface="Verdana"/>
                <a:ea typeface="DejaVu Sans"/>
              </a:rPr>
              <a:t>But, to compensate, 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cccccc"/>
                </a:solidFill>
                <a:latin typeface="Verdana"/>
                <a:ea typeface="DejaVu Sans"/>
              </a:rPr>
              <a:t>here is a picture of a cat  </a:t>
            </a:r>
            <a:endParaRPr b="0" lang="en-AU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5040000" y="2225160"/>
            <a:ext cx="3060000" cy="443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44BC69B-7EB7-4792-9DFD-97B4EB4F59D3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Text Box 2"/>
          <p:cNvSpPr/>
          <p:nvPr/>
        </p:nvSpPr>
        <p:spPr>
          <a:xfrm>
            <a:off x="826920" y="189000"/>
            <a:ext cx="6476400" cy="702720"/>
          </a:xfrm>
          <a:custGeom>
            <a:avLst/>
            <a:gdLst>
              <a:gd name="textAreaLeft" fmla="*/ 0 w 6476400"/>
              <a:gd name="textAreaRight" fmla="*/ 6476760 w 6476400"/>
              <a:gd name="textAreaTop" fmla="*/ 0 h 702720"/>
              <a:gd name="textAreaBottom" fmla="*/ 703080 h 70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Tahoma"/>
                <a:ea typeface="DejaVu Sans"/>
              </a:rPr>
              <a:t>Network Addressing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 Box 3"/>
          <p:cNvSpPr/>
          <p:nvPr/>
        </p:nvSpPr>
        <p:spPr>
          <a:xfrm>
            <a:off x="749160" y="1422360"/>
            <a:ext cx="7619400" cy="4626720"/>
          </a:xfrm>
          <a:custGeom>
            <a:avLst/>
            <a:gdLst>
              <a:gd name="textAreaLeft" fmla="*/ 0 w 7619400"/>
              <a:gd name="textAreaRight" fmla="*/ 7619760 w 7619400"/>
              <a:gd name="textAreaTop" fmla="*/ 0 h 4626720"/>
              <a:gd name="textAreaBottom" fmla="*/ 4627080 h 462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Like telephones, every node on a </a:t>
            </a:r>
            <a:r>
              <a:rPr b="0" i="1" lang="en-AU" sz="2400" spc="-1" strike="noStrike">
                <a:solidFill>
                  <a:srgbClr val="009999"/>
                </a:solidFill>
                <a:latin typeface="Tahoma"/>
                <a:ea typeface="Times New Roman"/>
              </a:rPr>
              <a:t>network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 must have a unique identifier so the file server knows who is requesting information, and who is to be sent information.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This unique network address is hardwired into the network card of each computer.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Also, every active node of </a:t>
            </a:r>
            <a:r>
              <a:rPr b="0" i="1" lang="en-AU" sz="2400" spc="-1" strike="noStrike">
                <a:solidFill>
                  <a:srgbClr val="009999"/>
                </a:solidFill>
                <a:latin typeface="Tahoma"/>
                <a:ea typeface="Times New Roman"/>
              </a:rPr>
              <a:t>the internet</a:t>
            </a: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needs a unique identifying address so TCP/IP knows where packets are to be sent.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This is an </a:t>
            </a:r>
            <a:r>
              <a:rPr b="0" lang="en-AU" sz="4400" spc="-1" strike="noStrike">
                <a:solidFill>
                  <a:srgbClr val="000000"/>
                </a:solidFill>
                <a:latin typeface="Tahoma"/>
                <a:ea typeface="Times New Roman"/>
              </a:rPr>
              <a:t>I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nternet </a:t>
            </a:r>
            <a:r>
              <a:rPr b="0" lang="en-AU" sz="4400" spc="-1" strike="noStrike">
                <a:solidFill>
                  <a:srgbClr val="000000"/>
                </a:solidFill>
                <a:latin typeface="Tahoma"/>
                <a:ea typeface="Times New Roman"/>
              </a:rPr>
              <a:t>P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rotocol, or </a:t>
            </a:r>
            <a:r>
              <a:rPr b="0" lang="en-AU" sz="4400" spc="-1" strike="noStrike">
                <a:solidFill>
                  <a:srgbClr val="000000"/>
                </a:solidFill>
                <a:latin typeface="Tahoma"/>
                <a:ea typeface="Times New Roman"/>
              </a:rPr>
              <a:t>IP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 address.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1300575-DDA4-44D7-8972-49B64AF63F2A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 Box 3"/>
          <p:cNvSpPr/>
          <p:nvPr/>
        </p:nvSpPr>
        <p:spPr>
          <a:xfrm>
            <a:off x="539640" y="836640"/>
            <a:ext cx="7619400" cy="4991760"/>
          </a:xfrm>
          <a:custGeom>
            <a:avLst/>
            <a:gdLst>
              <a:gd name="textAreaLeft" fmla="*/ 0 w 7619400"/>
              <a:gd name="textAreaRight" fmla="*/ 7619760 w 7619400"/>
              <a:gd name="textAreaTop" fmla="*/ 0 h 4991760"/>
              <a:gd name="textAreaBottom" fmla="*/ 4992120 h 4991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Times New Roman"/>
              </a:rPr>
              <a:t>Humans like working with names (e.g.  www.microsoft.com) but computers use IP numbers (e.g. 10.77.91.19).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Times New Roman"/>
              </a:rPr>
              <a:t>IP address has four ‘octets’ separated by dots, each octet can be between 0 and 255.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ahoma"/>
                <a:ea typeface="Times New Roman"/>
              </a:rPr>
              <a:t>Remember - all internet communications use IP addresses, not URLs.  Only humans use URLs.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6B431EE-6552-49DB-B604-D28F44DE4917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 Box 2"/>
          <p:cNvSpPr/>
          <p:nvPr/>
        </p:nvSpPr>
        <p:spPr>
          <a:xfrm>
            <a:off x="250920" y="210960"/>
            <a:ext cx="6476040" cy="916200"/>
          </a:xfrm>
          <a:custGeom>
            <a:avLst/>
            <a:gdLst>
              <a:gd name="textAreaLeft" fmla="*/ 0 w 6476040"/>
              <a:gd name="textAreaRight" fmla="*/ 6476400 w 6476040"/>
              <a:gd name="textAreaTop" fmla="*/ 0 h 916200"/>
              <a:gd name="textAreaBottom" fmla="*/ 916560 h 91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33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5400" spc="-1" strike="noStrike">
                <a:solidFill>
                  <a:srgbClr val="000000"/>
                </a:solidFill>
                <a:latin typeface="Tahoma"/>
                <a:ea typeface="DejaVu Sans"/>
              </a:rPr>
              <a:t>Addressing</a:t>
            </a:r>
            <a:endParaRPr b="0" lang="en-A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 Box 3"/>
          <p:cNvSpPr/>
          <p:nvPr/>
        </p:nvSpPr>
        <p:spPr>
          <a:xfrm>
            <a:off x="179280" y="1700280"/>
            <a:ext cx="4320720" cy="4158000"/>
          </a:xfrm>
          <a:custGeom>
            <a:avLst/>
            <a:gdLst>
              <a:gd name="textAreaLeft" fmla="*/ 0 w 4320720"/>
              <a:gd name="textAreaRight" fmla="*/ 4321080 w 4320720"/>
              <a:gd name="textAreaTop" fmla="*/ 0 h 4158000"/>
              <a:gd name="textAreaBottom" fmla="*/ 4158360 h 4158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Tahoma"/>
                <a:ea typeface="Times New Roman"/>
              </a:rPr>
              <a:t>Domain name servers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Times New Roman"/>
              </a:rPr>
              <a:t> (DNS) – a distributed database on thousands of computers across the world - convert URLs into IP addresses.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Times New Roman"/>
              </a:rPr>
              <a:t>Like a phone book – look up a name (URL) to get a number (IP address).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0" name="Picture 5" descr=""/>
          <p:cNvPicPr/>
          <p:nvPr/>
        </p:nvPicPr>
        <p:blipFill>
          <a:blip r:embed="rId1"/>
          <a:stretch/>
        </p:blipFill>
        <p:spPr>
          <a:xfrm>
            <a:off x="5421240" y="44280"/>
            <a:ext cx="3758400" cy="979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lide Number Placeholder 1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F3885D1-22B5-423C-B736-F1B2C94B12B7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TextBox 2"/>
          <p:cNvSpPr/>
          <p:nvPr/>
        </p:nvSpPr>
        <p:spPr>
          <a:xfrm>
            <a:off x="1979640" y="765000"/>
            <a:ext cx="5039640" cy="1739160"/>
          </a:xfrm>
          <a:custGeom>
            <a:avLst/>
            <a:gdLst>
              <a:gd name="textAreaLeft" fmla="*/ 0 w 5039640"/>
              <a:gd name="textAreaRight" fmla="*/ 5040000 w 5039640"/>
              <a:gd name="textAreaTop" fmla="*/ 0 h 1739160"/>
              <a:gd name="textAreaBottom" fmla="*/ 1739520 h 1739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Networking hardware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See the dedicated slideshow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9E658781-2F97-49BA-85FD-630250593774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 Box 2"/>
          <p:cNvSpPr/>
          <p:nvPr/>
        </p:nvSpPr>
        <p:spPr>
          <a:xfrm>
            <a:off x="1371600" y="762120"/>
            <a:ext cx="6476400" cy="824760"/>
          </a:xfrm>
          <a:custGeom>
            <a:avLst/>
            <a:gdLst>
              <a:gd name="textAreaLeft" fmla="*/ 0 w 6476400"/>
              <a:gd name="textAreaRight" fmla="*/ 6476760 w 6476400"/>
              <a:gd name="textAreaTop" fmla="*/ 0 h 824760"/>
              <a:gd name="textAreaBottom" fmla="*/ 825120 h 82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9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Network Topologies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Text Box 3"/>
          <p:cNvSpPr/>
          <p:nvPr/>
        </p:nvSpPr>
        <p:spPr>
          <a:xfrm>
            <a:off x="1143000" y="1836720"/>
            <a:ext cx="7162200" cy="360576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3605760"/>
              <a:gd name="textAreaBottom" fmla="*/ 3606120 h 3605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A network topology is a </a:t>
            </a: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logical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 (idealised) shape of a network’s wiring.  The main topologies: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9999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9999"/>
                </a:solidFill>
                <a:latin typeface="Tahoma"/>
                <a:ea typeface="Times New Roman"/>
              </a:rPr>
              <a:t>Bus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9999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9999"/>
                </a:solidFill>
                <a:latin typeface="Tahoma"/>
                <a:ea typeface="Times New Roman"/>
              </a:rPr>
              <a:t>Star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Tree*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Ring*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Mesh*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Rectangle 4"/>
          <p:cNvSpPr/>
          <p:nvPr/>
        </p:nvSpPr>
        <p:spPr>
          <a:xfrm>
            <a:off x="3635280" y="3284640"/>
            <a:ext cx="3239640" cy="174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Tahoma"/>
                <a:ea typeface="Times New Roman"/>
              </a:rPr>
              <a:t>Each has its pros and cons: cost, complexity, reliability and susceptibility to congestion.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Times New Roman"/>
              </a:rPr>
              <a:t>*not examinable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50C9E66-B980-42B2-A117-B3656EA57FF5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Text Box 2"/>
          <p:cNvSpPr/>
          <p:nvPr/>
        </p:nvSpPr>
        <p:spPr>
          <a:xfrm>
            <a:off x="1371600" y="762120"/>
            <a:ext cx="6476400" cy="824760"/>
          </a:xfrm>
          <a:custGeom>
            <a:avLst/>
            <a:gdLst>
              <a:gd name="textAreaLeft" fmla="*/ 0 w 6476400"/>
              <a:gd name="textAreaRight" fmla="*/ 6476760 w 6476400"/>
              <a:gd name="textAreaTop" fmla="*/ 0 h 824760"/>
              <a:gd name="textAreaBottom" fmla="*/ 825120 h 82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9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Bus Topology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 Box 3"/>
          <p:cNvSpPr/>
          <p:nvPr/>
        </p:nvSpPr>
        <p:spPr>
          <a:xfrm>
            <a:off x="1143000" y="1836720"/>
            <a:ext cx="7162200" cy="36612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366120"/>
              <a:gd name="textAreaBottom" fmla="*/ 366480 h 36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Rectangle 4"/>
          <p:cNvSpPr/>
          <p:nvPr/>
        </p:nvSpPr>
        <p:spPr>
          <a:xfrm>
            <a:off x="152280" y="2590920"/>
            <a:ext cx="4723920" cy="39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Many devices connect to a single cable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backbone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 cable as a daisychain. If the backbone breaks, the entire segment fails – like Christmas tree lights.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ff0000"/>
                </a:solidFill>
                <a:latin typeface="Arial"/>
                <a:ea typeface="Times New Roman"/>
              </a:rPr>
              <a:t>DO NOT RECOMMEND IT IN THE EXAM!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1" name="Picture 6" descr="top_bus"/>
          <p:cNvPicPr/>
          <p:nvPr/>
        </p:nvPicPr>
        <p:blipFill>
          <a:blip r:embed="rId1"/>
          <a:stretch/>
        </p:blipFill>
        <p:spPr>
          <a:xfrm>
            <a:off x="4819680" y="3040200"/>
            <a:ext cx="3942720" cy="221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AC0AA53-D4A7-4C01-8BD8-6A3A65E5318D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Text Box 2"/>
          <p:cNvSpPr/>
          <p:nvPr/>
        </p:nvSpPr>
        <p:spPr>
          <a:xfrm>
            <a:off x="1371600" y="762120"/>
            <a:ext cx="6476400" cy="824760"/>
          </a:xfrm>
          <a:custGeom>
            <a:avLst/>
            <a:gdLst>
              <a:gd name="textAreaLeft" fmla="*/ 0 w 6476400"/>
              <a:gd name="textAreaRight" fmla="*/ 6476760 w 6476400"/>
              <a:gd name="textAreaTop" fmla="*/ 0 h 824760"/>
              <a:gd name="textAreaBottom" fmla="*/ 825120 h 82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9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Bus Topology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Text Box 3"/>
          <p:cNvSpPr/>
          <p:nvPr/>
        </p:nvSpPr>
        <p:spPr>
          <a:xfrm>
            <a:off x="1143000" y="1836720"/>
            <a:ext cx="7162200" cy="36612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366120"/>
              <a:gd name="textAreaBottom" fmla="*/ 366480 h 36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ctangle 4"/>
          <p:cNvSpPr/>
          <p:nvPr/>
        </p:nvSpPr>
        <p:spPr>
          <a:xfrm>
            <a:off x="179280" y="1700280"/>
            <a:ext cx="4723920" cy="47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Relatively cheap and easy to install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Don't require much cabling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Gets congested with too many nodes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Not good for schools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OK for small LANs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NEED COAXIAL CABLE AND NICs so is EXTINCT nowadays!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6" name="Picture 5" descr="top_bus"/>
          <p:cNvPicPr/>
          <p:nvPr/>
        </p:nvPicPr>
        <p:blipFill>
          <a:blip r:embed="rId1"/>
          <a:stretch/>
        </p:blipFill>
        <p:spPr>
          <a:xfrm>
            <a:off x="4819680" y="3040200"/>
            <a:ext cx="3942720" cy="221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8B22CF66-FFAA-4D75-B76A-296FEC1D4F07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 Box 2"/>
          <p:cNvSpPr/>
          <p:nvPr/>
        </p:nvSpPr>
        <p:spPr>
          <a:xfrm>
            <a:off x="1371600" y="42120"/>
            <a:ext cx="6476400" cy="824760"/>
          </a:xfrm>
          <a:custGeom>
            <a:avLst/>
            <a:gdLst>
              <a:gd name="textAreaLeft" fmla="*/ 0 w 6476400"/>
              <a:gd name="textAreaRight" fmla="*/ 6476760 w 6476400"/>
              <a:gd name="textAreaTop" fmla="*/ 0 h 824760"/>
              <a:gd name="textAreaBottom" fmla="*/ 825120 h 82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9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800" spc="-1" strike="noStrike">
                <a:solidFill>
                  <a:srgbClr val="ff0000"/>
                </a:solidFill>
                <a:latin typeface="Tahoma"/>
                <a:ea typeface="DejaVu Sans"/>
              </a:rPr>
              <a:t>* Star Topology *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Text Box 3"/>
          <p:cNvSpPr/>
          <p:nvPr/>
        </p:nvSpPr>
        <p:spPr>
          <a:xfrm>
            <a:off x="1143000" y="1836720"/>
            <a:ext cx="7162200" cy="36612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366120"/>
              <a:gd name="textAreaBottom" fmla="*/ 366480 h 36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Rectangle 6"/>
          <p:cNvSpPr/>
          <p:nvPr/>
        </p:nvSpPr>
        <p:spPr>
          <a:xfrm>
            <a:off x="228600" y="905400"/>
            <a:ext cx="484740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central connection point (a switch) with cables branching to many computers.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Not a server with 4 NICs!!!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If a cable fails, only one node will fail.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prone to traffic bottlenecks at the centre of the star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ff0000"/>
                </a:solidFill>
                <a:latin typeface="Arial"/>
                <a:ea typeface="Times New Roman"/>
              </a:rPr>
              <a:t>RECOMMEND THIS for small networks!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1" name="Picture 8" descr="top_star"/>
          <p:cNvPicPr/>
          <p:nvPr/>
        </p:nvPicPr>
        <p:blipFill>
          <a:blip r:embed="rId1"/>
          <a:stretch/>
        </p:blipFill>
        <p:spPr>
          <a:xfrm>
            <a:off x="5105520" y="2895480"/>
            <a:ext cx="3645720" cy="263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51803C7-80D9-4730-8C80-656CCDAF7AA9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Text Box 2"/>
          <p:cNvSpPr/>
          <p:nvPr/>
        </p:nvSpPr>
        <p:spPr>
          <a:xfrm>
            <a:off x="1371600" y="762120"/>
            <a:ext cx="6476400" cy="824760"/>
          </a:xfrm>
          <a:custGeom>
            <a:avLst/>
            <a:gdLst>
              <a:gd name="textAreaLeft" fmla="*/ 0 w 6476400"/>
              <a:gd name="textAreaRight" fmla="*/ 6476760 w 6476400"/>
              <a:gd name="textAreaTop" fmla="*/ 0 h 824760"/>
              <a:gd name="textAreaBottom" fmla="*/ 825120 h 82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9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Tree Topology*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Text Box 3"/>
          <p:cNvSpPr/>
          <p:nvPr/>
        </p:nvSpPr>
        <p:spPr>
          <a:xfrm>
            <a:off x="1143000" y="1836720"/>
            <a:ext cx="7162200" cy="36612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366120"/>
              <a:gd name="textAreaBottom" fmla="*/ 366480 h 36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Rectangle 6"/>
          <p:cNvSpPr/>
          <p:nvPr/>
        </p:nvSpPr>
        <p:spPr>
          <a:xfrm>
            <a:off x="228600" y="2438280"/>
            <a:ext cx="5180760" cy="11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Combines bus and star topologies.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It looks like a tree.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Very common in larger networks.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6" name="Picture 8" descr="top_tree"/>
          <p:cNvPicPr/>
          <p:nvPr/>
        </p:nvPicPr>
        <p:blipFill>
          <a:blip r:embed="rId1"/>
          <a:stretch/>
        </p:blipFill>
        <p:spPr>
          <a:xfrm>
            <a:off x="5029200" y="2133720"/>
            <a:ext cx="3874320" cy="2056680"/>
          </a:xfrm>
          <a:prstGeom prst="rect">
            <a:avLst/>
          </a:prstGeom>
          <a:ln w="0">
            <a:noFill/>
          </a:ln>
        </p:spPr>
      </p:pic>
      <p:sp>
        <p:nvSpPr>
          <p:cNvPr id="477" name="Text Box 9"/>
          <p:cNvSpPr/>
          <p:nvPr/>
        </p:nvSpPr>
        <p:spPr>
          <a:xfrm>
            <a:off x="5715000" y="6324480"/>
            <a:ext cx="2971080" cy="459000"/>
          </a:xfrm>
          <a:custGeom>
            <a:avLst/>
            <a:gdLst>
              <a:gd name="textAreaLeft" fmla="*/ 0 w 2971080"/>
              <a:gd name="textAreaRight" fmla="*/ 2971440 w 2971080"/>
              <a:gd name="textAreaTop" fmla="*/ 0 h 459000"/>
              <a:gd name="textAreaBottom" fmla="*/ 459360 h 459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*not examinable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Rectangle 10"/>
          <p:cNvSpPr/>
          <p:nvPr/>
        </p:nvSpPr>
        <p:spPr>
          <a:xfrm>
            <a:off x="324000" y="4365720"/>
            <a:ext cx="8228880" cy="15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e.g. one cable from a file server leads to a 24 port switch. Many cables branch from this switch to the computers in the computer room. They share the bandwidth of the incoming cable.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6BA1058-D7FB-49D1-B54B-2E65335AFEC5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 Box 2"/>
          <p:cNvSpPr/>
          <p:nvPr/>
        </p:nvSpPr>
        <p:spPr>
          <a:xfrm>
            <a:off x="1371600" y="762120"/>
            <a:ext cx="6476400" cy="824760"/>
          </a:xfrm>
          <a:custGeom>
            <a:avLst/>
            <a:gdLst>
              <a:gd name="textAreaLeft" fmla="*/ 0 w 6476400"/>
              <a:gd name="textAreaRight" fmla="*/ 6476760 w 6476400"/>
              <a:gd name="textAreaTop" fmla="*/ 0 h 824760"/>
              <a:gd name="textAreaBottom" fmla="*/ 825120 h 82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9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Mesh Topology*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 Box 3"/>
          <p:cNvSpPr/>
          <p:nvPr/>
        </p:nvSpPr>
        <p:spPr>
          <a:xfrm>
            <a:off x="1143000" y="1836720"/>
            <a:ext cx="7162200" cy="36612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366120"/>
              <a:gd name="textAreaBottom" fmla="*/ 366480 h 36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Rectangle 6"/>
          <p:cNvSpPr/>
          <p:nvPr/>
        </p:nvSpPr>
        <p:spPr>
          <a:xfrm>
            <a:off x="285840" y="2143080"/>
            <a:ext cx="6018840" cy="30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Multiple routes from one node to any other.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Hardly ever found cabled in real-life in real networks: really only appears in </a:t>
            </a:r>
            <a:r>
              <a:rPr b="1" i="1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The </a:t>
            </a:r>
            <a:r>
              <a:rPr b="1" i="1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Internet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 to give near-perfect reliability.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DO NOT RECOMMEND IT IN A TYPICAL CASE STUDY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Text Box 8"/>
          <p:cNvSpPr/>
          <p:nvPr/>
        </p:nvSpPr>
        <p:spPr>
          <a:xfrm>
            <a:off x="5943600" y="5943600"/>
            <a:ext cx="2971080" cy="459000"/>
          </a:xfrm>
          <a:custGeom>
            <a:avLst/>
            <a:gdLst>
              <a:gd name="textAreaLeft" fmla="*/ 0 w 2971080"/>
              <a:gd name="textAreaRight" fmla="*/ 2971440 w 2971080"/>
              <a:gd name="textAreaTop" fmla="*/ 0 h 459000"/>
              <a:gd name="textAreaBottom" fmla="*/ 459360 h 459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*not examinable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4" name="Picture 9" descr="top_mesh"/>
          <p:cNvPicPr/>
          <p:nvPr/>
        </p:nvPicPr>
        <p:blipFill>
          <a:blip r:embed="rId1"/>
          <a:stretch/>
        </p:blipFill>
        <p:spPr>
          <a:xfrm>
            <a:off x="6093000" y="2438280"/>
            <a:ext cx="2821680" cy="230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180AE8C-5682-4FDD-9AFA-DE4466FD4F35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 Box 2"/>
          <p:cNvSpPr/>
          <p:nvPr/>
        </p:nvSpPr>
        <p:spPr>
          <a:xfrm>
            <a:off x="1219320" y="990720"/>
            <a:ext cx="7009560" cy="581040"/>
          </a:xfrm>
          <a:custGeom>
            <a:avLst/>
            <a:gdLst>
              <a:gd name="textAreaLeft" fmla="*/ 0 w 7009560"/>
              <a:gd name="textAreaRight" fmla="*/ 7009920 w 7009560"/>
              <a:gd name="textAreaTop" fmla="*/ 0 h 581040"/>
              <a:gd name="textAreaBottom" fmla="*/ 581400 h 581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What is a network – should I panic?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Box 3"/>
          <p:cNvSpPr/>
          <p:nvPr/>
        </p:nvSpPr>
        <p:spPr>
          <a:xfrm>
            <a:off x="1219320" y="2209680"/>
            <a:ext cx="6704640" cy="1190520"/>
          </a:xfrm>
          <a:custGeom>
            <a:avLst/>
            <a:gdLst>
              <a:gd name="textAreaLeft" fmla="*/ 0 w 6704640"/>
              <a:gd name="textAreaRight" fmla="*/ 6705000 w 6704640"/>
              <a:gd name="textAreaTop" fmla="*/ 0 h 1190520"/>
              <a:gd name="textAreaBottom" fmla="*/ 1190880 h 1190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At its simplest, a network is two or more computers that are connected so they can exchange information and share resources.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Picture 5" descr="NETWORK"/>
          <p:cNvPicPr/>
          <p:nvPr/>
        </p:nvPicPr>
        <p:blipFill>
          <a:blip r:embed="rId1"/>
          <a:stretch/>
        </p:blipFill>
        <p:spPr>
          <a:xfrm>
            <a:off x="1371600" y="3581280"/>
            <a:ext cx="5360400" cy="249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E31C37F-A5BC-46B0-BB4A-E817E79E9C47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Text Box 2"/>
          <p:cNvSpPr/>
          <p:nvPr/>
        </p:nvSpPr>
        <p:spPr>
          <a:xfrm>
            <a:off x="395280" y="260280"/>
            <a:ext cx="7619400" cy="824760"/>
          </a:xfrm>
          <a:custGeom>
            <a:avLst/>
            <a:gdLst>
              <a:gd name="textAreaLeft" fmla="*/ 0 w 7619400"/>
              <a:gd name="textAreaRight" fmla="*/ 7619760 w 7619400"/>
              <a:gd name="textAreaTop" fmla="*/ 0 h 824760"/>
              <a:gd name="textAreaBottom" fmla="*/ 825120 h 82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9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Network Physical Security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Text Box 3"/>
          <p:cNvSpPr/>
          <p:nvPr/>
        </p:nvSpPr>
        <p:spPr>
          <a:xfrm>
            <a:off x="1143000" y="1890720"/>
            <a:ext cx="7162200" cy="36612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366120"/>
              <a:gd name="textAreaBottom" fmla="*/ 366480 h 36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Rectangle 6"/>
          <p:cNvSpPr/>
          <p:nvPr/>
        </p:nvSpPr>
        <p:spPr>
          <a:xfrm>
            <a:off x="228600" y="1125360"/>
            <a:ext cx="8914680" cy="44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2280" bIns="3816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File server failure can severely affect network users.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Server security: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Locked in air-conditioned, alarmed room with barred windows, restricted keys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No user access to server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Uninterruptible power supply (UPS) protects against blackouts, brownouts and voltage spikes.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Accessible fire fighting equipment.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Locked floppy disk drives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Rectangle 7"/>
          <p:cNvSpPr/>
          <p:nvPr/>
        </p:nvSpPr>
        <p:spPr>
          <a:xfrm>
            <a:off x="0" y="-9367920"/>
            <a:ext cx="91432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2280" bIns="3816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F3044DA-263D-43E7-8344-860CF4263E90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Text Box 2"/>
          <p:cNvSpPr/>
          <p:nvPr/>
        </p:nvSpPr>
        <p:spPr>
          <a:xfrm>
            <a:off x="684360" y="404640"/>
            <a:ext cx="8458920" cy="824760"/>
          </a:xfrm>
          <a:custGeom>
            <a:avLst/>
            <a:gdLst>
              <a:gd name="textAreaLeft" fmla="*/ 0 w 8458920"/>
              <a:gd name="textAreaRight" fmla="*/ 8459280 w 8458920"/>
              <a:gd name="textAreaTop" fmla="*/ 0 h 824760"/>
              <a:gd name="textAreaBottom" fmla="*/ 825120 h 82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9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Network Electronic Security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 Box 3"/>
          <p:cNvSpPr/>
          <p:nvPr/>
        </p:nvSpPr>
        <p:spPr>
          <a:xfrm>
            <a:off x="1143000" y="1890720"/>
            <a:ext cx="7162200" cy="36612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366120"/>
              <a:gd name="textAreaBottom" fmla="*/ 366480 h 36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Rectangle 5"/>
          <p:cNvSpPr/>
          <p:nvPr/>
        </p:nvSpPr>
        <p:spPr>
          <a:xfrm>
            <a:off x="0" y="-9367920"/>
            <a:ext cx="91432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2280" bIns="3816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Rectangle 6"/>
          <p:cNvSpPr/>
          <p:nvPr/>
        </p:nvSpPr>
        <p:spPr>
          <a:xfrm>
            <a:off x="609480" y="2349360"/>
            <a:ext cx="8076600" cy="10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9999"/>
                </a:solidFill>
                <a:latin typeface="Arial"/>
                <a:ea typeface="Times New Roman"/>
              </a:rPr>
              <a:t>Passwords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Times New Roman"/>
              </a:rPr>
              <a:t> are not strong protection – they can be guessed, forgotten or stolen.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008E5B4-56C8-4F3B-9689-D56804A7C584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Text Box 2"/>
          <p:cNvSpPr/>
          <p:nvPr/>
        </p:nvSpPr>
        <p:spPr>
          <a:xfrm>
            <a:off x="1371600" y="816120"/>
            <a:ext cx="6476400" cy="824760"/>
          </a:xfrm>
          <a:custGeom>
            <a:avLst/>
            <a:gdLst>
              <a:gd name="textAreaLeft" fmla="*/ 0 w 6476400"/>
              <a:gd name="textAreaRight" fmla="*/ 6476760 w 6476400"/>
              <a:gd name="textAreaTop" fmla="*/ 0 h 824760"/>
              <a:gd name="textAreaBottom" fmla="*/ 825120 h 82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9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Network Security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Text Box 3"/>
          <p:cNvSpPr/>
          <p:nvPr/>
        </p:nvSpPr>
        <p:spPr>
          <a:xfrm>
            <a:off x="1143000" y="1890720"/>
            <a:ext cx="7162200" cy="36612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366120"/>
              <a:gd name="textAreaBottom" fmla="*/ 366480 h 36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Rectangle 4"/>
          <p:cNvSpPr/>
          <p:nvPr/>
        </p:nvSpPr>
        <p:spPr>
          <a:xfrm>
            <a:off x="0" y="-9367920"/>
            <a:ext cx="91432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2280" bIns="3816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Rectangle 6"/>
          <p:cNvSpPr/>
          <p:nvPr/>
        </p:nvSpPr>
        <p:spPr>
          <a:xfrm>
            <a:off x="533520" y="2286000"/>
            <a:ext cx="7695360" cy="25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ff0066"/>
                </a:solidFill>
                <a:latin typeface="Tahoma"/>
                <a:ea typeface="Times New Roman"/>
              </a:rPr>
              <a:t>Daily </a:t>
            </a:r>
            <a:r>
              <a:rPr b="0" lang="en-AU" sz="4000" spc="-1" strike="noStrike">
                <a:solidFill>
                  <a:srgbClr val="ff0066"/>
                </a:solidFill>
                <a:latin typeface="Tahoma"/>
                <a:ea typeface="Times New Roman"/>
              </a:rPr>
              <a:t>backups</a:t>
            </a:r>
            <a:r>
              <a:rPr b="0" lang="en-AU" sz="2800" spc="-1" strike="noStrike">
                <a:solidFill>
                  <a:srgbClr val="ff0066"/>
                </a:solidFill>
                <a:latin typeface="Tahoma"/>
                <a:ea typeface="Times New Roman"/>
              </a:rPr>
              <a:t> are vital. Massive cost and effort to recover a single megabyte of lost data.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Organisations need a </a:t>
            </a:r>
            <a:r>
              <a:rPr b="0" lang="en-AU" sz="2800" spc="-1" strike="noStrike">
                <a:solidFill>
                  <a:srgbClr val="009999"/>
                </a:solidFill>
                <a:latin typeface="Arial"/>
                <a:ea typeface="Times New Roman"/>
              </a:rPr>
              <a:t>data disaster recovery plan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Times New Roman"/>
              </a:rPr>
              <a:t> so they know what to do to recover from catastrophic data loss</a:t>
            </a: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Times New Roman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7F80A97-746A-4539-8C40-4F89F69C243C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Text Box 2"/>
          <p:cNvSpPr/>
          <p:nvPr/>
        </p:nvSpPr>
        <p:spPr>
          <a:xfrm>
            <a:off x="611280" y="333360"/>
            <a:ext cx="6476040" cy="824760"/>
          </a:xfrm>
          <a:custGeom>
            <a:avLst/>
            <a:gdLst>
              <a:gd name="textAreaLeft" fmla="*/ 0 w 6476040"/>
              <a:gd name="textAreaRight" fmla="*/ 6476400 w 6476040"/>
              <a:gd name="textAreaTop" fmla="*/ 0 h 824760"/>
              <a:gd name="textAreaBottom" fmla="*/ 825120 h 82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9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Encryption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Text Box 3"/>
          <p:cNvSpPr/>
          <p:nvPr/>
        </p:nvSpPr>
        <p:spPr>
          <a:xfrm>
            <a:off x="1143000" y="1890720"/>
            <a:ext cx="7162200" cy="36612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366120"/>
              <a:gd name="textAreaBottom" fmla="*/ 366480 h 36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Rectangle 4"/>
          <p:cNvSpPr/>
          <p:nvPr/>
        </p:nvSpPr>
        <p:spPr>
          <a:xfrm>
            <a:off x="0" y="-9367920"/>
            <a:ext cx="91432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2280" bIns="3816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Rectangle 6"/>
          <p:cNvSpPr/>
          <p:nvPr/>
        </p:nvSpPr>
        <p:spPr>
          <a:xfrm>
            <a:off x="611280" y="1382760"/>
            <a:ext cx="7396920" cy="23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A form of </a:t>
            </a:r>
            <a:r>
              <a:rPr b="0" i="1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Electronic 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Security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Makes data unreadable to unauthorised people even if a file is stolen.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Web browsers use encryption to connect to a “Secure” SSL (Secure Socket Layers) site.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5A59E41-5D42-460E-93C7-70F2D8379EBD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Text Box 2"/>
          <p:cNvSpPr/>
          <p:nvPr/>
        </p:nvSpPr>
        <p:spPr>
          <a:xfrm>
            <a:off x="468360" y="260280"/>
            <a:ext cx="6476400" cy="824760"/>
          </a:xfrm>
          <a:custGeom>
            <a:avLst/>
            <a:gdLst>
              <a:gd name="textAreaLeft" fmla="*/ 0 w 6476400"/>
              <a:gd name="textAreaRight" fmla="*/ 6476760 w 6476400"/>
              <a:gd name="textAreaTop" fmla="*/ 0 h 824760"/>
              <a:gd name="textAreaBottom" fmla="*/ 825120 h 82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9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Network Security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 Box 3"/>
          <p:cNvSpPr/>
          <p:nvPr/>
        </p:nvSpPr>
        <p:spPr>
          <a:xfrm>
            <a:off x="1143000" y="1890720"/>
            <a:ext cx="7162200" cy="36612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366120"/>
              <a:gd name="textAreaBottom" fmla="*/ 366480 h 36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Rectangle 5"/>
          <p:cNvSpPr/>
          <p:nvPr/>
        </p:nvSpPr>
        <p:spPr>
          <a:xfrm>
            <a:off x="0" y="-9367920"/>
            <a:ext cx="91432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52280" bIns="3816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 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Rectangle 6"/>
          <p:cNvSpPr/>
          <p:nvPr/>
        </p:nvSpPr>
        <p:spPr>
          <a:xfrm>
            <a:off x="468360" y="1187280"/>
            <a:ext cx="7923960" cy="44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9999"/>
                </a:solidFill>
                <a:latin typeface="Arial"/>
                <a:ea typeface="Times New Roman"/>
              </a:rPr>
              <a:t>TROJAN HORSES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 attempting to report ‘home’ or start a DOS/DDOS attack - can be blocked by a firewall.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9999"/>
                </a:solidFill>
                <a:latin typeface="Arial"/>
                <a:ea typeface="Times New Roman"/>
              </a:rPr>
              <a:t>FIREWALLS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  in hardware (routers) or software (e.g. Zone Alarm) check for unauthorised incoming or outgoing network traffic, e.g. port scanning, being enslaved to help with a distributed denial-of-service (DDOS) or spam attacks.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9999"/>
                </a:solidFill>
                <a:latin typeface="Arial"/>
                <a:ea typeface="Times New Roman"/>
              </a:rPr>
              <a:t>VIRUSES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 can disclose user passwords, steal information, destroy data, install “back doors” to let hackers in, clog print queues, disrupt Internet traffic, overload email servers etc. Keep scanners up to date.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lide Number Placeholder 6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C21E2BB5-76D3-4F84-BB87-BC5165763A93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Remember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-360" y="1600200"/>
            <a:ext cx="889236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ITA U4O2 case study will be a small organisation’s LAN.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Choose between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</a:rPr>
              <a:t>P2P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</a:rPr>
              <a:t>Client-Server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If Client-Server, choose NOS - MS Server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Recommend…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STAR topology, not bus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UTP - CAT5e or CAT6 cable, </a:t>
            </a:r>
            <a:r>
              <a:rPr b="0" i="1" lang="en-AU" sz="2400" spc="-1" strike="noStrike">
                <a:solidFill>
                  <a:srgbClr val="000000"/>
                </a:solidFill>
                <a:latin typeface="Arial"/>
              </a:rPr>
              <a:t>not coaxial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SWITCHES, </a:t>
            </a:r>
            <a:r>
              <a:rPr b="0" i="1" lang="en-AU" sz="2400" spc="-1" strike="noStrike">
                <a:solidFill>
                  <a:srgbClr val="000000"/>
                </a:solidFill>
                <a:latin typeface="Arial"/>
              </a:rPr>
              <a:t>not hubs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Wireless is now pretty cheap, reliable and flexible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B881E06-9F91-48ED-A95B-38D5C8005ABC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Text Box 2"/>
          <p:cNvSpPr/>
          <p:nvPr/>
        </p:nvSpPr>
        <p:spPr>
          <a:xfrm>
            <a:off x="1447920" y="762120"/>
            <a:ext cx="6476040" cy="702720"/>
          </a:xfrm>
          <a:custGeom>
            <a:avLst/>
            <a:gdLst>
              <a:gd name="textAreaLeft" fmla="*/ 0 w 6476040"/>
              <a:gd name="textAreaRight" fmla="*/ 6476400 w 6476040"/>
              <a:gd name="textAreaTop" fmla="*/ 0 h 702720"/>
              <a:gd name="textAreaBottom" fmla="*/ 703080 h 70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4000" spc="-1" strike="noStrike">
                <a:solidFill>
                  <a:srgbClr val="000000"/>
                </a:solidFill>
                <a:latin typeface="Tahoma"/>
                <a:ea typeface="DejaVu Sans"/>
              </a:rPr>
              <a:t>Thanks!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Text Box 3"/>
          <p:cNvSpPr/>
          <p:nvPr/>
        </p:nvSpPr>
        <p:spPr>
          <a:xfrm>
            <a:off x="178920" y="1989000"/>
            <a:ext cx="4031640" cy="2493360"/>
          </a:xfrm>
          <a:custGeom>
            <a:avLst/>
            <a:gdLst>
              <a:gd name="textAreaLeft" fmla="*/ 0 w 4031640"/>
              <a:gd name="textAreaRight" fmla="*/ 4032000 w 4031640"/>
              <a:gd name="textAreaTop" fmla="*/ 0 h 2493360"/>
              <a:gd name="textAreaBottom" fmla="*/ 2493720 h 2493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Applied Computing Slideshows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by Mark Kelly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vcedata.com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mark@vcedata.com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6" name="Picture 4" descr="52252UADY_w"/>
          <p:cNvPicPr/>
          <p:nvPr/>
        </p:nvPicPr>
        <p:blipFill>
          <a:blip r:embed="rId1"/>
          <a:stretch/>
        </p:blipFill>
        <p:spPr>
          <a:xfrm>
            <a:off x="4284720" y="404640"/>
            <a:ext cx="4761720" cy="595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7AD704A-1F12-43D5-9D08-F48DF8E36E40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2"/>
          <p:cNvSpPr/>
          <p:nvPr/>
        </p:nvSpPr>
        <p:spPr>
          <a:xfrm>
            <a:off x="228600" y="2286000"/>
            <a:ext cx="8000280" cy="5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Times New Roman"/>
              </a:rPr>
              <a:t>Networks can be classified by: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Box 3"/>
          <p:cNvSpPr/>
          <p:nvPr/>
        </p:nvSpPr>
        <p:spPr>
          <a:xfrm>
            <a:off x="1371600" y="762120"/>
            <a:ext cx="6247800" cy="702720"/>
          </a:xfrm>
          <a:custGeom>
            <a:avLst/>
            <a:gdLst>
              <a:gd name="textAreaLeft" fmla="*/ 0 w 6247800"/>
              <a:gd name="textAreaRight" fmla="*/ 6248160 w 6247800"/>
              <a:gd name="textAreaTop" fmla="*/ 0 h 702720"/>
              <a:gd name="textAreaBottom" fmla="*/ 703080 h 70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Tahoma"/>
                <a:ea typeface="DejaVu Sans"/>
              </a:rPr>
              <a:t>Types of networks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 4"/>
          <p:cNvSpPr/>
          <p:nvPr/>
        </p:nvSpPr>
        <p:spPr>
          <a:xfrm>
            <a:off x="2373480" y="2971800"/>
            <a:ext cx="23950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9999"/>
                </a:solidFill>
                <a:latin typeface="Arial"/>
                <a:ea typeface="Times New Roman"/>
              </a:rPr>
              <a:t>(LAN, WAN, Internet);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 5"/>
          <p:cNvSpPr/>
          <p:nvPr/>
        </p:nvSpPr>
        <p:spPr>
          <a:xfrm>
            <a:off x="2821320" y="3324240"/>
            <a:ext cx="227520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9999"/>
                </a:solidFill>
                <a:latin typeface="Arial"/>
                <a:ea typeface="Times New Roman"/>
              </a:rPr>
              <a:t>(Client-Server, P2P);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6"/>
          <p:cNvSpPr/>
          <p:nvPr/>
        </p:nvSpPr>
        <p:spPr>
          <a:xfrm>
            <a:off x="786240" y="2895480"/>
            <a:ext cx="180072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Their size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angle 7"/>
          <p:cNvSpPr/>
          <p:nvPr/>
        </p:nvSpPr>
        <p:spPr>
          <a:xfrm>
            <a:off x="786240" y="3276720"/>
            <a:ext cx="217368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Their servers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787680" y="4038480"/>
            <a:ext cx="427428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How they are linked together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angle 9"/>
          <p:cNvSpPr/>
          <p:nvPr/>
        </p:nvSpPr>
        <p:spPr>
          <a:xfrm>
            <a:off x="4891320" y="4089240"/>
            <a:ext cx="18943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9999"/>
                </a:solidFill>
                <a:latin typeface="Arial"/>
                <a:ea typeface="Times New Roman"/>
              </a:rPr>
              <a:t>(cable, wireless);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10"/>
          <p:cNvSpPr/>
          <p:nvPr/>
        </p:nvSpPr>
        <p:spPr>
          <a:xfrm>
            <a:off x="793440" y="4419720"/>
            <a:ext cx="307800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Their ‘logical’ shape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11"/>
          <p:cNvSpPr/>
          <p:nvPr/>
        </p:nvSpPr>
        <p:spPr>
          <a:xfrm>
            <a:off x="3732480" y="4470480"/>
            <a:ext cx="17794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9999"/>
                </a:solidFill>
                <a:latin typeface="Arial"/>
                <a:ea typeface="Times New Roman"/>
              </a:rPr>
              <a:t>(bus, star, </a:t>
            </a:r>
            <a:r>
              <a:rPr b="0" lang="en-AU" sz="1800" spc="-1" strike="noStrike">
                <a:solidFill>
                  <a:srgbClr val="009999"/>
                </a:solidFill>
                <a:latin typeface="Arial"/>
                <a:ea typeface="DejaVu Sans"/>
              </a:rPr>
              <a:t>tree</a:t>
            </a:r>
            <a:r>
              <a:rPr b="0" lang="en-AU" sz="1800" spc="-1" strike="noStrike">
                <a:solidFill>
                  <a:srgbClr val="009999"/>
                </a:solidFill>
                <a:latin typeface="Arial"/>
                <a:ea typeface="Times New Roman"/>
              </a:rPr>
              <a:t>);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tangle 12"/>
          <p:cNvSpPr/>
          <p:nvPr/>
        </p:nvSpPr>
        <p:spPr>
          <a:xfrm>
            <a:off x="787680" y="4813200"/>
            <a:ext cx="446004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How network messages travel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Rectangle 13"/>
          <p:cNvSpPr/>
          <p:nvPr/>
        </p:nvSpPr>
        <p:spPr>
          <a:xfrm>
            <a:off x="5109120" y="4876920"/>
            <a:ext cx="24742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9999"/>
                </a:solidFill>
                <a:latin typeface="Arial"/>
                <a:ea typeface="Times New Roman"/>
              </a:rPr>
              <a:t>(Ethernet’s CSMA/CD)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Rectangle 14"/>
          <p:cNvSpPr/>
          <p:nvPr/>
        </p:nvSpPr>
        <p:spPr>
          <a:xfrm>
            <a:off x="786600" y="3657600"/>
            <a:ext cx="532584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Times New Roman"/>
              </a:rPr>
              <a:t>The rules they use to exchange data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Rectangle 15"/>
          <p:cNvSpPr/>
          <p:nvPr/>
        </p:nvSpPr>
        <p:spPr>
          <a:xfrm>
            <a:off x="6002640" y="3710160"/>
            <a:ext cx="23097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9999"/>
                </a:solidFill>
                <a:latin typeface="Arial"/>
                <a:ea typeface="Times New Roman"/>
              </a:rPr>
              <a:t>(protocols – TCP/IP).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989BEF2-B0D5-48D4-9086-A47117997965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 Box 2"/>
          <p:cNvSpPr/>
          <p:nvPr/>
        </p:nvSpPr>
        <p:spPr>
          <a:xfrm>
            <a:off x="1476360" y="189000"/>
            <a:ext cx="6095160" cy="702720"/>
          </a:xfrm>
          <a:custGeom>
            <a:avLst/>
            <a:gdLst>
              <a:gd name="textAreaLeft" fmla="*/ 0 w 6095160"/>
              <a:gd name="textAreaRight" fmla="*/ 6095520 w 6095160"/>
              <a:gd name="textAreaTop" fmla="*/ 0 h 702720"/>
              <a:gd name="textAreaBottom" fmla="*/ 703080 h 70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Tahoma"/>
                <a:ea typeface="DejaVu Sans"/>
              </a:rPr>
              <a:t>Why network?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Box 3"/>
          <p:cNvSpPr/>
          <p:nvPr/>
        </p:nvSpPr>
        <p:spPr>
          <a:xfrm>
            <a:off x="324000" y="907920"/>
            <a:ext cx="8606520" cy="4397400"/>
          </a:xfrm>
          <a:custGeom>
            <a:avLst/>
            <a:gdLst>
              <a:gd name="textAreaLeft" fmla="*/ 0 w 8606520"/>
              <a:gd name="textAreaRight" fmla="*/ 8606880 w 8606520"/>
              <a:gd name="textAreaTop" fmla="*/ 0 h 4397400"/>
              <a:gd name="textAreaBottom" fmla="*/ 4397760 h 4397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9999"/>
                </a:solidFill>
                <a:latin typeface="Tahoma"/>
                <a:ea typeface="DejaVu Sans"/>
              </a:rPr>
              <a:t>Efficiency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 – Better, faster communication – email, videoconferencing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Cost savings (email vs phone calls, physical travel),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Staff savings (e.g. networked helpdesk),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49"/>
              </a:spcBef>
              <a:buClr>
                <a:srgbClr val="000000"/>
              </a:buClr>
              <a:buFont typeface="Tahom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Equipment savings: printers, internet connections, internet cache, CD drives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9999"/>
                </a:solidFill>
                <a:latin typeface="Tahoma"/>
                <a:ea typeface="DejaVu Sans"/>
              </a:rPr>
              <a:t>Effectiveness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 – collaborative work is easier, access to resources is broader, group calendaring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3"/>
          <p:cNvSpPr/>
          <p:nvPr/>
        </p:nvSpPr>
        <p:spPr>
          <a:xfrm>
            <a:off x="6553080" y="6245280"/>
            <a:ext cx="2133000" cy="475560"/>
          </a:xfrm>
          <a:custGeom>
            <a:avLst/>
            <a:gdLst>
              <a:gd name="textAreaLeft" fmla="*/ 0 w 2133000"/>
              <a:gd name="textAreaRight" fmla="*/ 2133360 w 2133000"/>
              <a:gd name="textAreaTop" fmla="*/ 0 h 475560"/>
              <a:gd name="textAreaBottom" fmla="*/ 475920 h 47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DA9DA96-8537-4CF5-9C99-E406CEDF292A}" type="slidenum"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Box 2"/>
          <p:cNvSpPr/>
          <p:nvPr/>
        </p:nvSpPr>
        <p:spPr>
          <a:xfrm>
            <a:off x="1476360" y="189000"/>
            <a:ext cx="6095160" cy="702720"/>
          </a:xfrm>
          <a:custGeom>
            <a:avLst/>
            <a:gdLst>
              <a:gd name="textAreaLeft" fmla="*/ 0 w 6095160"/>
              <a:gd name="textAreaRight" fmla="*/ 6095520 w 6095160"/>
              <a:gd name="textAreaTop" fmla="*/ 0 h 702720"/>
              <a:gd name="textAreaBottom" fmla="*/ 703080 h 70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2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Tahoma"/>
                <a:ea typeface="DejaVu Sans"/>
              </a:rPr>
              <a:t>Why network?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Box 3"/>
          <p:cNvSpPr/>
          <p:nvPr/>
        </p:nvSpPr>
        <p:spPr>
          <a:xfrm>
            <a:off x="179280" y="907920"/>
            <a:ext cx="8606880" cy="3953160"/>
          </a:xfrm>
          <a:custGeom>
            <a:avLst/>
            <a:gdLst>
              <a:gd name="textAreaLeft" fmla="*/ 0 w 8606880"/>
              <a:gd name="textAreaRight" fmla="*/ 8607240 w 8606880"/>
              <a:gd name="textAreaTop" fmla="*/ 0 h 3953160"/>
              <a:gd name="textAreaBottom" fmla="*/ 3953520 h 3953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9999"/>
                </a:solidFill>
                <a:latin typeface="Tahoma"/>
                <a:ea typeface="DejaVu Sans"/>
              </a:rPr>
              <a:t>Management 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- control over internet &amp; printing, staff monitoring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9999"/>
                </a:solidFill>
                <a:latin typeface="Tahoma"/>
                <a:ea typeface="DejaVu Sans"/>
              </a:rPr>
              <a:t>Company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AU" sz="2800" spc="-1" strike="noStrike">
                <a:solidFill>
                  <a:srgbClr val="009999"/>
                </a:solidFill>
                <a:latin typeface="Tahoma"/>
                <a:ea typeface="DejaVu Sans"/>
              </a:rPr>
              <a:t>image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AU" sz="2800" spc="-1" strike="noStrike">
                <a:solidFill>
                  <a:srgbClr val="009999"/>
                </a:solidFill>
                <a:latin typeface="Tahoma"/>
                <a:ea typeface="DejaVu Sans"/>
              </a:rPr>
              <a:t>and “reach”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 – internet visibility makes any company international and accessible and “with it”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9999"/>
                </a:solidFill>
                <a:latin typeface="Tahoma"/>
                <a:ea typeface="DejaVu Sans"/>
              </a:rPr>
              <a:t>Customer service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 – many more ways to help customers (e.g. FAQ, downloads, online advice, email contact)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Types of networks </a:t>
            </a:r>
            <a:br>
              <a:rPr sz="4400"/>
            </a:b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457200" y="1268280"/>
            <a:ext cx="8228880" cy="48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888" lnSpcReduction="10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LAN = 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ocal 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 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etwork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Geographically limited in size.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Usually in a single building or on a single site.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Spread limited to a few hundred metres.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75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e.g. the computers in the McKinnon branch of the Commonwealth bank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Size 2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WAN = 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ide 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 </a:t>
            </a: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etwork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Geographically widespread (e.g. across cities, states, countries)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Usually made up of interconnected LANs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E.g. the interconnected LANs of every branch of the Commonwealth Bank in Australia.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Size 3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Internet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you get when WANs join together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There is nothing that is “the internet” except for the computers that are interconnected at any single moment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2003-02-17T13:13:48Z</dcterms:created>
  <dc:creator>kel</dc:creator>
  <dc:description/>
  <dc:language>en-AU</dc:language>
  <cp:lastModifiedBy/>
  <dcterms:modified xsi:type="dcterms:W3CDTF">2024-08-19T15:20:25Z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