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jpeg" ContentType="image/jpeg"/>
  <Override PartName="/ppt/media/image14.gif" ContentType="image/gif"/>
  <Override PartName="/ppt/media/image15.jpeg" ContentType="image/jpe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slide" Target="slides/slide17.xml"/><Relationship Id="rId43" Type="http://schemas.openxmlformats.org/officeDocument/2006/relationships/slide" Target="slides/slide18.xml"/><Relationship Id="rId44" Type="http://schemas.openxmlformats.org/officeDocument/2006/relationships/slide" Target="slides/slide19.xml"/><Relationship Id="rId45" Type="http://schemas.openxmlformats.org/officeDocument/2006/relationships/slide" Target="slides/slide20.xml"/><Relationship Id="rId46" Type="http://schemas.openxmlformats.org/officeDocument/2006/relationships/slide" Target="slides/slide21.xml"/><Relationship Id="rId47" Type="http://schemas.openxmlformats.org/officeDocument/2006/relationships/slide" Target="slides/slide22.xml"/><Relationship Id="rId48" Type="http://schemas.openxmlformats.org/officeDocument/2006/relationships/slide" Target="slides/slide23.xml"/><Relationship Id="rId49" Type="http://schemas.openxmlformats.org/officeDocument/2006/relationships/slide" Target="slides/slide24.xml"/><Relationship Id="rId50" Type="http://schemas.openxmlformats.org/officeDocument/2006/relationships/slide" Target="slides/slide25.xml"/><Relationship Id="rId51" Type="http://schemas.openxmlformats.org/officeDocument/2006/relationships/slide" Target="slides/slide26.xml"/><Relationship Id="rId52" Type="http://schemas.openxmlformats.org/officeDocument/2006/relationships/slide" Target="slides/slide27.xml"/><Relationship Id="rId53" Type="http://schemas.openxmlformats.org/officeDocument/2006/relationships/slide" Target="slides/slide28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4572000" y="3154680"/>
            <a:ext cx="4337640" cy="325332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932B72-163F-4F5B-8B42-A7464E849ABB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Text Box 2"/>
          <p:cNvSpPr/>
          <p:nvPr/>
        </p:nvSpPr>
        <p:spPr>
          <a:xfrm>
            <a:off x="3240" y="3420000"/>
            <a:ext cx="6476040" cy="2771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399"/>
              </a:spcBef>
            </a:pPr>
            <a:r>
              <a:rPr b="0" lang="en-AU" sz="8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Hardware</a:t>
            </a:r>
            <a:endParaRPr b="0" lang="en-AU" sz="8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4" descr=""/>
          <p:cNvPicPr/>
          <p:nvPr/>
        </p:nvPicPr>
        <p:blipFill>
          <a:blip r:embed="rId2"/>
          <a:stretch/>
        </p:blipFill>
        <p:spPr>
          <a:xfrm>
            <a:off x="5508000" y="188640"/>
            <a:ext cx="3432600" cy="2259360"/>
          </a:xfrm>
          <a:prstGeom prst="rect">
            <a:avLst/>
          </a:prstGeom>
          <a:ln w="0">
            <a:noFill/>
          </a:ln>
        </p:spPr>
      </p:pic>
      <p:sp>
        <p:nvSpPr>
          <p:cNvPr id="132" name="Text Box 1"/>
          <p:cNvSpPr/>
          <p:nvPr/>
        </p:nvSpPr>
        <p:spPr>
          <a:xfrm>
            <a:off x="3240" y="3420000"/>
            <a:ext cx="6476040" cy="27716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399"/>
              </a:spcBef>
            </a:pPr>
            <a:r>
              <a:rPr b="0" lang="en-AU" sz="8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Hardware</a:t>
            </a:r>
            <a:endParaRPr b="0" lang="en-AU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9"/>
          <p:cNvSpPr/>
          <p:nvPr/>
        </p:nvSpPr>
        <p:spPr>
          <a:xfrm>
            <a:off x="180000" y="108360"/>
            <a:ext cx="6476040" cy="2573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Applied Computing Slideshows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by Mark Kelly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mark@vcedata.com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</a:pPr>
            <a:r>
              <a:rPr b="0" lang="en-AU" sz="1600" spc="-1" strike="noStrike">
                <a:solidFill>
                  <a:srgbClr val="000000"/>
                </a:solidFill>
                <a:latin typeface="Tahoma"/>
                <a:ea typeface="DejaVu Sans"/>
              </a:rPr>
              <a:t>Last modified 2024-02-21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07AFC0-1CAE-4FEC-A59F-19831CA4526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 Box 2"/>
          <p:cNvSpPr/>
          <p:nvPr/>
        </p:nvSpPr>
        <p:spPr>
          <a:xfrm>
            <a:off x="1042920" y="404640"/>
            <a:ext cx="64760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Routers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Box 3"/>
          <p:cNvSpPr/>
          <p:nvPr/>
        </p:nvSpPr>
        <p:spPr>
          <a:xfrm>
            <a:off x="1371600" y="2895480"/>
            <a:ext cx="67046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4"/>
          <p:cNvSpPr/>
          <p:nvPr/>
        </p:nvSpPr>
        <p:spPr>
          <a:xfrm>
            <a:off x="611280" y="1700280"/>
            <a:ext cx="7999920" cy="30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Act as a hardware firewall to protect the LAN.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be programmed to only allow authorised incoming and outgoing traffic.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Home routers often combine: switch, internet port, modem, WAP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3659B7-34F4-403E-A963-5C9C0768DCB2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Text Box 2"/>
          <p:cNvSpPr/>
          <p:nvPr/>
        </p:nvSpPr>
        <p:spPr>
          <a:xfrm>
            <a:off x="1143000" y="76212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UTP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Box 3"/>
          <p:cNvSpPr/>
          <p:nvPr/>
        </p:nvSpPr>
        <p:spPr>
          <a:xfrm>
            <a:off x="250920" y="2438280"/>
            <a:ext cx="8533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ff"/>
              </a:buClr>
              <a:buFont typeface="Symbol"/>
              <a:buChar char=""/>
            </a:pPr>
            <a:r>
              <a:rPr b="1" lang="en-AU" sz="2400" spc="-1" strike="noStrike">
                <a:solidFill>
                  <a:srgbClr val="0000ff"/>
                </a:solidFill>
                <a:latin typeface="Tahoma"/>
                <a:ea typeface="DejaVu Sans"/>
              </a:rPr>
              <a:t>UTP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(Unshielded Twisted Pair) e.g. CAT6 (‘Category 6’)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6" descr="cat5-mini"/>
          <p:cNvPicPr/>
          <p:nvPr/>
        </p:nvPicPr>
        <p:blipFill>
          <a:blip r:embed="rId1"/>
          <a:stretch/>
        </p:blipFill>
        <p:spPr>
          <a:xfrm>
            <a:off x="1828800" y="3657600"/>
            <a:ext cx="5409000" cy="250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B95572-AE85-4919-A243-CF84012D5D19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Text Box 2"/>
          <p:cNvSpPr/>
          <p:nvPr/>
        </p:nvSpPr>
        <p:spPr>
          <a:xfrm>
            <a:off x="412920" y="26028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Fibre optic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4"/>
          <p:cNvSpPr/>
          <p:nvPr/>
        </p:nvSpPr>
        <p:spPr>
          <a:xfrm>
            <a:off x="395280" y="3357720"/>
            <a:ext cx="8582400" cy="34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Made of glass (or plastic)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Optical, not electrical – little signal fade over long distances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Optical Signals created by LED or laser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Multiple signals on a single fibre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Resists electromagnetic interferences (EMI)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Light signals bounce down Fibre Optic cable using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Internal Reflection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7" descr="~fo-connect-little"/>
          <p:cNvPicPr/>
          <p:nvPr/>
        </p:nvPicPr>
        <p:blipFill>
          <a:blip r:embed="rId1"/>
          <a:stretch/>
        </p:blipFill>
        <p:spPr>
          <a:xfrm>
            <a:off x="468360" y="981000"/>
            <a:ext cx="5294880" cy="223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FC0C49-1BAB-496F-AC92-138074F8147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Text Box 2"/>
          <p:cNvSpPr/>
          <p:nvPr/>
        </p:nvSpPr>
        <p:spPr>
          <a:xfrm>
            <a:off x="1143000" y="76212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Fibre Optic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Rectangle 6"/>
          <p:cNvSpPr/>
          <p:nvPr/>
        </p:nvSpPr>
        <p:spPr>
          <a:xfrm>
            <a:off x="324000" y="1700280"/>
            <a:ext cx="8609400" cy="44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Core is as thin as a human hair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Not very flexible – needs thick protective coat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fast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high bandwidth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secure (can’t be easily tapped or monitored)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VERY long distance (&gt;2km without repeaters)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Light weight, small size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Needs expensive adaptors to convert digital signals to/from electrical signals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400000" y="4116240"/>
            <a:ext cx="3249720" cy="254376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sldNum" idx="14"/>
          </p:nvPr>
        </p:nvSpPr>
        <p:spPr>
          <a:xfrm>
            <a:off x="6867360" y="648000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83119B-AB2A-47E6-B350-406581CA7506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Text Box 2"/>
          <p:cNvSpPr/>
          <p:nvPr/>
        </p:nvSpPr>
        <p:spPr>
          <a:xfrm>
            <a:off x="1143000" y="76212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Cables and wireless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angle 7"/>
          <p:cNvSpPr/>
          <p:nvPr/>
        </p:nvSpPr>
        <p:spPr>
          <a:xfrm>
            <a:off x="380880" y="1628640"/>
            <a:ext cx="79236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Many fibre optic cable (‘FOC’) threads can be bound into a slim, single cable without their signals interfering with each other, giving massive data throughput.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FOC has largely replaced old, heavy, expensive copper cables to cross oceans.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8"/>
          <p:cNvSpPr/>
          <p:nvPr/>
        </p:nvSpPr>
        <p:spPr>
          <a:xfrm>
            <a:off x="457200" y="4149720"/>
            <a:ext cx="4762800" cy="2604960"/>
          </a:xfrm>
          <a:prstGeom prst="rect">
            <a:avLst/>
          </a:prstGeom>
          <a:solidFill>
            <a:srgbClr val="99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Warning!  Sharks can damage your network!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 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Sharks get over-excited by the electromagnetic fields radiated by copper cable and attack them.  FOC is electromagnetically silent.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https://www.sonicwall.com/image/sonicwall-clean-wireless/screenshots/sonicpoint-ace-1.jpg"/>
          <p:cNvPicPr/>
          <p:nvPr/>
        </p:nvPicPr>
        <p:blipFill>
          <a:blip r:embed="rId1"/>
          <a:stretch/>
        </p:blipFill>
        <p:spPr>
          <a:xfrm>
            <a:off x="3420000" y="2222640"/>
            <a:ext cx="7619040" cy="288504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802782-66DD-46CD-9461-E6F604FADE09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Text Box 2"/>
          <p:cNvSpPr/>
          <p:nvPr/>
        </p:nvSpPr>
        <p:spPr>
          <a:xfrm>
            <a:off x="395280" y="33336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Wireless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4"/>
          <p:cNvSpPr/>
          <p:nvPr/>
        </p:nvSpPr>
        <p:spPr>
          <a:xfrm>
            <a:off x="106200" y="1601640"/>
            <a:ext cx="5760000" cy="38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Data sent as radio signals between NICs and base stations (WAP=</a:t>
            </a:r>
            <a:r>
              <a:rPr b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ireless </a:t>
            </a:r>
            <a:r>
              <a:rPr b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ccess </a:t>
            </a:r>
            <a:r>
              <a:rPr b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oint)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short distances (e.g. 80m-200m), reduced by obstacles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Claimed speeds of 54, 150, 300Mbps etc but these are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theoretical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,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maximum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laboratory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speeds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tarSymbol"/>
              <a:buChar char="-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Encrypted to prevent eavesdropping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2C7637-F6A8-43C3-BDD4-08A57A4DAF98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Wireless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4"/>
          <p:cNvSpPr/>
          <p:nvPr/>
        </p:nvSpPr>
        <p:spPr>
          <a:xfrm>
            <a:off x="755640" y="1413000"/>
            <a:ext cx="6856920" cy="39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Many PCs can connect to a base station, share its bandwidth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PCs can “roam” and will automatically connect to the base station that has the strongest signal (like mobile phones)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Wireless NICs and antennae are now built into laptops, tablets, phones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F030342-8DD8-43DC-89C2-73561E64DAF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 Box 2"/>
          <p:cNvSpPr/>
          <p:nvPr/>
        </p:nvSpPr>
        <p:spPr>
          <a:xfrm>
            <a:off x="1143000" y="762120"/>
            <a:ext cx="7542720" cy="638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Connections – Wireless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3"/>
          <p:cNvSpPr/>
          <p:nvPr/>
        </p:nvSpPr>
        <p:spPr>
          <a:xfrm>
            <a:off x="324000" y="1585800"/>
            <a:ext cx="5183640" cy="50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Good for temporary networks, or when PCs rarely needed in a location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Good for laptop-intensive places (e.g. classrooms, staffrooms).  Great at home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Relatively expensive compared to cable, but a useful network add-on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Flexible – network devices can be moved in seconds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Security concerns – never run it unsecured!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Picture 4" descr="Dsc01599"/>
          <p:cNvPicPr/>
          <p:nvPr/>
        </p:nvPicPr>
        <p:blipFill>
          <a:blip r:embed="rId1"/>
          <a:stretch/>
        </p:blipFill>
        <p:spPr>
          <a:xfrm>
            <a:off x="5724360" y="1484280"/>
            <a:ext cx="3313800" cy="441864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5"/>
          <p:cNvSpPr/>
          <p:nvPr/>
        </p:nvSpPr>
        <p:spPr>
          <a:xfrm>
            <a:off x="5724360" y="5877000"/>
            <a:ext cx="457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Ancient wireless base station &amp;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white radio antenna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BCD8ED-DB05-4CA1-BBFB-36CB5294DF23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 Box 2"/>
          <p:cNvSpPr/>
          <p:nvPr/>
        </p:nvSpPr>
        <p:spPr>
          <a:xfrm>
            <a:off x="1371600" y="762120"/>
            <a:ext cx="64760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Servers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 Box 3"/>
          <p:cNvSpPr/>
          <p:nvPr/>
        </p:nvSpPr>
        <p:spPr>
          <a:xfrm>
            <a:off x="395280" y="2362320"/>
            <a:ext cx="5561640" cy="30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Robust central computers at the heart of a network.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File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servers are the most common server type.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Web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servers store web pages for visitors to read.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Picture 6" descr="~server-lettle"/>
          <p:cNvPicPr/>
          <p:nvPr/>
        </p:nvPicPr>
        <p:blipFill>
          <a:blip r:embed="rId1"/>
          <a:stretch/>
        </p:blipFill>
        <p:spPr>
          <a:xfrm>
            <a:off x="6248520" y="990720"/>
            <a:ext cx="2157840" cy="520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E6B03C-37F9-4712-A633-490D758F402E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 Box 2"/>
          <p:cNvSpPr/>
          <p:nvPr/>
        </p:nvSpPr>
        <p:spPr>
          <a:xfrm>
            <a:off x="250920" y="44280"/>
            <a:ext cx="64760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File Servers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Box 3"/>
          <p:cNvSpPr/>
          <p:nvPr/>
        </p:nvSpPr>
        <p:spPr>
          <a:xfrm>
            <a:off x="324000" y="942840"/>
            <a:ext cx="7619040" cy="53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File servers run the Network operating system (NOS) which handles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authenticating users during login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controlling users’ access to resources based on their rights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managing print queues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doing backups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running centralised software such as virus scanners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running services like DHCP to give out IP addresses to workstations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controlling internet services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2FEDC3-D303-406F-9E1C-878D6357916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 Box 2"/>
          <p:cNvSpPr/>
          <p:nvPr/>
        </p:nvSpPr>
        <p:spPr>
          <a:xfrm>
            <a:off x="250920" y="189000"/>
            <a:ext cx="6476040" cy="69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</a:pPr>
            <a:r>
              <a:rPr b="0" lang="en-AU" sz="4000" spc="-1" strike="noStrike">
                <a:solidFill>
                  <a:srgbClr val="000000"/>
                </a:solidFill>
                <a:latin typeface="Tahoma"/>
                <a:ea typeface="DejaVu Sans"/>
              </a:rPr>
              <a:t>Network Hardware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 Box 3"/>
          <p:cNvSpPr/>
          <p:nvPr/>
        </p:nvSpPr>
        <p:spPr>
          <a:xfrm>
            <a:off x="250920" y="981000"/>
            <a:ext cx="5542560" cy="51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The main bits: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Modem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Cables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interface card (NIC)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Server (e.g. file server, web server)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Switch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Router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Wireless access point (WAP)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4" descr=""/>
          <p:cNvPicPr/>
          <p:nvPr/>
        </p:nvPicPr>
        <p:blipFill>
          <a:blip r:embed="rId1"/>
          <a:stretch/>
        </p:blipFill>
        <p:spPr>
          <a:xfrm>
            <a:off x="5048280" y="2060640"/>
            <a:ext cx="4094640" cy="287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4C2759-71A7-4D0F-AC61-8EBDE016A4DD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Text Box 2"/>
          <p:cNvSpPr/>
          <p:nvPr/>
        </p:nvSpPr>
        <p:spPr>
          <a:xfrm>
            <a:off x="762120" y="928800"/>
            <a:ext cx="815220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Network Operating Systems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 Box 3"/>
          <p:cNvSpPr/>
          <p:nvPr/>
        </p:nvSpPr>
        <p:spPr>
          <a:xfrm>
            <a:off x="899640" y="2133720"/>
            <a:ext cx="7405200" cy="466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‘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NOS’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For example Microsoft Server.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 NOS runs a LAN, like an OS runs a PC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Control users’ access to network resources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Apply security  - restricts who can access which parts of the LAN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Run community programs for all users, like internet access, backups, virus scanning, caching downloads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51613D5-53B4-43E8-93F7-C65AB210D72B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Text Box 2"/>
          <p:cNvSpPr/>
          <p:nvPr/>
        </p:nvSpPr>
        <p:spPr>
          <a:xfrm>
            <a:off x="1371600" y="762120"/>
            <a:ext cx="64760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File Servers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 Box 3"/>
          <p:cNvSpPr/>
          <p:nvPr/>
        </p:nvSpPr>
        <p:spPr>
          <a:xfrm>
            <a:off x="395280" y="1773360"/>
            <a:ext cx="7542720" cy="17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Servers don’t really have anything special in terms of hardware.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Expensive because of their high-quality components, and “scalability” (expandability).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angle 4"/>
          <p:cNvSpPr/>
          <p:nvPr/>
        </p:nvSpPr>
        <p:spPr>
          <a:xfrm>
            <a:off x="318960" y="3809880"/>
            <a:ext cx="792360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Memory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– servers love lots of RAM.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Storage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–need large and fast hard disks – often RAID (discussed soon)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5E15CD-46B1-40A9-B302-D7A9CE20382E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Text Box 2"/>
          <p:cNvSpPr/>
          <p:nvPr/>
        </p:nvSpPr>
        <p:spPr>
          <a:xfrm>
            <a:off x="324000" y="404640"/>
            <a:ext cx="746640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File Servers vs Desktops 1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 Box 3"/>
          <p:cNvSpPr/>
          <p:nvPr/>
        </p:nvSpPr>
        <p:spPr>
          <a:xfrm>
            <a:off x="228600" y="1544760"/>
            <a:ext cx="860940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CPU Processing power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– not very important in a file server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Backup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– most servers have inbuilt high-capacity backup hardware (e.g. tape drives) or SAN (Storage Area Network)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Picture 4" descr="aniflex"/>
          <p:cNvPicPr/>
          <p:nvPr/>
        </p:nvPicPr>
        <p:blipFill>
          <a:blip r:embed="rId1"/>
          <a:stretch/>
        </p:blipFill>
        <p:spPr>
          <a:xfrm>
            <a:off x="6516720" y="4129200"/>
            <a:ext cx="1823040" cy="2611800"/>
          </a:xfrm>
          <a:prstGeom prst="rect">
            <a:avLst/>
          </a:prstGeom>
          <a:ln w="0">
            <a:noFill/>
          </a:ln>
        </p:spPr>
      </p:pic>
      <p:sp>
        <p:nvSpPr>
          <p:cNvPr id="215" name="Text Box 5"/>
          <p:cNvSpPr/>
          <p:nvPr/>
        </p:nvSpPr>
        <p:spPr>
          <a:xfrm>
            <a:off x="1952640" y="5300640"/>
            <a:ext cx="4418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spcBef>
                <a:spcPts val="1199"/>
              </a:spcBef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Servers are the muscle men in the computer world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C0BD6F2-581A-462A-99D0-F84FBC0DF0DF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Text Box 2"/>
          <p:cNvSpPr/>
          <p:nvPr/>
        </p:nvSpPr>
        <p:spPr>
          <a:xfrm>
            <a:off x="179280" y="333360"/>
            <a:ext cx="746640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File Servers vs Desktops 2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 Box 3"/>
          <p:cNvSpPr/>
          <p:nvPr/>
        </p:nvSpPr>
        <p:spPr>
          <a:xfrm>
            <a:off x="228600" y="1557360"/>
            <a:ext cx="8609400" cy="34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Connectivity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– servers often have multiple NICs to increase their data throughput.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Robustness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 - servers run all day for years, and need rugged high-quality components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Scalability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–the ability to increase the size and power of equipment and networks as required e.g. add 8 hard disks, two power supplies, two NICs, two CPUs, lots of RAM etc.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Designing and engineering this expandability is expensive.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35E305-5BE4-40A9-9EBB-1D25ED4B4221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Text Box 2"/>
          <p:cNvSpPr/>
          <p:nvPr/>
        </p:nvSpPr>
        <p:spPr>
          <a:xfrm>
            <a:off x="6143760" y="857160"/>
            <a:ext cx="23882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R.A.I.D.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 Box 3"/>
          <p:cNvSpPr/>
          <p:nvPr/>
        </p:nvSpPr>
        <p:spPr>
          <a:xfrm>
            <a:off x="0" y="301680"/>
            <a:ext cx="6094800" cy="46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Redundant Array of Independent Disks</a:t>
            </a: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) arrays for reliability and/or speed.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RAID uses a group of hard disks that work as a single unit.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Flavours of RAID: RAID0 to RAID10 (RAID 1 + RAID 0) offer reliability and/or speed (at ever-increasing cost).  Includes ...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108576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000" spc="-1" strike="noStrike">
                <a:solidFill>
                  <a:srgbClr val="c9211e"/>
                </a:solidFill>
                <a:latin typeface="Tahoma"/>
                <a:ea typeface="DejaVu Sans"/>
              </a:rPr>
              <a:t>mirroring</a:t>
            </a: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 – each disk has its contents copied to an identical duplicated disk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108576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if one disk dies, the other instantly takes over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108576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this is an expensive option, but worth it if data is precious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Picture 5" descr="raid-little"/>
          <p:cNvPicPr/>
          <p:nvPr/>
        </p:nvPicPr>
        <p:blipFill>
          <a:blip r:embed="rId1"/>
          <a:stretch/>
        </p:blipFill>
        <p:spPr>
          <a:xfrm>
            <a:off x="6248520" y="1981080"/>
            <a:ext cx="2437200" cy="3250080"/>
          </a:xfrm>
          <a:prstGeom prst="rect">
            <a:avLst/>
          </a:prstGeom>
          <a:ln w="0">
            <a:noFill/>
          </a:ln>
        </p:spPr>
      </p:pic>
      <p:sp>
        <p:nvSpPr>
          <p:cNvPr id="223" name="Text Box 6"/>
          <p:cNvSpPr/>
          <p:nvPr/>
        </p:nvSpPr>
        <p:spPr>
          <a:xfrm>
            <a:off x="6513480" y="5229360"/>
            <a:ext cx="266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3-disk RAID array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3CDC0E-193D-457C-A4A0-AB0F76074E69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Text Box 7"/>
          <p:cNvSpPr/>
          <p:nvPr/>
        </p:nvSpPr>
        <p:spPr>
          <a:xfrm>
            <a:off x="6143760" y="857160"/>
            <a:ext cx="23882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R.A.I.D.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 Box 8"/>
          <p:cNvSpPr/>
          <p:nvPr/>
        </p:nvSpPr>
        <p:spPr>
          <a:xfrm>
            <a:off x="25200" y="1810080"/>
            <a:ext cx="6094800" cy="41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i="1" lang="en-AU" sz="2000" spc="-1" strike="noStrike">
                <a:solidFill>
                  <a:srgbClr val="c9211e"/>
                </a:solidFill>
                <a:latin typeface="Tahoma"/>
                <a:ea typeface="DejaVu Sans"/>
              </a:rPr>
              <a:t>striping</a:t>
            </a: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 splits each file into chunks that are copied repeatedly to several disks. If any disk fails, lost files can be rebuilt using chunks stored redundantly on the surviving disks.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108576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Striping also allows reading data from several disks at once, so (e.g.) four data reads can occur in one operation.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RAID disks are usually "Hot Swap“ – disks can be replaced without turning off the storage device. No server downtime!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000" spc="-1" strike="noStrike">
                <a:solidFill>
                  <a:srgbClr val="000000"/>
                </a:solidFill>
                <a:latin typeface="Tahoma"/>
                <a:ea typeface="DejaVu Sans"/>
              </a:rPr>
              <a:t>RAID is now common in small business and home NAS (network access storage) devices.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Picture 1" descr="raid-little"/>
          <p:cNvPicPr/>
          <p:nvPr/>
        </p:nvPicPr>
        <p:blipFill>
          <a:blip r:embed="rId1"/>
          <a:stretch/>
        </p:blipFill>
        <p:spPr>
          <a:xfrm>
            <a:off x="6248520" y="1981080"/>
            <a:ext cx="2437200" cy="3250080"/>
          </a:xfrm>
          <a:prstGeom prst="rect">
            <a:avLst/>
          </a:prstGeom>
          <a:ln w="0">
            <a:noFill/>
          </a:ln>
        </p:spPr>
      </p:pic>
      <p:sp>
        <p:nvSpPr>
          <p:cNvPr id="228" name="Text Box 10"/>
          <p:cNvSpPr/>
          <p:nvPr/>
        </p:nvSpPr>
        <p:spPr>
          <a:xfrm>
            <a:off x="6513480" y="5229360"/>
            <a:ext cx="266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i="1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3-disk RAID array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D1BD3B-9205-4756-980B-F709B80D7E4C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Text Box 2"/>
          <p:cNvSpPr/>
          <p:nvPr/>
        </p:nvSpPr>
        <p:spPr>
          <a:xfrm>
            <a:off x="395280" y="157320"/>
            <a:ext cx="6476040" cy="821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AU" sz="4800" spc="-1" strike="noStrike">
                <a:solidFill>
                  <a:srgbClr val="000000"/>
                </a:solidFill>
                <a:latin typeface="Tahoma"/>
                <a:ea typeface="DejaVu Sans"/>
              </a:rPr>
              <a:t>Server farms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 Box 3"/>
          <p:cNvSpPr/>
          <p:nvPr/>
        </p:nvSpPr>
        <p:spPr>
          <a:xfrm>
            <a:off x="395280" y="1160640"/>
            <a:ext cx="813636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smaller networks, network services are performed by software in a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single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server.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 busy LANs, </a:t>
            </a:r>
            <a:r>
              <a:rPr b="0" i="1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multiple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servers share the work…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Login servers – authenticate users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Proxy servers – cache downloads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DHCP servers – allocate IP addresses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Print servers –manage print job queues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Web/FTP servers – serve web pages or files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Email servers –handle email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1"/>
          <p:cNvSpPr/>
          <p:nvPr/>
        </p:nvSpPr>
        <p:spPr>
          <a:xfrm>
            <a:off x="395640" y="188640"/>
            <a:ext cx="8424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challenge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 your next party, casually mention the benefits of RAID5.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They be loving you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557280" y="1666080"/>
            <a:ext cx="8100000" cy="452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1"/>
          <p:cNvSpPr/>
          <p:nvPr/>
        </p:nvSpPr>
        <p:spPr>
          <a:xfrm>
            <a:off x="540000" y="216000"/>
            <a:ext cx="8099280" cy="48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3800" spc="-1" strike="noStrike">
                <a:solidFill>
                  <a:srgbClr val="000000"/>
                </a:solidFill>
                <a:latin typeface="Calibri"/>
                <a:ea typeface="DejaVu Sans"/>
              </a:rPr>
              <a:t>Thanks!</a:t>
            </a:r>
            <a:endParaRPr b="0" lang="en-AU" sz="13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D3BBD9-54AC-469B-AFD3-743A88FCF61A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Text Box 2"/>
          <p:cNvSpPr/>
          <p:nvPr/>
        </p:nvSpPr>
        <p:spPr>
          <a:xfrm>
            <a:off x="395280" y="189000"/>
            <a:ext cx="609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0" lang="en-AU" sz="3600" spc="-1" strike="noStrike">
                <a:solidFill>
                  <a:srgbClr val="000000"/>
                </a:solidFill>
                <a:latin typeface="Tahoma"/>
                <a:ea typeface="DejaVu Sans"/>
              </a:rPr>
              <a:t>The modem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Modulator/demodulator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3" descr="modems"/>
          <p:cNvPicPr/>
          <p:nvPr/>
        </p:nvPicPr>
        <p:blipFill>
          <a:blip r:embed="rId1"/>
          <a:stretch/>
        </p:blipFill>
        <p:spPr>
          <a:xfrm>
            <a:off x="539640" y="981000"/>
            <a:ext cx="6891840" cy="212472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5"/>
          <p:cNvSpPr/>
          <p:nvPr/>
        </p:nvSpPr>
        <p:spPr>
          <a:xfrm>
            <a:off x="539640" y="3357720"/>
            <a:ext cx="7466400" cy="28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Mo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dulate (when uploading) = turn digital data into analogue sound for transmission over phone network. 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1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Dem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odulate (when downloading) = convert sound back to digital data.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AU" sz="1800" spc="-1" strike="noStrike">
                <a:solidFill>
                  <a:srgbClr val="000000"/>
                </a:solidFill>
                <a:latin typeface="Tahoma"/>
                <a:ea typeface="DejaVu Sans"/>
              </a:rPr>
              <a:t>(These are now rare since the NBN rollout of digital internet access.)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B4CC0B-E52A-4DD5-9465-71FFE66BA09D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 Box 4"/>
          <p:cNvSpPr/>
          <p:nvPr/>
        </p:nvSpPr>
        <p:spPr>
          <a:xfrm>
            <a:off x="755640" y="1197000"/>
            <a:ext cx="7923600" cy="39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Note!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Transmission speed is measured in </a:t>
            </a:r>
            <a:r>
              <a:rPr b="1" lang="en-AU" sz="3200" spc="-1" strike="noStrike">
                <a:solidFill>
                  <a:srgbClr val="0000ff"/>
                </a:solidFill>
                <a:latin typeface="Tahoma"/>
                <a:ea typeface="DejaVu Sans"/>
              </a:rPr>
              <a:t>b</a:t>
            </a:r>
            <a:r>
              <a:rPr b="0" lang="en-AU" sz="3200" spc="-1" strike="noStrike">
                <a:solidFill>
                  <a:srgbClr val="0000ff"/>
                </a:solidFill>
                <a:latin typeface="Tahoma"/>
                <a:ea typeface="DejaVu Sans"/>
              </a:rPr>
              <a:t>its per second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(</a:t>
            </a:r>
            <a:r>
              <a:rPr b="0" i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 </a:t>
            </a:r>
            <a:r>
              <a:rPr b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ytes per second!)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For example, a “56Kbps” modem downloads at a </a:t>
            </a:r>
            <a:r>
              <a:rPr b="0" i="1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theoretical</a:t>
            </a:r>
            <a:r>
              <a:rPr b="0" lang="en-AU" sz="3200" spc="-1" strike="noStrike">
                <a:solidFill>
                  <a:srgbClr val="000000"/>
                </a:solidFill>
                <a:latin typeface="Tahoma"/>
                <a:ea typeface="DejaVu Sans"/>
              </a:rPr>
              <a:t> maximum of approx 56,000 bits per second. In real use, it may only achieve a fraction of that.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7" descr=""/>
          <p:cNvPicPr/>
          <p:nvPr/>
        </p:nvPicPr>
        <p:blipFill>
          <a:blip r:embed="rId1"/>
          <a:stretch/>
        </p:blipFill>
        <p:spPr>
          <a:xfrm>
            <a:off x="0" y="4221000"/>
            <a:ext cx="3850200" cy="248508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8BC702-61C8-4C0E-B571-E0BD464DBAF3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 Box 2"/>
          <p:cNvSpPr/>
          <p:nvPr/>
        </p:nvSpPr>
        <p:spPr>
          <a:xfrm>
            <a:off x="1476360" y="353880"/>
            <a:ext cx="64760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- NIC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3"/>
          <p:cNvSpPr/>
          <p:nvPr/>
        </p:nvSpPr>
        <p:spPr>
          <a:xfrm>
            <a:off x="720000" y="1562040"/>
            <a:ext cx="708840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The Network interface card (NIC) allows a stand-alone computer to connect to a network.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Now they are usually built into motherboards.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8" descr=""/>
          <p:cNvPicPr/>
          <p:nvPr/>
        </p:nvPicPr>
        <p:blipFill>
          <a:blip r:embed="rId2"/>
          <a:stretch/>
        </p:blipFill>
        <p:spPr>
          <a:xfrm>
            <a:off x="4643280" y="3990960"/>
            <a:ext cx="4285080" cy="2865960"/>
          </a:xfrm>
          <a:prstGeom prst="rect">
            <a:avLst/>
          </a:prstGeom>
          <a:ln w="0">
            <a:noFill/>
          </a:ln>
        </p:spPr>
      </p:pic>
      <p:sp>
        <p:nvSpPr>
          <p:cNvPr id="149" name="AutoShape 9"/>
          <p:cNvSpPr/>
          <p:nvPr/>
        </p:nvSpPr>
        <p:spPr>
          <a:xfrm rot="20949600">
            <a:off x="6312240" y="5556240"/>
            <a:ext cx="1748520" cy="1080000"/>
          </a:xfrm>
          <a:prstGeom prst="rightArrow">
            <a:avLst>
              <a:gd name="adj1" fmla="val 50000"/>
              <a:gd name="adj2" fmla="val 40455"/>
            </a:avLst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4746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D0BD11-631A-4A35-A711-D5C1BF19AEE3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0" y="274680"/>
            <a:ext cx="86857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7222"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Internet Choices</a:t>
            </a:r>
            <a:br>
              <a:rPr sz="4400"/>
            </a:b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Not all options are available to everyone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24000" y="1826280"/>
            <a:ext cx="8228520" cy="4607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ADSL, ADSL2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up to 250-1000Mbps 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Cable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- 10-20Mbps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66"/>
                </a:solidFill>
                <a:latin typeface="Calibri"/>
              </a:rPr>
              <a:t>Satellite - 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16-48 Mbps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buClr>
                <a:srgbClr val="ff0066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ff0000"/>
                </a:solidFill>
                <a:latin typeface="Calibri"/>
              </a:rPr>
              <a:t>Mobile phone network</a:t>
            </a: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 – 4G (150Mbps), 5G (180-400Mbps)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799"/>
              </a:spcBef>
              <a:buNone/>
            </a:pP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9930959-6B5B-414C-B59E-51366DF89FC5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 Box 2"/>
          <p:cNvSpPr/>
          <p:nvPr/>
        </p:nvSpPr>
        <p:spPr>
          <a:xfrm>
            <a:off x="324000" y="404640"/>
            <a:ext cx="64760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- NIC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3"/>
          <p:cNvSpPr/>
          <p:nvPr/>
        </p:nvSpPr>
        <p:spPr>
          <a:xfrm>
            <a:off x="108000" y="1341360"/>
            <a:ext cx="8855640" cy="36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N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etwork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I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nterface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C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ard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Rated by speed: usually ‘Gigabit’ 1000Mbps bandwidth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Symbol"/>
              <a:buChar char=""/>
            </a:pP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 </a:t>
            </a:r>
            <a:r>
              <a:rPr b="0" lang="en-AU" sz="2800" spc="-1" strike="noStrike">
                <a:solidFill>
                  <a:srgbClr val="ff0000"/>
                </a:solidFill>
                <a:latin typeface="Tahoma"/>
                <a:ea typeface="DejaVu Sans"/>
              </a:rPr>
              <a:t>Bandwidth  - 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data-carrying capacity, usually measured in bits per second. Browsers measure speed in </a:t>
            </a:r>
            <a:r>
              <a:rPr b="0" i="1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Bytes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 per second, </a:t>
            </a:r>
            <a:r>
              <a:rPr b="0" lang="en-AU" sz="1600" spc="-1" strike="noStrike">
                <a:solidFill>
                  <a:srgbClr val="000000"/>
                </a:solidFill>
                <a:latin typeface="Tahoma"/>
                <a:ea typeface="DejaVu Sans"/>
              </a:rPr>
              <a:t>just to be difficult</a:t>
            </a:r>
            <a:r>
              <a:rPr b="0" lang="en-AU" sz="2800" spc="-1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B485B8-28E0-4E6E-84F9-0AB1EB2DB868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 Box 2"/>
          <p:cNvSpPr/>
          <p:nvPr/>
        </p:nvSpPr>
        <p:spPr>
          <a:xfrm>
            <a:off x="1676520" y="838080"/>
            <a:ext cx="6476040" cy="1735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Switches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3"/>
          <p:cNvSpPr/>
          <p:nvPr/>
        </p:nvSpPr>
        <p:spPr>
          <a:xfrm>
            <a:off x="838080" y="3200400"/>
            <a:ext cx="3504240" cy="280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Switches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are connection points where cables can join up or be split.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Typically, a single incoming cable is split into multiple outgoing cables.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Picture 9" descr="hubnodes"/>
          <p:cNvPicPr/>
          <p:nvPr/>
        </p:nvPicPr>
        <p:blipFill>
          <a:blip r:embed="rId1"/>
          <a:stretch/>
        </p:blipFill>
        <p:spPr>
          <a:xfrm>
            <a:off x="4419720" y="3429000"/>
            <a:ext cx="3999600" cy="24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DDB38C-A868-4431-9102-050ABDCC45B4}" type="slidenum">
              <a:rPr b="0" lang="en-AU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Text Box 2"/>
          <p:cNvSpPr/>
          <p:nvPr/>
        </p:nvSpPr>
        <p:spPr>
          <a:xfrm>
            <a:off x="1042920" y="404640"/>
            <a:ext cx="6476040" cy="912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701"/>
              </a:spcBef>
            </a:pPr>
            <a:r>
              <a:rPr b="0" lang="en-AU" sz="5400" spc="-1" strike="noStrike">
                <a:solidFill>
                  <a:srgbClr val="000000"/>
                </a:solidFill>
                <a:latin typeface="Tahoma"/>
                <a:ea typeface="DejaVu Sans"/>
              </a:rPr>
              <a:t>Hardware – Routers</a:t>
            </a:r>
            <a:endParaRPr b="0" lang="en-A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Box 3"/>
          <p:cNvSpPr/>
          <p:nvPr/>
        </p:nvSpPr>
        <p:spPr>
          <a:xfrm>
            <a:off x="1371600" y="2895480"/>
            <a:ext cx="670464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4"/>
          <p:cNvSpPr/>
          <p:nvPr/>
        </p:nvSpPr>
        <p:spPr>
          <a:xfrm>
            <a:off x="642960" y="1428840"/>
            <a:ext cx="799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4 main roles…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Box 6"/>
          <p:cNvSpPr/>
          <p:nvPr/>
        </p:nvSpPr>
        <p:spPr>
          <a:xfrm>
            <a:off x="720000" y="1927440"/>
            <a:ext cx="7999920" cy="383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Join dissimilar networks together, like a </a:t>
            </a:r>
            <a:r>
              <a:rPr b="0" i="1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gateway, </a:t>
            </a: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e.g. connect a home LAN (local area network) to your internet service provider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Guide data packets across networks and internet to their destinations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Guard the connection between a LAN and the outside world (another LAN or a WAN.)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"/>
            </a:pPr>
            <a:r>
              <a:rPr b="0" lang="en-AU" sz="2400" spc="-1" strike="noStrike">
                <a:solidFill>
                  <a:srgbClr val="000000"/>
                </a:solidFill>
                <a:latin typeface="Tahoma"/>
                <a:ea typeface="DejaVu Sans"/>
              </a:rPr>
              <a:t>Divide LANs into self-contained, protected areas, e.g. admin / student networks in a school.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LibreOffice/24.2.0.3$Windows_X86_64 LibreOffice_project/da48488a73ddd66ea24cf16bbc4f7b9c08e9bea1</Application>
  <AppVersion>15.0000</AppVersion>
  <Words>1374</Words>
  <Paragraphs>183</Paragraphs>
  <Company>here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2010-11-18T01:11:42Z</dcterms:created>
  <dc:creator>Mark Kelly</dc:creator>
  <dc:description/>
  <dc:language>en-AU</dc:language>
  <cp:lastModifiedBy/>
  <dcterms:modified xsi:type="dcterms:W3CDTF">2024-02-21T10:42:12Z</dcterms:modified>
  <cp:revision>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28</vt:i4>
  </property>
</Properties>
</file>