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4"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7"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2"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45"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46"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51"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52"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4"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55"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56"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8"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59"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60"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2" name="PlaceHolder 2"/>
          <p:cNvSpPr>
            <a:spLocks noGrp="1"/>
          </p:cNvSpPr>
          <p:nvPr>
            <p:ph/>
          </p:nvPr>
        </p:nvSpPr>
        <p:spPr>
          <a:xfrm>
            <a:off x="504000" y="1326600"/>
            <a:ext cx="90712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63" name="PlaceHolder 3"/>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65"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66"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67"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68" name="PlaceHolder 5"/>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0"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71"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72"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73"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74"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
        <p:nvSpPr>
          <p:cNvPr id="75"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2"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515232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50400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6" name="PlaceHolder 2"/>
          <p:cNvSpPr>
            <a:spLocks noGrp="1"/>
          </p:cNvSpPr>
          <p:nvPr>
            <p:ph/>
          </p:nvPr>
        </p:nvSpPr>
        <p:spPr>
          <a:xfrm>
            <a:off x="504000" y="1326600"/>
            <a:ext cx="4426560" cy="32878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5152320" y="3044160"/>
            <a:ext cx="442656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0" name="PlaceHolder 2"/>
          <p:cNvSpPr>
            <a:spLocks noGrp="1"/>
          </p:cNvSpPr>
          <p:nvPr>
            <p:ph/>
          </p:nvPr>
        </p:nvSpPr>
        <p:spPr>
          <a:xfrm>
            <a:off x="50400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5152320" y="1326600"/>
            <a:ext cx="4426560" cy="156816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504000" y="3044160"/>
            <a:ext cx="9071280" cy="156816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r>
              <a:rPr b="0" lang="en-AU" sz="1800" spc="-1" strike="noStrike">
                <a:latin typeface="Arial"/>
              </a:rPr>
              <a:t>Click to edit the title text format</a:t>
            </a:r>
            <a:endParaRPr b="0" lang="en-AU"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pc="-1" strike="noStrike">
                <a:latin typeface="Arial"/>
              </a:rPr>
              <a:t>Click to edit the outline text format</a:t>
            </a:r>
            <a:endParaRPr b="0" lang="en-AU" sz="1800" spc="-1" strike="noStrike">
              <a:latin typeface="Arial"/>
            </a:endParaRPr>
          </a:p>
          <a:p>
            <a:pPr lvl="1" marL="864000" indent="-324000">
              <a:spcBef>
                <a:spcPts val="1134"/>
              </a:spcBef>
              <a:buClr>
                <a:srgbClr val="000000"/>
              </a:buClr>
              <a:buSzPct val="75000"/>
              <a:buFont typeface="Symbol" charset="2"/>
              <a:buChar char=""/>
            </a:pPr>
            <a:r>
              <a:rPr b="0" lang="en-AU" sz="1800" spc="-1" strike="noStrike">
                <a:latin typeface="Arial"/>
              </a:rPr>
              <a:t>Second Outline Level</a:t>
            </a:r>
            <a:endParaRPr b="0" lang="en-AU" sz="1800" spc="-1" strike="noStrike">
              <a:latin typeface="Arial"/>
            </a:endParaRPr>
          </a:p>
          <a:p>
            <a:pPr lvl="2" marL="1296000" indent="-288000">
              <a:spcBef>
                <a:spcPts val="850"/>
              </a:spcBef>
              <a:buClr>
                <a:srgbClr val="000000"/>
              </a:buClr>
              <a:buSzPct val="45000"/>
              <a:buFont typeface="Wingdings" charset="2"/>
              <a:buChar char=""/>
            </a:pPr>
            <a:r>
              <a:rPr b="0" lang="en-AU" sz="1800" spc="-1" strike="noStrike">
                <a:latin typeface="Arial"/>
              </a:rPr>
              <a:t>Third Outline Level</a:t>
            </a:r>
            <a:endParaRPr b="0" lang="en-AU" sz="1800" spc="-1" strike="noStrike">
              <a:latin typeface="Arial"/>
            </a:endParaRPr>
          </a:p>
          <a:p>
            <a:pPr lvl="3" marL="1728000" indent="-216000">
              <a:spcBef>
                <a:spcPts val="567"/>
              </a:spcBef>
              <a:buClr>
                <a:srgbClr val="000000"/>
              </a:buClr>
              <a:buSzPct val="75000"/>
              <a:buFont typeface="Symbol" charset="2"/>
              <a:buChar char=""/>
            </a:pPr>
            <a:r>
              <a:rPr b="0" lang="en-AU" sz="1800" spc="-1" strike="noStrike">
                <a:latin typeface="Arial"/>
              </a:rPr>
              <a:t>Fourth Outline Level</a:t>
            </a:r>
            <a:endParaRPr b="0" lang="en-AU" sz="1800" spc="-1" strike="noStrike">
              <a:latin typeface="Arial"/>
            </a:endParaRPr>
          </a:p>
          <a:p>
            <a:pPr lvl="4" marL="2160000" indent="-216000">
              <a:spcBef>
                <a:spcPts val="283"/>
              </a:spcBef>
              <a:buClr>
                <a:srgbClr val="000000"/>
              </a:buClr>
              <a:buSzPct val="45000"/>
              <a:buFont typeface="Wingdings" charset="2"/>
              <a:buChar char=""/>
            </a:pPr>
            <a:r>
              <a:rPr b="0" lang="en-AU" sz="1800" spc="-1" strike="noStrike">
                <a:latin typeface="Arial"/>
              </a:rPr>
              <a:t>Fifth Outline Level</a:t>
            </a:r>
            <a:endParaRPr b="0" lang="en-AU" sz="1800" spc="-1" strike="noStrike">
              <a:latin typeface="Arial"/>
            </a:endParaRPr>
          </a:p>
          <a:p>
            <a:pPr lvl="5" marL="2592000" indent="-216000">
              <a:spcBef>
                <a:spcPts val="283"/>
              </a:spcBef>
              <a:buClr>
                <a:srgbClr val="000000"/>
              </a:buClr>
              <a:buSzPct val="45000"/>
              <a:buFont typeface="Wingdings" charset="2"/>
              <a:buChar char=""/>
            </a:pPr>
            <a:r>
              <a:rPr b="0" lang="en-AU" sz="1800" spc="-1" strike="noStrike">
                <a:latin typeface="Arial"/>
              </a:rPr>
              <a:t>Sixth Outline Level</a:t>
            </a:r>
            <a:endParaRPr b="0" lang="en-AU" sz="1800" spc="-1" strike="noStrike">
              <a:latin typeface="Arial"/>
            </a:endParaRPr>
          </a:p>
          <a:p>
            <a:pPr lvl="6" marL="3024000" indent="-216000">
              <a:spcBef>
                <a:spcPts val="283"/>
              </a:spcBef>
              <a:buClr>
                <a:srgbClr val="000000"/>
              </a:buClr>
              <a:buSzPct val="45000"/>
              <a:buFont typeface="Wingdings" charset="2"/>
              <a:buChar char=""/>
            </a:pPr>
            <a:r>
              <a:rPr b="0" lang="en-AU" sz="1800" spc="-1" strike="noStrike">
                <a:latin typeface="Arial"/>
              </a:rPr>
              <a:t>Seventh Outline Level</a:t>
            </a:r>
            <a:endParaRPr b="0" lang="en-AU"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 name="PlaceHolder 1"/>
          <p:cNvSpPr>
            <a:spLocks noGrp="1"/>
          </p:cNvSpPr>
          <p:nvPr>
            <p:ph type="subTitle"/>
          </p:nvPr>
        </p:nvSpPr>
        <p:spPr>
          <a:xfrm>
            <a:off x="504000" y="1865160"/>
            <a:ext cx="9071280" cy="294840"/>
          </a:xfrm>
          <a:prstGeom prst="rect">
            <a:avLst/>
          </a:prstGeom>
          <a:noFill/>
          <a:ln w="0">
            <a:noFill/>
          </a:ln>
        </p:spPr>
        <p:txBody>
          <a:bodyPr lIns="0" rIns="0" tIns="0" bIns="0" anchor="ctr">
            <a:noAutofit/>
          </a:bodyPr>
          <a:p>
            <a:pPr algn="ctr">
              <a:lnSpc>
                <a:spcPct val="100000"/>
              </a:lnSpc>
            </a:pPr>
            <a:r>
              <a:rPr b="1" lang="en-AU" sz="2000" spc="-1" strike="noStrike">
                <a:solidFill>
                  <a:srgbClr val="b2b2b2"/>
                </a:solidFill>
                <a:latin typeface="Gentium Book Basic"/>
              </a:rPr>
              <a:t>Methods for documenting a problem, need or opportunity</a:t>
            </a:r>
            <a:endParaRPr b="0" lang="en-AU" sz="2000" spc="-1" strike="noStrike">
              <a:solidFill>
                <a:srgbClr val="b2b2b2"/>
              </a:solidFill>
              <a:latin typeface="Arial"/>
            </a:endParaRPr>
          </a:p>
        </p:txBody>
      </p:sp>
      <p:sp>
        <p:nvSpPr>
          <p:cNvPr id="77" name=""/>
          <p:cNvSpPr/>
          <p:nvPr/>
        </p:nvSpPr>
        <p:spPr>
          <a:xfrm>
            <a:off x="504000" y="1038960"/>
            <a:ext cx="9071280" cy="647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1" lang="en-AU" sz="4400" spc="-1" strike="noStrike">
                <a:solidFill>
                  <a:srgbClr val="cccccc"/>
                </a:solidFill>
                <a:latin typeface="Gentium Book Basic"/>
              </a:rPr>
              <a:t>Problem Statements</a:t>
            </a:r>
            <a:endParaRPr b="0" lang="en-AU" sz="4400" spc="-1" strike="noStrike">
              <a:solidFill>
                <a:srgbClr val="cccccc"/>
              </a:solidFill>
              <a:latin typeface="Arial"/>
            </a:endParaRPr>
          </a:p>
          <a:p>
            <a:pPr algn="ctr">
              <a:lnSpc>
                <a:spcPct val="100000"/>
              </a:lnSpc>
            </a:pPr>
            <a:r>
              <a:rPr b="1" lang="en-AU" sz="1600" spc="-1" strike="noStrike">
                <a:solidFill>
                  <a:srgbClr val="cccccc"/>
                </a:solidFill>
                <a:latin typeface="Gentium Book Basic"/>
              </a:rPr>
              <a:t>v1.0 – 2022-02-23</a:t>
            </a:r>
            <a:endParaRPr b="0" lang="en-AU" sz="1600" spc="-1" strike="noStrike">
              <a:solidFill>
                <a:srgbClr val="cccccc"/>
              </a:solidFill>
              <a:latin typeface="Arial"/>
            </a:endParaRPr>
          </a:p>
        </p:txBody>
      </p:sp>
      <p:sp>
        <p:nvSpPr>
          <p:cNvPr id="78" name=""/>
          <p:cNvSpPr txBox="1"/>
          <p:nvPr/>
        </p:nvSpPr>
        <p:spPr>
          <a:xfrm>
            <a:off x="3257640" y="41400"/>
            <a:ext cx="3258360" cy="858600"/>
          </a:xfrm>
          <a:prstGeom prst="rect">
            <a:avLst/>
          </a:prstGeom>
          <a:noFill/>
          <a:ln w="0">
            <a:noFill/>
          </a:ln>
        </p:spPr>
        <p:txBody>
          <a:bodyPr lIns="90000" rIns="90000" tIns="45000" bIns="45000" anchor="t">
            <a:noAutofit/>
          </a:bodyPr>
          <a:p>
            <a:pPr algn="ctr"/>
            <a:r>
              <a:rPr b="0" lang="en-AU" sz="1800" spc="-1" strike="noStrike">
                <a:solidFill>
                  <a:srgbClr val="999999"/>
                </a:solidFill>
                <a:latin typeface="Arial"/>
              </a:rPr>
              <a:t> </a:t>
            </a:r>
            <a:r>
              <a:rPr b="0" lang="en-AU" sz="1800" spc="-1" strike="noStrike">
                <a:solidFill>
                  <a:srgbClr val="999999"/>
                </a:solidFill>
                <a:latin typeface="Arial"/>
              </a:rPr>
              <a:t>A vcedata.com slideshow</a:t>
            </a:r>
            <a:endParaRPr b="0" lang="en-AU" sz="1800" spc="-1" strike="noStrike">
              <a:solidFill>
                <a:srgbClr val="999999"/>
              </a:solidFill>
              <a:latin typeface="Arial"/>
            </a:endParaRPr>
          </a:p>
          <a:p>
            <a:pPr algn="ctr"/>
            <a:r>
              <a:rPr b="0" lang="en-AU" sz="1800" spc="-1" strike="noStrike">
                <a:solidFill>
                  <a:srgbClr val="999999"/>
                </a:solidFill>
                <a:latin typeface="Arial"/>
              </a:rPr>
              <a:t>by Mark Kelly</a:t>
            </a:r>
            <a:endParaRPr b="0" lang="en-AU" sz="1800" spc="-1" strike="noStrike">
              <a:solidFill>
                <a:srgbClr val="999999"/>
              </a:solidFill>
              <a:latin typeface="Arial"/>
            </a:endParaRPr>
          </a:p>
          <a:p>
            <a:pPr algn="ctr"/>
            <a:r>
              <a:rPr b="0" lang="en-AU" sz="1300" spc="-1" strike="noStrike">
                <a:solidFill>
                  <a:srgbClr val="999999"/>
                </a:solidFill>
                <a:latin typeface="Arial"/>
              </a:rPr>
              <a:t>mark@vcedata.com</a:t>
            </a:r>
            <a:endParaRPr b="0" lang="en-AU" sz="1300" spc="-1" strike="noStrike">
              <a:solidFill>
                <a:srgbClr val="999999"/>
              </a:solidFill>
              <a:latin typeface="Arial"/>
            </a:endParaRPr>
          </a:p>
        </p:txBody>
      </p:sp>
      <p:sp>
        <p:nvSpPr>
          <p:cNvPr id="79" name=""/>
          <p:cNvSpPr txBox="1"/>
          <p:nvPr/>
        </p:nvSpPr>
        <p:spPr>
          <a:xfrm>
            <a:off x="4500000" y="5220000"/>
            <a:ext cx="1980000" cy="245880"/>
          </a:xfrm>
          <a:prstGeom prst="rect">
            <a:avLst/>
          </a:prstGeom>
          <a:noFill/>
          <a:ln w="0">
            <a:noFill/>
          </a:ln>
        </p:spPr>
        <p:txBody>
          <a:bodyPr lIns="90000" rIns="90000" tIns="45000" bIns="45000" anchor="t">
            <a:noAutofit/>
          </a:bodyPr>
          <a:p>
            <a:r>
              <a:rPr b="0" lang="en-AU" sz="1100" spc="-1" strike="noStrike">
                <a:solidFill>
                  <a:srgbClr val="b2b2b2"/>
                </a:solidFill>
                <a:latin typeface="Arial"/>
              </a:rPr>
              <a:t>Apollo 13 – look it up</a:t>
            </a:r>
            <a:endParaRPr b="0" lang="en-AU" sz="1100" spc="-1" strike="noStrike">
              <a:solidFill>
                <a:srgbClr val="b2b2b2"/>
              </a:solidFill>
              <a:latin typeface="Arial"/>
            </a:endParaRPr>
          </a:p>
        </p:txBody>
      </p:sp>
      <p:pic>
        <p:nvPicPr>
          <p:cNvPr id="80" name="" descr=""/>
          <p:cNvPicPr/>
          <p:nvPr/>
        </p:nvPicPr>
        <p:blipFill>
          <a:blip r:embed="rId1"/>
          <a:stretch/>
        </p:blipFill>
        <p:spPr>
          <a:xfrm>
            <a:off x="2744640" y="2467800"/>
            <a:ext cx="4095360" cy="27522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792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But – </a:t>
            </a:r>
            <a:r>
              <a:rPr b="0" i="1" lang="en-AU" sz="4400" spc="-1" strike="noStrike">
                <a:solidFill>
                  <a:srgbClr val="000080"/>
                </a:solidFill>
                <a:latin typeface="Gentium Book Basic"/>
              </a:rPr>
              <a:t>why</a:t>
            </a:r>
            <a:r>
              <a:rPr b="0" lang="en-AU" sz="4400" spc="-1" strike="noStrike">
                <a:solidFill>
                  <a:srgbClr val="000080"/>
                </a:solidFill>
                <a:latin typeface="Gentium Book Basic"/>
              </a:rPr>
              <a:t>?</a:t>
            </a:r>
            <a:endParaRPr b="0" lang="en-AU" sz="4400" spc="-1" strike="noStrike">
              <a:latin typeface="Arial"/>
            </a:endParaRPr>
          </a:p>
        </p:txBody>
      </p:sp>
      <p:sp>
        <p:nvSpPr>
          <p:cNvPr id="106" name="PlaceHolder 2"/>
          <p:cNvSpPr>
            <a:spLocks noGrp="1"/>
          </p:cNvSpPr>
          <p:nvPr>
            <p:ph/>
          </p:nvPr>
        </p:nvSpPr>
        <p:spPr>
          <a:xfrm>
            <a:off x="504000" y="1126080"/>
            <a:ext cx="9071280" cy="4093920"/>
          </a:xfrm>
          <a:prstGeom prst="rect">
            <a:avLst/>
          </a:prstGeom>
          <a:noFill/>
          <a:ln w="0">
            <a:noFill/>
          </a:ln>
        </p:spPr>
        <p:txBody>
          <a:bodyPr lIns="0" rIns="0" tIns="0" bIns="0" anchor="t">
            <a:normAutofit fontScale="72000"/>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PS recognises a problem exists, instead of ignoring it and pretending it’s not there</a:t>
            </a:r>
            <a:endParaRPr b="0" lang="en-AU"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3200" spc="-1" strike="noStrike">
                <a:solidFill>
                  <a:srgbClr val="000099"/>
                </a:solidFill>
                <a:latin typeface="Gentium Book Basic"/>
              </a:rPr>
              <a:t>this happens WAY too often when the problem is </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big or expensive, </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hard to fix, </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hard to define, </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a:t>
            </a:r>
            <a:r>
              <a:rPr b="0" lang="en-AU" sz="3200" spc="-1" strike="noStrike">
                <a:solidFill>
                  <a:srgbClr val="000099"/>
                </a:solidFill>
                <a:latin typeface="Gentium Book Basic"/>
              </a:rPr>
              <a:t>not my fault, not my problem”, according to every manager</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embarrassing (e.g. customer data getting hacked due to poor security), </a:t>
            </a:r>
            <a:endParaRPr b="0" lang="en-AU"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AU" sz="3200" spc="-1" strike="noStrike">
                <a:solidFill>
                  <a:srgbClr val="000099"/>
                </a:solidFill>
                <a:latin typeface="Gentium Book Basic"/>
              </a:rPr>
              <a:t>likely to get people blamed or fired</a:t>
            </a:r>
            <a:endParaRPr b="0" lang="en-AU" sz="3200" spc="-1" strike="noStrike">
              <a:latin typeface="Arial"/>
            </a:endParaRPr>
          </a:p>
        </p:txBody>
      </p:sp>
      <p:sp>
        <p:nvSpPr>
          <p:cNvPr id="107"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6EF916AC-9739-4C90-9825-00813A2595CB}" type="slidenum">
              <a:rPr b="0" lang="en-AU" sz="1100" spc="-1" strike="noStrike">
                <a:solidFill>
                  <a:srgbClr val="cccccc"/>
                </a:solidFill>
                <a:latin typeface="Arial"/>
              </a:rPr>
              <a:t>&lt;number&gt;</a:t>
            </a:fld>
            <a:r>
              <a:rPr b="0" lang="en-AU" sz="1100" spc="-1" strike="noStrike">
                <a:solidFill>
                  <a:srgbClr val="cccccc"/>
                </a:solidFill>
                <a:latin typeface="Arial"/>
              </a:rPr>
              <a:t>/</a:t>
            </a:r>
            <a:fld id="{BE496E1F-4E62-413D-8D50-618C1367B092}"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792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Why create a PS?</a:t>
            </a:r>
            <a:endParaRPr b="0" lang="en-AU" sz="4400" spc="-1" strike="noStrike">
              <a:latin typeface="Arial"/>
            </a:endParaRPr>
          </a:p>
        </p:txBody>
      </p:sp>
      <p:sp>
        <p:nvSpPr>
          <p:cNvPr id="109"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Setting out a  clear and measurable desired </a:t>
            </a:r>
            <a:r>
              <a:rPr b="1" lang="en-AU" sz="3200" spc="-1" strike="noStrike">
                <a:solidFill>
                  <a:srgbClr val="000099"/>
                </a:solidFill>
                <a:latin typeface="Gentium Book Basic"/>
              </a:rPr>
              <a:t>outcome </a:t>
            </a:r>
            <a:r>
              <a:rPr b="0" lang="en-AU" sz="3200" spc="-1" strike="noStrike">
                <a:solidFill>
                  <a:srgbClr val="000099"/>
                </a:solidFill>
                <a:latin typeface="Gentium Book Basic"/>
              </a:rPr>
              <a:t>means the success or failure of the fix can be </a:t>
            </a:r>
            <a:r>
              <a:rPr b="1" lang="en-AU" sz="3200" spc="-1" strike="noStrike">
                <a:solidFill>
                  <a:srgbClr val="000099"/>
                </a:solidFill>
                <a:latin typeface="Gentium Book Basic"/>
              </a:rPr>
              <a:t>verified </a:t>
            </a:r>
            <a:r>
              <a:rPr b="0" lang="en-AU" sz="3200" spc="-1" strike="noStrike">
                <a:solidFill>
                  <a:srgbClr val="000099"/>
                </a:solidFill>
                <a:latin typeface="Gentium Book Basic"/>
              </a:rPr>
              <a:t>objectively </a:t>
            </a:r>
            <a:r>
              <a:rPr b="0" lang="en-AU" sz="2000" spc="-1" strike="noStrike">
                <a:solidFill>
                  <a:srgbClr val="000099"/>
                </a:solidFill>
                <a:latin typeface="Gentium Book Basic"/>
              </a:rPr>
              <a:t>(with facts, not opinions)</a:t>
            </a:r>
            <a:endParaRPr b="0" lang="en-AU" sz="2000" spc="-1" strike="noStrike">
              <a:latin typeface="Arial"/>
            </a:endParaRPr>
          </a:p>
        </p:txBody>
      </p:sp>
      <p:sp>
        <p:nvSpPr>
          <p:cNvPr id="110"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94D02238-4E6E-4F18-94DF-223C389BF1C7}" type="slidenum">
              <a:rPr b="0" lang="en-AU" sz="1100" spc="-1" strike="noStrike">
                <a:solidFill>
                  <a:srgbClr val="cccccc"/>
                </a:solidFill>
                <a:latin typeface="Arial"/>
              </a:rPr>
              <a:t>&lt;number&gt;</a:t>
            </a:fld>
            <a:r>
              <a:rPr b="0" lang="en-AU" sz="1100" spc="-1" strike="noStrike">
                <a:solidFill>
                  <a:srgbClr val="cccccc"/>
                </a:solidFill>
                <a:latin typeface="Arial"/>
              </a:rPr>
              <a:t>/</a:t>
            </a:r>
            <a:fld id="{A6F60A62-DE64-46D9-8630-B3D9614A6F62}"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792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Why create a PS?</a:t>
            </a:r>
            <a:endParaRPr b="0" lang="en-AU" sz="4400" spc="-1" strike="noStrike">
              <a:latin typeface="Arial"/>
            </a:endParaRPr>
          </a:p>
        </p:txBody>
      </p:sp>
      <p:sp>
        <p:nvSpPr>
          <p:cNvPr id="112"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Management won’t release </a:t>
            </a:r>
            <a:r>
              <a:rPr b="1" lang="en-AU" sz="3200" spc="-1" strike="noStrike">
                <a:solidFill>
                  <a:srgbClr val="000099"/>
                </a:solidFill>
                <a:latin typeface="Gentium Book Basic"/>
              </a:rPr>
              <a:t>funds or resources</a:t>
            </a:r>
            <a:r>
              <a:rPr b="0" lang="en-AU" sz="3200" spc="-1" strike="noStrike">
                <a:solidFill>
                  <a:srgbClr val="000099"/>
                </a:solidFill>
                <a:latin typeface="Gentium Book Basic"/>
              </a:rPr>
              <a:t> for the solution until a PS is presented</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It gives a clear </a:t>
            </a:r>
            <a:r>
              <a:rPr b="1" lang="en-AU" sz="3200" spc="-1" strike="noStrike">
                <a:solidFill>
                  <a:srgbClr val="000099"/>
                </a:solidFill>
                <a:latin typeface="Gentium Book Basic"/>
              </a:rPr>
              <a:t>goal</a:t>
            </a:r>
            <a:r>
              <a:rPr b="0" lang="en-AU" sz="3200" spc="-1" strike="noStrike">
                <a:solidFill>
                  <a:srgbClr val="000099"/>
                </a:solidFill>
                <a:latin typeface="Gentium Book Basic"/>
              </a:rPr>
              <a:t> with a defined </a:t>
            </a:r>
            <a:r>
              <a:rPr b="1" lang="en-AU" sz="3200" spc="-1" strike="noStrike">
                <a:solidFill>
                  <a:srgbClr val="000099"/>
                </a:solidFill>
                <a:latin typeface="Gentium Book Basic"/>
              </a:rPr>
              <a:t>scope</a:t>
            </a:r>
            <a:r>
              <a:rPr b="0" lang="en-AU" sz="3200" spc="-1" strike="noStrike">
                <a:solidFill>
                  <a:srgbClr val="000099"/>
                </a:solidFill>
                <a:latin typeface="Gentium Book Basic"/>
              </a:rPr>
              <a:t> to the team assigned to solve the problem</a:t>
            </a:r>
            <a:endParaRPr b="0" lang="en-AU" sz="3200" spc="-1" strike="noStrike">
              <a:latin typeface="Arial"/>
            </a:endParaRPr>
          </a:p>
        </p:txBody>
      </p:sp>
      <p:sp>
        <p:nvSpPr>
          <p:cNvPr id="113"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C7133733-1FAC-47ED-8106-EF5F3978CD84}" type="slidenum">
              <a:rPr b="0" lang="en-AU" sz="1100" spc="-1" strike="noStrike">
                <a:solidFill>
                  <a:srgbClr val="cccccc"/>
                </a:solidFill>
                <a:latin typeface="Arial"/>
              </a:rPr>
              <a:t>&lt;number&gt;</a:t>
            </a:fld>
            <a:r>
              <a:rPr b="0" lang="en-AU" sz="1100" spc="-1" strike="noStrike">
                <a:solidFill>
                  <a:srgbClr val="cccccc"/>
                </a:solidFill>
                <a:latin typeface="Arial"/>
              </a:rPr>
              <a:t>/</a:t>
            </a:r>
            <a:fld id="{A69822C5-5CE6-4CCF-A902-DD00FD0176A2}"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792000" y="180000"/>
            <a:ext cx="9071280" cy="720000"/>
          </a:xfrm>
          <a:prstGeom prst="rect">
            <a:avLst/>
          </a:prstGeom>
          <a:noFill/>
          <a:ln w="0">
            <a:noFill/>
          </a:ln>
        </p:spPr>
        <p:txBody>
          <a:bodyPr lIns="0" rIns="0" tIns="0" bIns="0" anchor="ctr">
            <a:noAutofit/>
          </a:bodyPr>
          <a:p>
            <a:pPr>
              <a:lnSpc>
                <a:spcPct val="100000"/>
              </a:lnSpc>
            </a:pPr>
            <a:r>
              <a:rPr b="0" lang="en-AU" sz="3600" spc="-1" strike="noStrike">
                <a:solidFill>
                  <a:srgbClr val="000080"/>
                </a:solidFill>
                <a:latin typeface="Gentium Book Basic"/>
              </a:rPr>
              <a:t>Brief example – how could it be better?</a:t>
            </a:r>
            <a:endParaRPr b="0" lang="en-AU" sz="3600" spc="-1" strike="noStrike">
              <a:latin typeface="Arial"/>
            </a:endParaRPr>
          </a:p>
        </p:txBody>
      </p:sp>
      <p:sp>
        <p:nvSpPr>
          <p:cNvPr id="115" name="PlaceHolder 2"/>
          <p:cNvSpPr>
            <a:spLocks noGrp="1"/>
          </p:cNvSpPr>
          <p:nvPr>
            <p:ph/>
          </p:nvPr>
        </p:nvSpPr>
        <p:spPr>
          <a:xfrm>
            <a:off x="504000" y="1080000"/>
            <a:ext cx="9071280" cy="3534480"/>
          </a:xfrm>
          <a:prstGeom prst="rect">
            <a:avLst/>
          </a:prstGeom>
          <a:noFill/>
          <a:ln w="0">
            <a:noFill/>
          </a:ln>
        </p:spPr>
        <p:txBody>
          <a:bodyPr lIns="0" rIns="0" tIns="0" bIns="0" anchor="t">
            <a:normAutofit fontScale="82000"/>
          </a:bodyPr>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PROBLEM – online sales are declining</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Goal</a:t>
            </a:r>
            <a:r>
              <a:rPr b="0" lang="en-AU" sz="3200" spc="-1" strike="noStrike">
                <a:solidFill>
                  <a:srgbClr val="000099"/>
                </a:solidFill>
                <a:latin typeface="Gentium Book Basic"/>
              </a:rPr>
              <a:t> – to increase sales through our website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Current problem</a:t>
            </a:r>
            <a:r>
              <a:rPr b="0" lang="en-AU" sz="3200" spc="-1" strike="noStrike">
                <a:solidFill>
                  <a:srgbClr val="000099"/>
                </a:solidFill>
                <a:latin typeface="Gentium Book Basic"/>
              </a:rPr>
              <a:t> – our internet sales software is slow, buggy and hard for customers to use. This is making potential customers abandon online purchases before completion. It loses profit, and is stretching the resources of our online customer support staff. Our competitors offer much a better sales experience and customer satisfaction.</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3200" spc="-1" strike="noStrike">
              <a:latin typeface="Arial"/>
            </a:endParaRPr>
          </a:p>
        </p:txBody>
      </p:sp>
      <p:sp>
        <p:nvSpPr>
          <p:cNvPr id="116"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579FF58B-2B8C-4973-972D-9D27E5CD8DA1}" type="slidenum">
              <a:rPr b="0" lang="en-AU" sz="1100" spc="-1" strike="noStrike">
                <a:solidFill>
                  <a:srgbClr val="cccccc"/>
                </a:solidFill>
                <a:latin typeface="Arial"/>
              </a:rPr>
              <a:t>&lt;number&gt;</a:t>
            </a:fld>
            <a:r>
              <a:rPr b="0" lang="en-AU" sz="1100" spc="-1" strike="noStrike">
                <a:solidFill>
                  <a:srgbClr val="cccccc"/>
                </a:solidFill>
                <a:latin typeface="Arial"/>
              </a:rPr>
              <a:t>/</a:t>
            </a:r>
            <a:fld id="{A9332EFF-72CD-4C53-AE64-3A8A971D4C93}"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792000" y="180000"/>
            <a:ext cx="9071280" cy="720000"/>
          </a:xfrm>
          <a:prstGeom prst="rect">
            <a:avLst/>
          </a:prstGeom>
          <a:noFill/>
          <a:ln w="0">
            <a:noFill/>
          </a:ln>
        </p:spPr>
        <p:txBody>
          <a:bodyPr lIns="0" rIns="0" tIns="0" bIns="0" anchor="ctr">
            <a:noAutofit/>
          </a:bodyPr>
          <a:p>
            <a:pPr>
              <a:lnSpc>
                <a:spcPct val="100000"/>
              </a:lnSpc>
            </a:pPr>
            <a:r>
              <a:rPr b="0" lang="en-AU" sz="3600" spc="-1" strike="noStrike">
                <a:solidFill>
                  <a:srgbClr val="000080"/>
                </a:solidFill>
                <a:latin typeface="Gentium Book Basic"/>
              </a:rPr>
              <a:t>Brief example – how could it be better?</a:t>
            </a:r>
            <a:endParaRPr b="0" lang="en-AU" sz="3600" spc="-1" strike="noStrike">
              <a:latin typeface="Arial"/>
            </a:endParaRPr>
          </a:p>
        </p:txBody>
      </p:sp>
      <p:sp>
        <p:nvSpPr>
          <p:cNvPr id="118" name="PlaceHolder 2"/>
          <p:cNvSpPr>
            <a:spLocks noGrp="1"/>
          </p:cNvSpPr>
          <p:nvPr>
            <p:ph/>
          </p:nvPr>
        </p:nvSpPr>
        <p:spPr>
          <a:xfrm>
            <a:off x="504000" y="1080000"/>
            <a:ext cx="9071280" cy="3534480"/>
          </a:xfrm>
          <a:prstGeom prst="rect">
            <a:avLst/>
          </a:prstGeom>
          <a:noFill/>
          <a:ln w="0">
            <a:noFill/>
          </a:ln>
        </p:spPr>
        <p:txBody>
          <a:bodyPr lIns="0" rIns="0" tIns="0" bIns="0" anchor="t">
            <a:normAutofit fontScale="67000"/>
          </a:bodyPr>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Desired outcome</a:t>
            </a:r>
            <a:r>
              <a:rPr b="0" lang="en-AU" sz="3200" spc="-1" strike="noStrike">
                <a:solidFill>
                  <a:srgbClr val="000099"/>
                </a:solidFill>
                <a:latin typeface="Gentium Book Basic"/>
              </a:rPr>
              <a:t> – easier, faster, more reliable purchases by online customers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Solution</a:t>
            </a:r>
            <a:r>
              <a:rPr b="0" lang="en-AU" sz="3200" spc="-1" strike="noStrike">
                <a:solidFill>
                  <a:srgbClr val="000099"/>
                </a:solidFill>
                <a:latin typeface="Gentium Book Basic"/>
              </a:rPr>
              <a:t> – replace the current old shopping cart software with a new product - </a:t>
            </a:r>
            <a:r>
              <a:rPr b="0" i="1" lang="en-AU" sz="3200" spc="-1" strike="noStrike">
                <a:solidFill>
                  <a:srgbClr val="000099"/>
                </a:solidFill>
                <a:latin typeface="Gentium Book Basic"/>
              </a:rPr>
              <a:t>XYZ ONLINECART 2.4. </a:t>
            </a:r>
            <a:r>
              <a:rPr b="0" lang="en-AU" sz="3200" spc="-1" strike="noStrike">
                <a:solidFill>
                  <a:srgbClr val="000099"/>
                </a:solidFill>
                <a:latin typeface="Gentium Book Basic"/>
              </a:rPr>
              <a:t>Also </a:t>
            </a:r>
            <a:r>
              <a:rPr b="0" lang="en-AU" sz="3200" spc="-1" strike="noStrike">
                <a:solidFill>
                  <a:srgbClr val="000099"/>
                </a:solidFill>
                <a:latin typeface="Gentium Book Basic"/>
              </a:rPr>
              <a:t>transition from the current expensive and restricted </a:t>
            </a:r>
            <a:r>
              <a:rPr b="0" i="1" lang="en-AU" sz="3200" spc="-1" strike="noStrike">
                <a:solidFill>
                  <a:srgbClr val="000099"/>
                </a:solidFill>
                <a:latin typeface="Gentium Book Basic"/>
              </a:rPr>
              <a:t>MyCash</a:t>
            </a:r>
            <a:r>
              <a:rPr b="0" lang="en-AU" sz="3200" spc="-1" strike="noStrike">
                <a:solidFill>
                  <a:srgbClr val="000099"/>
                </a:solidFill>
                <a:latin typeface="Gentium Book Basic"/>
              </a:rPr>
              <a:t> payment service to </a:t>
            </a:r>
            <a:r>
              <a:rPr b="0" i="1" lang="en-AU" sz="3200" spc="-1" strike="noStrike">
                <a:solidFill>
                  <a:srgbClr val="000099"/>
                </a:solidFill>
                <a:latin typeface="Gentium Book Basic"/>
              </a:rPr>
              <a:t>MegaBuckPal</a:t>
            </a:r>
            <a:r>
              <a:rPr b="0" lang="en-AU" sz="3200" spc="-1" strike="noStrike">
                <a:solidFill>
                  <a:srgbClr val="000099"/>
                </a:solidFill>
                <a:latin typeface="Gentium Book Basic"/>
              </a:rPr>
              <a:t> which works on mobile devices and supports international payments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AU" sz="3200" spc="-1" strike="noStrike">
                <a:solidFill>
                  <a:srgbClr val="000099"/>
                </a:solidFill>
                <a:latin typeface="Gentium Book Basic"/>
              </a:rPr>
              <a:t>Cost</a:t>
            </a:r>
            <a:r>
              <a:rPr b="0" lang="en-AU" sz="3200" spc="-1" strike="noStrike">
                <a:solidFill>
                  <a:srgbClr val="000099"/>
                </a:solidFill>
                <a:latin typeface="Gentium Book Basic"/>
              </a:rPr>
              <a:t> –</a:t>
            </a:r>
            <a:r>
              <a:rPr b="0" i="1" lang="en-AU" sz="3200" spc="-1" strike="noStrike">
                <a:solidFill>
                  <a:srgbClr val="000099"/>
                </a:solidFill>
                <a:latin typeface="Gentium Book Basic"/>
              </a:rPr>
              <a:t> </a:t>
            </a:r>
            <a:r>
              <a:rPr b="0" lang="en-AU" sz="3200" spc="-1" strike="noStrike">
                <a:solidFill>
                  <a:srgbClr val="000099"/>
                </a:solidFill>
                <a:latin typeface="Gentium Book Basic"/>
              </a:rPr>
              <a:t>software licences costs $5,999 annually. Installation takes 1 hour during which time online sales must stop. Processing sales after installation will be slow as old order data is migrated to the new software. Full speed service with new features will be available within 24 hours.</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3200" spc="-1" strike="noStrike">
              <a:latin typeface="Arial"/>
            </a:endParaRPr>
          </a:p>
        </p:txBody>
      </p:sp>
      <p:sp>
        <p:nvSpPr>
          <p:cNvPr id="119"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5ED42479-DD6F-4E0F-AEC4-5E6D7262D5E0}" type="slidenum">
              <a:rPr b="0" lang="en-AU" sz="1100" spc="-1" strike="noStrike">
                <a:solidFill>
                  <a:srgbClr val="cccccc"/>
                </a:solidFill>
                <a:latin typeface="Arial"/>
              </a:rPr>
              <a:t>&lt;number&gt;</a:t>
            </a:fld>
            <a:r>
              <a:rPr b="0" lang="en-AU" sz="1100" spc="-1" strike="noStrike">
                <a:solidFill>
                  <a:srgbClr val="cccccc"/>
                </a:solidFill>
                <a:latin typeface="Arial"/>
              </a:rPr>
              <a:t>/</a:t>
            </a:r>
            <a:fld id="{A0B50183-AC6A-4E2B-BE62-4150DDBEDBA3}"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864000" y="1188000"/>
            <a:ext cx="8279640" cy="1373760"/>
          </a:xfrm>
          <a:prstGeom prst="rect">
            <a:avLst/>
          </a:prstGeom>
          <a:noFill/>
          <a:ln w="0">
            <a:noFill/>
          </a:ln>
        </p:spPr>
        <p:style>
          <a:lnRef idx="0"/>
          <a:fillRef idx="0"/>
          <a:effectRef idx="0"/>
          <a:fontRef idx="minor"/>
        </p:style>
        <p:txBody>
          <a:bodyPr lIns="0" rIns="0" tIns="0" bIns="0" anchor="t">
            <a:noAutofit/>
          </a:bodyPr>
          <a:p>
            <a:pPr algn="ctr">
              <a:lnSpc>
                <a:spcPct val="100000"/>
              </a:lnSpc>
            </a:pPr>
            <a:r>
              <a:rPr b="0" lang="en-AU" sz="1200" spc="-1" strike="noStrike">
                <a:solidFill>
                  <a:srgbClr val="0000cc"/>
                </a:solidFill>
                <a:latin typeface="Calibri Light"/>
              </a:rPr>
              <a:t>These slideshows may be freely used, modified or distributed by teachers and students anywhere.</a:t>
            </a:r>
            <a:endParaRPr b="0" lang="en-AU" sz="1200" spc="-1" strike="noStrike">
              <a:latin typeface="Arial"/>
            </a:endParaRPr>
          </a:p>
          <a:p>
            <a:pPr algn="ctr">
              <a:lnSpc>
                <a:spcPct val="100000"/>
              </a:lnSpc>
            </a:pPr>
            <a:endParaRPr b="0" lang="en-AU" sz="1200" spc="-1" strike="noStrike">
              <a:latin typeface="Arial"/>
            </a:endParaRPr>
          </a:p>
          <a:p>
            <a:pPr algn="ctr">
              <a:lnSpc>
                <a:spcPct val="100000"/>
              </a:lnSpc>
            </a:pPr>
            <a:r>
              <a:rPr b="0" lang="en-AU" sz="1200" spc="-1" strike="noStrike">
                <a:solidFill>
                  <a:srgbClr val="0000cc"/>
                </a:solidFill>
                <a:latin typeface="Calibri Light"/>
              </a:rPr>
              <a:t>They may </a:t>
            </a:r>
            <a:r>
              <a:rPr b="1" lang="en-AU" sz="1200" spc="-1" strike="noStrike">
                <a:solidFill>
                  <a:srgbClr val="0000cc"/>
                </a:solidFill>
                <a:latin typeface="Calibri Light"/>
              </a:rPr>
              <a:t>not</a:t>
            </a:r>
            <a:r>
              <a:rPr b="0" lang="en-AU" sz="1200" spc="-1" strike="noStrike">
                <a:solidFill>
                  <a:srgbClr val="0000cc"/>
                </a:solidFill>
                <a:latin typeface="Calibri Light"/>
              </a:rPr>
              <a:t> be sold</a:t>
            </a:r>
            <a:endParaRPr b="0" lang="en-AU" sz="1200" spc="-1" strike="noStrike">
              <a:latin typeface="Arial"/>
            </a:endParaRPr>
          </a:p>
          <a:p>
            <a:pPr algn="ctr">
              <a:lnSpc>
                <a:spcPct val="100000"/>
              </a:lnSpc>
            </a:pPr>
            <a:r>
              <a:rPr b="0" lang="en-AU" sz="1200" spc="-1" strike="noStrike">
                <a:solidFill>
                  <a:srgbClr val="0000cc"/>
                </a:solidFill>
                <a:latin typeface="Calibri Light"/>
              </a:rPr>
              <a:t>You must </a:t>
            </a:r>
            <a:r>
              <a:rPr b="1" lang="en-AU" sz="1200" spc="-1" strike="noStrike">
                <a:solidFill>
                  <a:srgbClr val="0000cc"/>
                </a:solidFill>
                <a:latin typeface="Calibri Light"/>
              </a:rPr>
              <a:t>not</a:t>
            </a:r>
            <a:r>
              <a:rPr b="0" lang="en-AU" sz="1200" spc="-1" strike="noStrike">
                <a:solidFill>
                  <a:srgbClr val="0000cc"/>
                </a:solidFill>
                <a:latin typeface="Calibri Light"/>
              </a:rPr>
              <a:t> change or remove their authorship information or copyright notices.</a:t>
            </a:r>
            <a:endParaRPr b="0" lang="en-AU" sz="1200" spc="-1" strike="noStrike">
              <a:latin typeface="Arial"/>
            </a:endParaRPr>
          </a:p>
          <a:p>
            <a:pPr algn="ctr">
              <a:lnSpc>
                <a:spcPct val="100000"/>
              </a:lnSpc>
            </a:pPr>
            <a:r>
              <a:rPr b="0" lang="en-AU" sz="1200" spc="-1" strike="noStrike">
                <a:solidFill>
                  <a:srgbClr val="0000cc"/>
                </a:solidFill>
                <a:latin typeface="Calibri Light"/>
              </a:rPr>
              <a:t>You must </a:t>
            </a:r>
            <a:r>
              <a:rPr b="1" lang="en-AU" sz="1200" spc="-1" strike="noStrike">
                <a:solidFill>
                  <a:srgbClr val="0000cc"/>
                </a:solidFill>
                <a:latin typeface="Calibri Light"/>
              </a:rPr>
              <a:t>not</a:t>
            </a:r>
            <a:r>
              <a:rPr b="0" lang="en-AU" sz="1200" spc="-1" strike="noStrike">
                <a:solidFill>
                  <a:srgbClr val="0000cc"/>
                </a:solidFill>
                <a:latin typeface="Calibri Light"/>
              </a:rPr>
              <a:t> redistribute them if you modify them.</a:t>
            </a:r>
            <a:endParaRPr b="0" lang="en-AU" sz="1200" spc="-1" strike="noStrike">
              <a:latin typeface="Arial"/>
            </a:endParaRPr>
          </a:p>
          <a:p>
            <a:pPr algn="ctr">
              <a:lnSpc>
                <a:spcPct val="100000"/>
              </a:lnSpc>
            </a:pPr>
            <a:endParaRPr b="0" lang="en-AU" sz="1200" spc="-1" strike="noStrike">
              <a:latin typeface="Arial"/>
            </a:endParaRPr>
          </a:p>
          <a:p>
            <a:pPr algn="ctr">
              <a:lnSpc>
                <a:spcPct val="100000"/>
              </a:lnSpc>
            </a:pPr>
            <a:r>
              <a:rPr b="0" lang="en-AU" sz="1200" spc="-1" strike="noStrike">
                <a:solidFill>
                  <a:srgbClr val="0000cc"/>
                </a:solidFill>
                <a:latin typeface="Calibri Light"/>
              </a:rPr>
              <a:t>This is not a VCAA publication and does not speak for VCAA.</a:t>
            </a:r>
            <a:r>
              <a:rPr b="0" lang="en-US" sz="1200" spc="-1" strike="noStrike">
                <a:solidFill>
                  <a:srgbClr val="0000cc"/>
                </a:solidFill>
                <a:latin typeface="Calibri Light"/>
              </a:rPr>
              <a:t> </a:t>
            </a:r>
            <a:endParaRPr b="0" lang="en-AU" sz="1200" spc="-1" strike="noStrike">
              <a:latin typeface="Arial"/>
            </a:endParaRPr>
          </a:p>
          <a:p>
            <a:pPr algn="ctr">
              <a:lnSpc>
                <a:spcPct val="100000"/>
              </a:lnSpc>
            </a:pPr>
            <a:r>
              <a:rPr b="0" lang="en-US" sz="1200" spc="-1" strike="noStrike">
                <a:solidFill>
                  <a:srgbClr val="0000cc"/>
                </a:solidFill>
                <a:latin typeface="Calibri Light"/>
              </a:rPr>
              <a:t>Portions (e.g. exam questions, study design extracts, glossary terms) may be copyright </a:t>
            </a:r>
            <a:r>
              <a:rPr b="0" lang="en-AU" sz="1200" spc="-1" strike="noStrike">
                <a:solidFill>
                  <a:srgbClr val="0000cc"/>
                </a:solidFill>
                <a:latin typeface="Calibri Light"/>
              </a:rPr>
              <a:t>Victorian Curriculum and Assessment Authority and are used with permission for educational purposes.</a:t>
            </a:r>
            <a:endParaRPr b="0" lang="en-AU" sz="1200" spc="-1" strike="noStrike">
              <a:latin typeface="Arial"/>
            </a:endParaRPr>
          </a:p>
        </p:txBody>
      </p:sp>
      <p:pic>
        <p:nvPicPr>
          <p:cNvPr id="121" name="" descr=""/>
          <p:cNvPicPr/>
          <p:nvPr/>
        </p:nvPicPr>
        <p:blipFill>
          <a:blip r:embed="rId1"/>
          <a:stretch/>
        </p:blipFill>
        <p:spPr>
          <a:xfrm>
            <a:off x="3942720" y="180000"/>
            <a:ext cx="2285280" cy="685080"/>
          </a:xfrm>
          <a:prstGeom prst="rect">
            <a:avLst/>
          </a:prstGeom>
          <a:ln w="0">
            <a:noFill/>
          </a:ln>
        </p:spPr>
      </p:pic>
      <p:pic>
        <p:nvPicPr>
          <p:cNvPr id="122" name="" descr=""/>
          <p:cNvPicPr/>
          <p:nvPr/>
        </p:nvPicPr>
        <p:blipFill>
          <a:blip r:embed="rId2"/>
          <a:stretch/>
        </p:blipFill>
        <p:spPr>
          <a:xfrm>
            <a:off x="4248360" y="865440"/>
            <a:ext cx="1694880" cy="246960"/>
          </a:xfrm>
          <a:prstGeom prst="rect">
            <a:avLst/>
          </a:prstGeom>
          <a:ln w="0">
            <a:noFill/>
          </a:ln>
        </p:spPr>
      </p:pic>
      <p:pic>
        <p:nvPicPr>
          <p:cNvPr id="123" name="" descr=""/>
          <p:cNvPicPr/>
          <p:nvPr/>
        </p:nvPicPr>
        <p:blipFill>
          <a:blip r:embed="rId3"/>
          <a:stretch/>
        </p:blipFill>
        <p:spPr>
          <a:xfrm>
            <a:off x="2844000" y="2916000"/>
            <a:ext cx="4500000" cy="2790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is</a:t>
            </a:r>
            <a:endParaRPr b="0" lang="en-AU" sz="4400" spc="-1" strike="noStrike">
              <a:latin typeface="Arial"/>
            </a:endParaRPr>
          </a:p>
        </p:txBody>
      </p:sp>
      <p:sp>
        <p:nvSpPr>
          <p:cNvPr id="82"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5000"/>
          </a:bodyPr>
          <a:p>
            <a:pPr>
              <a:lnSpc>
                <a:spcPct val="100000"/>
              </a:lnSpc>
              <a:spcBef>
                <a:spcPts val="1417"/>
              </a:spcBef>
            </a:pPr>
            <a:r>
              <a:rPr b="1" lang="en-AU" sz="3200" spc="-1" strike="noStrike">
                <a:solidFill>
                  <a:srgbClr val="000099"/>
                </a:solidFill>
                <a:latin typeface="Gentium Book Basic"/>
              </a:rPr>
              <a:t>brief</a:t>
            </a:r>
            <a:r>
              <a:rPr b="0" lang="en-AU" sz="3200" spc="-1" strike="noStrike">
                <a:solidFill>
                  <a:srgbClr val="000099"/>
                </a:solidFill>
                <a:latin typeface="Gentium Book Basic"/>
              </a:rPr>
              <a:t> (1 or 2 sentences)</a:t>
            </a:r>
            <a:endParaRPr b="0" lang="en-AU" sz="3200" spc="-1" strike="noStrike">
              <a:latin typeface="Arial"/>
            </a:endParaRPr>
          </a:p>
          <a:p>
            <a:pPr>
              <a:lnSpc>
                <a:spcPct val="100000"/>
              </a:lnSpc>
              <a:spcBef>
                <a:spcPts val="1417"/>
              </a:spcBef>
            </a:pPr>
            <a:r>
              <a:rPr b="1" lang="en-AU" sz="3200" spc="-1" strike="noStrike">
                <a:solidFill>
                  <a:srgbClr val="000099"/>
                </a:solidFill>
                <a:latin typeface="Gentium Book Basic"/>
              </a:rPr>
              <a:t>unbiased</a:t>
            </a:r>
            <a:r>
              <a:rPr b="0" lang="en-AU" sz="3200" spc="-1" strike="noStrike">
                <a:solidFill>
                  <a:srgbClr val="000099"/>
                </a:solidFill>
                <a:latin typeface="Gentium Book Basic"/>
              </a:rPr>
              <a:t> </a:t>
            </a:r>
            <a:endParaRPr b="0" lang="en-AU" sz="3200" spc="-1" strike="noStrike">
              <a:latin typeface="Arial"/>
            </a:endParaRPr>
          </a:p>
          <a:p>
            <a:pPr>
              <a:lnSpc>
                <a:spcPct val="100000"/>
              </a:lnSpc>
              <a:spcBef>
                <a:spcPts val="1417"/>
              </a:spcBef>
            </a:pPr>
            <a:r>
              <a:rPr b="1" lang="en-AU" sz="3200" spc="-1" strike="noStrike">
                <a:solidFill>
                  <a:srgbClr val="000099"/>
                </a:solidFill>
                <a:latin typeface="Gentium Book Basic"/>
              </a:rPr>
              <a:t>definition</a:t>
            </a:r>
            <a:r>
              <a:rPr b="0" lang="en-AU" sz="3200" spc="-1" strike="noStrike">
                <a:solidFill>
                  <a:srgbClr val="000099"/>
                </a:solidFill>
                <a:latin typeface="Gentium Book Basic"/>
              </a:rPr>
              <a:t> or </a:t>
            </a:r>
            <a:r>
              <a:rPr b="1" lang="en-AU" sz="3200" spc="-1" strike="noStrike">
                <a:solidFill>
                  <a:srgbClr val="000099"/>
                </a:solidFill>
                <a:latin typeface="Gentium Book Basic"/>
              </a:rPr>
              <a:t>description</a:t>
            </a:r>
            <a:r>
              <a:rPr b="0" lang="en-AU" sz="3200" spc="-1" strike="noStrike">
                <a:solidFill>
                  <a:srgbClr val="000099"/>
                </a:solidFill>
                <a:latin typeface="Gentium Book Basic"/>
              </a:rPr>
              <a:t> of </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a problem</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a need </a:t>
            </a:r>
            <a:r>
              <a:rPr b="0" i="1" lang="en-AU" sz="3200" spc="-1" strike="noStrike">
                <a:solidFill>
                  <a:srgbClr val="000099"/>
                </a:solidFill>
                <a:latin typeface="Gentium Book Basic"/>
              </a:rPr>
              <a:t>or</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a chance to improve the current situation</a:t>
            </a:r>
            <a:r>
              <a:rPr b="0" lang="en-AU" sz="2000" spc="-1" strike="noStrike">
                <a:solidFill>
                  <a:srgbClr val="000099"/>
                </a:solidFill>
                <a:latin typeface="Gentium Book Basic"/>
              </a:rPr>
              <a:t> </a:t>
            </a:r>
            <a:endParaRPr b="0" lang="en-AU" sz="2000" spc="-1" strike="noStrike">
              <a:latin typeface="Arial"/>
            </a:endParaRPr>
          </a:p>
        </p:txBody>
      </p:sp>
      <p:sp>
        <p:nvSpPr>
          <p:cNvPr id="83"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5569B95C-4612-475F-A36B-8D4FC453E57A}" type="slidenum">
              <a:rPr b="0" lang="en-AU" sz="1100" spc="-1" strike="noStrike">
                <a:solidFill>
                  <a:srgbClr val="cccccc"/>
                </a:solidFill>
                <a:latin typeface="Arial"/>
              </a:rPr>
              <a:t>2</a:t>
            </a:fld>
            <a:r>
              <a:rPr b="0" lang="en-AU" sz="1100" spc="-1" strike="noStrike">
                <a:solidFill>
                  <a:srgbClr val="cccccc"/>
                </a:solidFill>
                <a:latin typeface="Arial"/>
              </a:rPr>
              <a:t>/</a:t>
            </a:r>
            <a:fld id="{FC87720A-2DF0-45CA-AF65-E0525DC4BE6A}"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a:t>
            </a:r>
            <a:r>
              <a:rPr b="0" lang="en-AU" sz="4400" spc="-1" strike="noStrike">
                <a:solidFill>
                  <a:srgbClr val="000080"/>
                </a:solidFill>
                <a:latin typeface="Gentium Book Basic"/>
              </a:rPr>
              <a:t>could be</a:t>
            </a:r>
            <a:endParaRPr b="0" lang="en-AU" sz="4400" spc="-1" strike="noStrike">
              <a:latin typeface="Arial"/>
            </a:endParaRPr>
          </a:p>
        </p:txBody>
      </p:sp>
      <p:sp>
        <p:nvSpPr>
          <p:cNvPr id="85"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a new event that has never happened before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a regular event</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perhaps an anticipated event that must be avoided </a:t>
            </a:r>
            <a:r>
              <a:rPr b="0" lang="en-AU" sz="2000" spc="-1" strike="noStrike">
                <a:solidFill>
                  <a:srgbClr val="000099"/>
                </a:solidFill>
                <a:latin typeface="Gentium Book Basic"/>
              </a:rPr>
              <a:t>(think: </a:t>
            </a:r>
            <a:r>
              <a:rPr b="1" lang="en-AU" sz="2000" spc="-1" strike="noStrike">
                <a:solidFill>
                  <a:srgbClr val="000099"/>
                </a:solidFill>
                <a:latin typeface="Gentium Book Basic"/>
              </a:rPr>
              <a:t>Y2K</a:t>
            </a:r>
            <a:r>
              <a:rPr b="0" lang="en-AU" sz="2000" spc="-1" strike="noStrike">
                <a:solidFill>
                  <a:srgbClr val="000099"/>
                </a:solidFill>
                <a:latin typeface="Gentium Book Basic"/>
              </a:rPr>
              <a:t> – look it up)</a:t>
            </a:r>
            <a:endParaRPr b="0" lang="en-AU" sz="2000" spc="-1" strike="noStrike">
              <a:latin typeface="Arial"/>
            </a:endParaRPr>
          </a:p>
        </p:txBody>
      </p:sp>
      <p:sp>
        <p:nvSpPr>
          <p:cNvPr id="86"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0198CD95-F903-4726-9BDD-0F0DB20BB4A0}" type="slidenum">
              <a:rPr b="0" lang="en-AU" sz="1100" spc="-1" strike="noStrike">
                <a:solidFill>
                  <a:srgbClr val="cccccc"/>
                </a:solidFill>
                <a:latin typeface="Arial"/>
              </a:rPr>
              <a:t>3</a:t>
            </a:fld>
            <a:r>
              <a:rPr b="0" lang="en-AU" sz="1100" spc="-1" strike="noStrike">
                <a:solidFill>
                  <a:srgbClr val="cccccc"/>
                </a:solidFill>
                <a:latin typeface="Arial"/>
              </a:rPr>
              <a:t>/</a:t>
            </a:r>
            <a:fld id="{95BF0D7B-1D3F-406C-88E3-5D13911050E1}"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88" name="PlaceHolder 2"/>
          <p:cNvSpPr>
            <a:spLocks noGrp="1"/>
          </p:cNvSpPr>
          <p:nvPr>
            <p:ph/>
          </p:nvPr>
        </p:nvSpPr>
        <p:spPr>
          <a:xfrm>
            <a:off x="504000" y="1326600"/>
            <a:ext cx="9071280" cy="3893400"/>
          </a:xfrm>
          <a:prstGeom prst="rect">
            <a:avLst/>
          </a:prstGeom>
          <a:noFill/>
          <a:ln w="0">
            <a:noFill/>
          </a:ln>
        </p:spPr>
        <p:txBody>
          <a:bodyPr lIns="0" rIns="0" tIns="0" bIns="0" anchor="t">
            <a:normAutofit fontScale="47000"/>
          </a:bodyPr>
          <a:p>
            <a:pPr marL="432000" indent="-324000">
              <a:lnSpc>
                <a:spcPct val="100000"/>
              </a:lnSpc>
              <a:spcBef>
                <a:spcPts val="1417"/>
              </a:spcBef>
              <a:buClr>
                <a:srgbClr val="000000"/>
              </a:buClr>
              <a:buSzPct val="45000"/>
              <a:buFont typeface="Wingdings" charset="2"/>
              <a:buChar char=""/>
            </a:pPr>
            <a:r>
              <a:rPr b="0" lang="en-AU" sz="6600" spc="-1" strike="noStrike">
                <a:solidFill>
                  <a:srgbClr val="000099"/>
                </a:solidFill>
                <a:latin typeface="Gentium Book Basic"/>
              </a:rPr>
              <a:t>explain the situation in which the problem*exists (its </a:t>
            </a:r>
            <a:r>
              <a:rPr b="0" i="1" lang="en-AU" sz="6600" spc="-1" strike="noStrike">
                <a:solidFill>
                  <a:srgbClr val="000099"/>
                </a:solidFill>
                <a:latin typeface="Gentium Book Basic"/>
              </a:rPr>
              <a:t>context</a:t>
            </a:r>
            <a:r>
              <a:rPr b="0" lang="en-AU" sz="6600" spc="-1" strike="noStrike">
                <a:solidFill>
                  <a:srgbClr val="000099"/>
                </a:solidFill>
                <a:latin typeface="Gentium Book Basic"/>
              </a:rPr>
              <a:t>)</a:t>
            </a:r>
            <a:endParaRPr b="0" lang="en-AU" sz="66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6600" spc="-1" strike="noStrike">
                <a:solidFill>
                  <a:srgbClr val="000099"/>
                </a:solidFill>
                <a:latin typeface="Gentium Book Basic"/>
              </a:rPr>
              <a:t>why it is a problem, what currently happens, where it happens, how often, under what circumstances does it occur, who is affected, the harm it does etc</a:t>
            </a:r>
            <a:endParaRPr b="0" lang="en-AU" sz="66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66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6600" spc="-1" strike="noStrike">
              <a:latin typeface="Arial"/>
            </a:endParaRPr>
          </a:p>
          <a:p>
            <a:pPr>
              <a:lnSpc>
                <a:spcPct val="100000"/>
              </a:lnSpc>
              <a:spcBef>
                <a:spcPts val="1417"/>
              </a:spcBef>
            </a:pPr>
            <a:r>
              <a:rPr b="0" lang="en-AU" sz="4000" spc="-1" strike="noStrike">
                <a:solidFill>
                  <a:srgbClr val="000099"/>
                </a:solidFill>
                <a:latin typeface="Gentium Book Basic"/>
              </a:rPr>
              <a:t>* From now on let “problem” = “problem, need or opportunity”</a:t>
            </a:r>
            <a:endParaRPr b="0" lang="en-AU" sz="4000" spc="-1" strike="noStrike">
              <a:latin typeface="Arial"/>
            </a:endParaRPr>
          </a:p>
        </p:txBody>
      </p:sp>
      <p:sp>
        <p:nvSpPr>
          <p:cNvPr id="89"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3DFC46A3-7B51-44AC-B8B9-38FA90A64FF6}" type="slidenum">
              <a:rPr b="0" lang="en-AU" sz="1100" spc="-1" strike="noStrike">
                <a:solidFill>
                  <a:srgbClr val="cccccc"/>
                </a:solidFill>
                <a:latin typeface="Arial"/>
              </a:rPr>
              <a:t>4</a:t>
            </a:fld>
            <a:r>
              <a:rPr b="0" lang="en-AU" sz="1100" spc="-1" strike="noStrike">
                <a:solidFill>
                  <a:srgbClr val="cccccc"/>
                </a:solidFill>
                <a:latin typeface="Arial"/>
              </a:rPr>
              <a:t>/</a:t>
            </a:r>
            <a:fld id="{88B9498E-5DD7-4D47-9F46-649174F0A58B}"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91" name="PlaceHolder 2"/>
          <p:cNvSpPr>
            <a:spLocks noGrp="1"/>
          </p:cNvSpPr>
          <p:nvPr>
            <p:ph/>
          </p:nvPr>
        </p:nvSpPr>
        <p:spPr>
          <a:xfrm>
            <a:off x="504000" y="1326600"/>
            <a:ext cx="9071280" cy="3893400"/>
          </a:xfrm>
          <a:prstGeom prst="rect">
            <a:avLst/>
          </a:prstGeom>
          <a:noFill/>
          <a:ln w="0">
            <a:noFill/>
          </a:ln>
        </p:spPr>
        <p:txBody>
          <a:bodyPr lIns="0" rIns="0" tIns="0" bIns="0" anchor="t">
            <a:normAutofit fontScale="65000"/>
          </a:bodyPr>
          <a:p>
            <a:pPr marL="432000" indent="-324000">
              <a:lnSpc>
                <a:spcPct val="100000"/>
              </a:lnSpc>
              <a:spcBef>
                <a:spcPts val="1417"/>
              </a:spcBef>
              <a:buClr>
                <a:srgbClr val="000000"/>
              </a:buClr>
              <a:buSzPct val="45000"/>
              <a:buFont typeface="Wingdings" charset="2"/>
              <a:buChar char=""/>
            </a:pPr>
            <a:r>
              <a:rPr b="0" lang="en-AU" sz="6600" spc="-1" strike="noStrike">
                <a:solidFill>
                  <a:srgbClr val="000099"/>
                </a:solidFill>
                <a:latin typeface="Gentium Book Basic"/>
                <a:ea typeface="Microsoft YaHei"/>
              </a:rPr>
              <a:t>identify the </a:t>
            </a:r>
            <a:r>
              <a:rPr b="1" lang="en-AU" sz="6600" spc="-1" strike="noStrike">
                <a:solidFill>
                  <a:srgbClr val="000099"/>
                </a:solidFill>
                <a:latin typeface="Gentium Book Basic"/>
                <a:ea typeface="Microsoft YaHei"/>
              </a:rPr>
              <a:t>urgency</a:t>
            </a:r>
            <a:r>
              <a:rPr b="0" lang="en-AU" sz="6600" spc="-1" strike="noStrike">
                <a:solidFill>
                  <a:srgbClr val="000099"/>
                </a:solidFill>
                <a:latin typeface="Gentium Book Basic"/>
                <a:ea typeface="Microsoft YaHei"/>
              </a:rPr>
              <a:t> of the problem. </a:t>
            </a:r>
            <a:endParaRPr b="0" lang="en-AU" sz="66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6600" spc="-1" strike="noStrike">
                <a:solidFill>
                  <a:srgbClr val="000099"/>
                </a:solidFill>
                <a:latin typeface="Gentium Book Basic"/>
                <a:ea typeface="Microsoft YaHei"/>
              </a:rPr>
              <a:t>Some problems are important, but not urgent; others are urgent but not important. Some are both and some are neither.</a:t>
            </a:r>
            <a:endParaRPr b="0" lang="en-AU" sz="66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66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6600" spc="-1" strike="noStrike">
              <a:latin typeface="Arial"/>
            </a:endParaRPr>
          </a:p>
        </p:txBody>
      </p:sp>
      <p:sp>
        <p:nvSpPr>
          <p:cNvPr id="92"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D73F618D-147F-4E20-AE9E-8A16AB397A46}" type="slidenum">
              <a:rPr b="0" lang="en-AU" sz="1100" spc="-1" strike="noStrike">
                <a:solidFill>
                  <a:srgbClr val="cccccc"/>
                </a:solidFill>
                <a:latin typeface="Arial"/>
              </a:rPr>
              <a:t>5</a:t>
            </a:fld>
            <a:r>
              <a:rPr b="0" lang="en-AU" sz="1100" spc="-1" strike="noStrike">
                <a:solidFill>
                  <a:srgbClr val="cccccc"/>
                </a:solidFill>
                <a:latin typeface="Arial"/>
              </a:rPr>
              <a:t>/</a:t>
            </a:r>
            <a:fld id="{933EF78C-F357-4781-B6CE-85BD66B6DAF2}"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94" name="PlaceHolder 2"/>
          <p:cNvSpPr>
            <a:spLocks noGrp="1"/>
          </p:cNvSpPr>
          <p:nvPr>
            <p:ph/>
          </p:nvPr>
        </p:nvSpPr>
        <p:spPr>
          <a:xfrm>
            <a:off x="504000" y="1326600"/>
            <a:ext cx="9071280" cy="3893400"/>
          </a:xfrm>
          <a:prstGeom prst="rect">
            <a:avLst/>
          </a:prstGeom>
          <a:noFill/>
          <a:ln w="0">
            <a:noFill/>
          </a:ln>
        </p:spPr>
        <p:txBody>
          <a:bodyPr lIns="0" rIns="0" tIns="0" bIns="0" anchor="t">
            <a:normAutofit fontScale="75000"/>
          </a:bodyPr>
          <a:p>
            <a:pPr marL="432000" indent="-324000">
              <a:lnSpc>
                <a:spcPct val="100000"/>
              </a:lnSpc>
              <a:spcBef>
                <a:spcPts val="1417"/>
              </a:spcBef>
              <a:buClr>
                <a:srgbClr val="000000"/>
              </a:buClr>
              <a:buSzPct val="45000"/>
              <a:buFont typeface="Wingdings" charset="2"/>
              <a:buChar char=""/>
            </a:pPr>
            <a:r>
              <a:rPr b="0" lang="en-AU" sz="4000" spc="-1" strike="noStrike">
                <a:solidFill>
                  <a:srgbClr val="000099"/>
                </a:solidFill>
                <a:latin typeface="Gentium Book Basic"/>
                <a:ea typeface="Microsoft YaHei"/>
              </a:rPr>
              <a:t>explain </a:t>
            </a:r>
            <a:r>
              <a:rPr b="0" lang="en-AU" sz="4000" spc="-1" strike="noStrike">
                <a:solidFill>
                  <a:srgbClr val="000099"/>
                </a:solidFill>
                <a:latin typeface="Gentium Book Basic"/>
              </a:rPr>
              <a:t>why it is important that it be solved. Describe the consequences of </a:t>
            </a:r>
            <a:r>
              <a:rPr b="0" i="1" lang="en-AU" sz="4000" spc="-1" strike="noStrike">
                <a:solidFill>
                  <a:srgbClr val="000099"/>
                </a:solidFill>
                <a:latin typeface="Gentium Book Basic"/>
              </a:rPr>
              <a:t>not</a:t>
            </a:r>
            <a:r>
              <a:rPr b="0" lang="en-AU" sz="4000" spc="-1" strike="noStrike">
                <a:solidFill>
                  <a:srgbClr val="000099"/>
                </a:solidFill>
                <a:latin typeface="Gentium Book Basic"/>
              </a:rPr>
              <a:t> solving the problem – e.g. loss of profit, time, resources, productivity, market competitiveness. </a:t>
            </a:r>
            <a:endParaRPr b="0" lang="en-AU" sz="40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4000" spc="-1" strike="noStrike">
                <a:solidFill>
                  <a:srgbClr val="000099"/>
                </a:solidFill>
                <a:latin typeface="Gentium Book Basic"/>
              </a:rPr>
              <a:t>Consider the benefits for </a:t>
            </a:r>
            <a:r>
              <a:rPr b="1" i="1" lang="en-AU" sz="4000" spc="-1" strike="noStrike">
                <a:solidFill>
                  <a:srgbClr val="000099"/>
                </a:solidFill>
                <a:latin typeface="Gentium Book Basic"/>
              </a:rPr>
              <a:t>all</a:t>
            </a:r>
            <a:r>
              <a:rPr b="1" lang="en-AU" sz="4000" spc="-1" strike="noStrike">
                <a:solidFill>
                  <a:srgbClr val="000099"/>
                </a:solidFill>
                <a:latin typeface="Gentium Book Basic"/>
              </a:rPr>
              <a:t> </a:t>
            </a:r>
            <a:r>
              <a:rPr b="0" lang="en-AU" sz="4000" spc="-1" strike="noStrike">
                <a:solidFill>
                  <a:srgbClr val="000099"/>
                </a:solidFill>
                <a:latin typeface="Gentium Book Basic"/>
              </a:rPr>
              <a:t>stakeholders (look it up).</a:t>
            </a:r>
            <a:endParaRPr b="0" lang="en-AU" sz="4000" spc="-1" strike="noStrike">
              <a:latin typeface="Arial"/>
            </a:endParaRPr>
          </a:p>
          <a:p>
            <a:pPr lvl="1" marL="864000" indent="-324000">
              <a:lnSpc>
                <a:spcPct val="100000"/>
              </a:lnSpc>
              <a:spcBef>
                <a:spcPts val="1134"/>
              </a:spcBef>
              <a:buClr>
                <a:srgbClr val="000000"/>
              </a:buClr>
              <a:buSzPct val="75000"/>
              <a:buFont typeface="Symbol" charset="2"/>
              <a:buChar char=""/>
            </a:pPr>
            <a:r>
              <a:rPr b="0" lang="en-AU" sz="4000" spc="-1" strike="noStrike">
                <a:solidFill>
                  <a:srgbClr val="000099"/>
                </a:solidFill>
                <a:latin typeface="Gentium Book Basic"/>
              </a:rPr>
              <a:t>Try to </a:t>
            </a:r>
            <a:r>
              <a:rPr b="1" lang="en-AU" sz="4000" spc="-1" strike="noStrike">
                <a:solidFill>
                  <a:srgbClr val="000099"/>
                </a:solidFill>
                <a:latin typeface="Gentium Book Basic"/>
              </a:rPr>
              <a:t>quantify</a:t>
            </a:r>
            <a:r>
              <a:rPr b="0" lang="en-AU" sz="4000" spc="-1" strike="noStrike">
                <a:solidFill>
                  <a:srgbClr val="000099"/>
                </a:solidFill>
                <a:latin typeface="Gentium Book Basic"/>
              </a:rPr>
              <a:t> the costs – to managers, </a:t>
            </a:r>
            <a:r>
              <a:rPr b="1" lang="en-AU" sz="4000" spc="-1" strike="noStrike">
                <a:solidFill>
                  <a:srgbClr val="000099"/>
                </a:solidFill>
                <a:latin typeface="Gentium Book Basic"/>
              </a:rPr>
              <a:t>numbers</a:t>
            </a:r>
            <a:r>
              <a:rPr b="0" lang="en-AU" sz="4000" spc="-1" strike="noStrike">
                <a:solidFill>
                  <a:srgbClr val="000099"/>
                </a:solidFill>
                <a:latin typeface="Gentium Book Basic"/>
              </a:rPr>
              <a:t> speak louder than </a:t>
            </a:r>
            <a:r>
              <a:rPr b="1" lang="en-AU" sz="4000" spc="-1" strike="noStrike">
                <a:solidFill>
                  <a:srgbClr val="000099"/>
                </a:solidFill>
                <a:latin typeface="Gentium Book Basic"/>
              </a:rPr>
              <a:t>emotions</a:t>
            </a:r>
            <a:r>
              <a:rPr b="0" lang="en-AU" sz="4000" spc="-1" strike="noStrike">
                <a:solidFill>
                  <a:srgbClr val="000099"/>
                </a:solidFill>
                <a:latin typeface="Gentium Book Basic"/>
              </a:rPr>
              <a:t>.</a:t>
            </a:r>
            <a:endParaRPr b="0" lang="en-AU" sz="40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4000" spc="-1" strike="noStrike">
              <a:latin typeface="Arial"/>
            </a:endParaRPr>
          </a:p>
        </p:txBody>
      </p:sp>
      <p:sp>
        <p:nvSpPr>
          <p:cNvPr id="95"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D3D40BCF-017F-46C2-93BF-64ED843A4A49}" type="slidenum">
              <a:rPr b="0" lang="en-AU" sz="1100" spc="-1" strike="noStrike">
                <a:solidFill>
                  <a:srgbClr val="cccccc"/>
                </a:solidFill>
                <a:latin typeface="Arial"/>
              </a:rPr>
              <a:t>6</a:t>
            </a:fld>
            <a:r>
              <a:rPr b="0" lang="en-AU" sz="1100" spc="-1" strike="noStrike">
                <a:solidFill>
                  <a:srgbClr val="cccccc"/>
                </a:solidFill>
                <a:latin typeface="Arial"/>
              </a:rPr>
              <a:t>/</a:t>
            </a:r>
            <a:fld id="{D6590A0C-2F15-4384-9344-D522BEB7ED73}"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97" name="PlaceHolder 2"/>
          <p:cNvSpPr>
            <a:spLocks noGrp="1"/>
          </p:cNvSpPr>
          <p:nvPr>
            <p:ph/>
          </p:nvPr>
        </p:nvSpPr>
        <p:spPr>
          <a:xfrm>
            <a:off x="504000" y="1326600"/>
            <a:ext cx="9071280" cy="38934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4000" spc="-1" strike="noStrike">
                <a:solidFill>
                  <a:srgbClr val="000099"/>
                </a:solidFill>
                <a:latin typeface="Gentium Book Basic"/>
              </a:rPr>
              <a:t>be written for </a:t>
            </a:r>
            <a:r>
              <a:rPr b="1" lang="en-AU" sz="4000" spc="-1" strike="noStrike">
                <a:solidFill>
                  <a:srgbClr val="000099"/>
                </a:solidFill>
                <a:latin typeface="Gentium Book Basic"/>
              </a:rPr>
              <a:t>managers</a:t>
            </a:r>
            <a:r>
              <a:rPr b="0" lang="en-AU" sz="4000" spc="-1" strike="noStrike">
                <a:solidFill>
                  <a:srgbClr val="000099"/>
                </a:solidFill>
                <a:latin typeface="Gentium Book Basic"/>
              </a:rPr>
              <a:t> who will decide whether or not to fix it . It should </a:t>
            </a:r>
            <a:r>
              <a:rPr b="0" i="1" lang="en-AU" sz="4000" spc="-1" strike="noStrike">
                <a:solidFill>
                  <a:srgbClr val="000099"/>
                </a:solidFill>
                <a:latin typeface="Gentium Book Basic"/>
              </a:rPr>
              <a:t>not</a:t>
            </a:r>
            <a:r>
              <a:rPr b="0" lang="en-AU" sz="4000" spc="-1" strike="noStrike">
                <a:solidFill>
                  <a:srgbClr val="000099"/>
                </a:solidFill>
                <a:latin typeface="Gentium Book Basic"/>
              </a:rPr>
              <a:t> be a technical description intended for engineers or programmers.</a:t>
            </a:r>
            <a:endParaRPr b="0" lang="en-AU" sz="4000" spc="-1" strike="noStrike">
              <a:latin typeface="Arial"/>
            </a:endParaRPr>
          </a:p>
        </p:txBody>
      </p:sp>
      <p:sp>
        <p:nvSpPr>
          <p:cNvPr id="98"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47322F28-2A20-47D4-94E7-89B51D3F9D86}" type="slidenum">
              <a:rPr b="0" lang="en-AU" sz="1100" spc="-1" strike="noStrike">
                <a:solidFill>
                  <a:srgbClr val="cccccc"/>
                </a:solidFill>
                <a:latin typeface="Arial"/>
              </a:rPr>
              <a:t>7</a:t>
            </a:fld>
            <a:r>
              <a:rPr b="0" lang="en-AU" sz="1100" spc="-1" strike="noStrike">
                <a:solidFill>
                  <a:srgbClr val="cccccc"/>
                </a:solidFill>
                <a:latin typeface="Arial"/>
              </a:rPr>
              <a:t>/</a:t>
            </a:r>
            <a:fld id="{72F402F0-D801-4B23-B5B6-6A120C424706}"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100" name="PlaceHolder 2"/>
          <p:cNvSpPr>
            <a:spLocks noGrp="1"/>
          </p:cNvSpPr>
          <p:nvPr>
            <p:ph/>
          </p:nvPr>
        </p:nvSpPr>
        <p:spPr>
          <a:xfrm>
            <a:off x="504000" y="1326600"/>
            <a:ext cx="9071280" cy="37134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outline the desired future state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explain the benefits of achieving that outcome</a:t>
            </a:r>
            <a:endParaRPr b="0" lang="en-AU" sz="3200" spc="-1" strike="noStrike">
              <a:latin typeface="Arial"/>
            </a:endParaRPr>
          </a:p>
        </p:txBody>
      </p:sp>
      <p:sp>
        <p:nvSpPr>
          <p:cNvPr id="101"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4DD79D85-B3E4-4778-86E6-56CBC2276A91}" type="slidenum">
              <a:rPr b="0" lang="en-AU" sz="1100" spc="-1" strike="noStrike">
                <a:solidFill>
                  <a:srgbClr val="cccccc"/>
                </a:solidFill>
                <a:latin typeface="Arial"/>
              </a:rPr>
              <a:t>8</a:t>
            </a:fld>
            <a:r>
              <a:rPr b="0" lang="en-AU" sz="1100" spc="-1" strike="noStrike">
                <a:solidFill>
                  <a:srgbClr val="cccccc"/>
                </a:solidFill>
                <a:latin typeface="Arial"/>
              </a:rPr>
              <a:t>/</a:t>
            </a:r>
            <a:fld id="{CB488ECC-850E-49D3-811A-E7ACF5E1088C}"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180000"/>
            <a:ext cx="9071280" cy="946080"/>
          </a:xfrm>
          <a:prstGeom prst="rect">
            <a:avLst/>
          </a:prstGeom>
          <a:noFill/>
          <a:ln w="0">
            <a:noFill/>
          </a:ln>
        </p:spPr>
        <p:txBody>
          <a:bodyPr lIns="0" rIns="0" tIns="0" bIns="0" anchor="ctr">
            <a:noAutofit/>
          </a:bodyPr>
          <a:p>
            <a:pPr>
              <a:lnSpc>
                <a:spcPct val="100000"/>
              </a:lnSpc>
            </a:pPr>
            <a:r>
              <a:rPr b="0" lang="en-AU" sz="4400" spc="-1" strike="noStrike">
                <a:solidFill>
                  <a:srgbClr val="000080"/>
                </a:solidFill>
                <a:latin typeface="Gentium Book Basic"/>
              </a:rPr>
              <a:t>A </a:t>
            </a:r>
            <a:r>
              <a:rPr b="1" lang="en-AU" sz="4400" spc="-1" strike="noStrike">
                <a:solidFill>
                  <a:srgbClr val="000080"/>
                </a:solidFill>
                <a:latin typeface="Gentium Book Basic"/>
              </a:rPr>
              <a:t>Problem Statement</a:t>
            </a:r>
            <a:r>
              <a:rPr b="0" lang="en-AU" sz="4400" spc="-1" strike="noStrike">
                <a:solidFill>
                  <a:srgbClr val="000080"/>
                </a:solidFill>
                <a:latin typeface="Gentium Book Basic"/>
              </a:rPr>
              <a:t> (PS) should</a:t>
            </a:r>
            <a:endParaRPr b="0" lang="en-AU" sz="4400" spc="-1" strike="noStrike">
              <a:latin typeface="Arial"/>
            </a:endParaRPr>
          </a:p>
        </p:txBody>
      </p:sp>
      <p:sp>
        <p:nvSpPr>
          <p:cNvPr id="10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propose one or more viable solutions to the problem: how to reach that desired future state.</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AU" sz="3200" spc="-1" strike="noStrike">
                <a:solidFill>
                  <a:srgbClr val="000099"/>
                </a:solidFill>
                <a:latin typeface="Gentium Book Basic"/>
              </a:rPr>
              <a:t>estimate potential costs of the solution(s), including lost productivity, reduced sales etc.</a:t>
            </a:r>
            <a:endParaRPr b="0" lang="en-AU" sz="3200" spc="-1" strike="noStrike">
              <a:latin typeface="Arial"/>
            </a:endParaRPr>
          </a:p>
          <a:p>
            <a:pPr marL="432000" indent="-324000">
              <a:lnSpc>
                <a:spcPct val="100000"/>
              </a:lnSpc>
              <a:spcBef>
                <a:spcPts val="1417"/>
              </a:spcBef>
              <a:buClr>
                <a:srgbClr val="000000"/>
              </a:buClr>
              <a:buSzPct val="45000"/>
              <a:buFont typeface="Wingdings" charset="2"/>
              <a:buChar char=""/>
            </a:pPr>
            <a:endParaRPr b="0" lang="en-AU" sz="3200" spc="-1" strike="noStrike">
              <a:latin typeface="Arial"/>
            </a:endParaRPr>
          </a:p>
        </p:txBody>
      </p:sp>
      <p:sp>
        <p:nvSpPr>
          <p:cNvPr id="104" name=""/>
          <p:cNvSpPr/>
          <p:nvPr/>
        </p:nvSpPr>
        <p:spPr>
          <a:xfrm>
            <a:off x="2160000" y="5400000"/>
            <a:ext cx="5939640" cy="26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AU" sz="1100" spc="-1" strike="noStrike">
                <a:solidFill>
                  <a:srgbClr val="cccccc"/>
                </a:solidFill>
                <a:latin typeface="Arial"/>
              </a:rPr>
              <a:t>vcedata.com slideshow © Mark Kelly 2022 - </a:t>
            </a:r>
            <a:fld id="{8CBCB792-45D7-45EB-886A-0F8465A46BA0}" type="slidenum">
              <a:rPr b="0" lang="en-AU" sz="1100" spc="-1" strike="noStrike">
                <a:solidFill>
                  <a:srgbClr val="cccccc"/>
                </a:solidFill>
                <a:latin typeface="Arial"/>
              </a:rPr>
              <a:t>&lt;number&gt;</a:t>
            </a:fld>
            <a:r>
              <a:rPr b="0" lang="en-AU" sz="1100" spc="-1" strike="noStrike">
                <a:solidFill>
                  <a:srgbClr val="cccccc"/>
                </a:solidFill>
                <a:latin typeface="Arial"/>
              </a:rPr>
              <a:t>/</a:t>
            </a:r>
            <a:fld id="{92BDE88B-6520-4278-8704-A1BD169803A2}" type="slidecount">
              <a:rPr b="0" lang="en-AU" sz="1100" spc="-1" strike="noStrike">
                <a:solidFill>
                  <a:srgbClr val="cccccc"/>
                </a:solidFill>
                <a:latin typeface="Arial"/>
              </a:rPr>
              <a:t>15</a:t>
            </a:fld>
            <a:endParaRPr b="0" lang="en-AU" sz="11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2022-01-19T13:21:46Z</dcterms:created>
  <dc:creator>Mark Kelly</dc:creator>
  <dc:description/>
  <dc:language>en-AU</dc:language>
  <cp:lastModifiedBy>Mark Kelly</cp:lastModifiedBy>
  <dcterms:modified xsi:type="dcterms:W3CDTF">2022-02-23T13:19:34Z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