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24.gi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http://readingcraze.com/wp-content/uploads/2013/02/binary-code-63529_640.jpg"/>
          <p:cNvPicPr/>
          <p:nvPr/>
        </p:nvPicPr>
        <p:blipFill>
          <a:blip r:embed="rId1"/>
          <a:stretch/>
        </p:blipFill>
        <p:spPr>
          <a:xfrm>
            <a:off x="2448720" y="3304440"/>
            <a:ext cx="4751280" cy="335556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rgbClr val="000000">
                <a:alpha val="32000"/>
              </a:srgbClr>
            </a:outerShdw>
          </a:effectLst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55640" y="116640"/>
            <a:ext cx="7771320" cy="115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611640" y="188064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Processing features of a programming language: </a:t>
            </a:r>
            <a:endParaRPr b="0" lang="en-AU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Procedures, functions etc</a:t>
            </a:r>
            <a:endParaRPr b="0" lang="en-A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Methods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.Show - to make the object visible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.BringToFront - to bring the object in front of other objects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.SetFocus - to make the object the active control on a form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.Close - to close a window object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.Move - to move an object to a set of coordinates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.Refresh - to redraw the object and show recent changes to its appearance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15CD9D-53D9-43BC-B68E-87149FDBF1B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511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Function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- a procedure that calculates and returns a value.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Typical examples are square root and MID (which returns a subset of a string).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function needs to be passed the value [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parameter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] to process, e.g. what is the number that needs to be square rooted?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function needs to know what value to send back to the code that invoked the function.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4EE93B-DD8E-4400-AB50-C32224A9C1A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 function is distinguished from a procedure by the presence of a pair of parentheses after its name.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E.g. MID(), SQRT()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The parentheses contain the values (parameters) that are passed to the function.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C582A00-42B1-40BB-BF9C-CF273E205C7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All programming languages come with built-in pre-written functions for commonly-used tasks,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Convert text to uppercase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Calculate a cosine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Lesser-used functions may be provided in a separate function library (e.g. for obscure mathematical or financial functions)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691A11D-0789-4675-BF60-0DE5F15B893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User-defined functions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are created by a programmer to carry out operations that are unique to a program.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E.g. to return the first numeric digit in a string… 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80484E3-5D07-4091-BC7F-05AA00D502D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18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</a:rPr>
              <a:t>User-defined functions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are created by a programmer to carry out operations that are unique to a program.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E.g. a program may need to return the first numeric digit in a string… 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07A689-5991-4602-AB5D-0E2430C6E7E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3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Invoking a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Use the FindDigit() function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to find the first digit in strString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// Store the returned value in char.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F19BC7-83A5-412C-956A-405EE9EEBE0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28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Invoking (calling) a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Use the FindDigit() function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to find the first digit in strString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// Store the returned value in char.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998E30-69AB-472F-953D-5113B7AE65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3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35" name="Right Arrow 6"/>
          <p:cNvSpPr/>
          <p:nvPr/>
        </p:nvSpPr>
        <p:spPr>
          <a:xfrm rot="18260400">
            <a:off x="2828880" y="4290480"/>
            <a:ext cx="2519280" cy="129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38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Parameter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Invoking a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Use the FindDigit() function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to find the first digit in strString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// Store the returned value in char.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7169A26-6C23-4CB4-8B58-D093F2528B7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39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41" name="Right Arrow 8"/>
          <p:cNvSpPr/>
          <p:nvPr/>
        </p:nvSpPr>
        <p:spPr>
          <a:xfrm rot="18260400">
            <a:off x="1172880" y="4255200"/>
            <a:ext cx="2519280" cy="129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38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Function name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Invoking a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Use the FindDigit() function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to find the first digit in strString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// Store the returned value in char.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5B245F-4761-403C-B31C-978EB5591F1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45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47" name="Right Arrow 8"/>
          <p:cNvSpPr/>
          <p:nvPr/>
        </p:nvSpPr>
        <p:spPr>
          <a:xfrm rot="18260400">
            <a:off x="-482400" y="4255200"/>
            <a:ext cx="2519280" cy="1294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Returned value stored in this variable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78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Processing features of a programming language, including…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instructions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procedures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functions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control structures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04DB178-B5C1-425D-952C-7218AA6F5A1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866E418-78FD-4DF7-9AE5-CB665A42CCF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0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1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52" name="Left Arrow 6"/>
          <p:cNvSpPr/>
          <p:nvPr/>
        </p:nvSpPr>
        <p:spPr>
          <a:xfrm rot="1318200">
            <a:off x="6035760" y="2034000"/>
            <a:ext cx="280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Begin function definition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3" name="Left Arrow 8"/>
          <p:cNvSpPr/>
          <p:nvPr/>
        </p:nvSpPr>
        <p:spPr>
          <a:xfrm>
            <a:off x="3163680" y="4943160"/>
            <a:ext cx="280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58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End function definition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4" name="Content Placeholder 2"/>
          <p:cNvSpPr/>
          <p:nvPr/>
        </p:nvSpPr>
        <p:spPr>
          <a:xfrm>
            <a:off x="611640" y="1484640"/>
            <a:ext cx="8063640" cy="453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FUNCTION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 FindDigit(strParameter)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br/>
            <a:r>
              <a:rPr b="1" lang="en-AU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10000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strParameter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BA664C-3B76-42C3-AE18-01698C0A37C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8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60" name="TextBox 7"/>
          <p:cNvSpPr/>
          <p:nvPr/>
        </p:nvSpPr>
        <p:spPr>
          <a:xfrm>
            <a:off x="6349680" y="1772640"/>
            <a:ext cx="2663280" cy="283392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value (“ABC123”) sent by the invoking statement is stored in this local variable.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Local’ means that no code outside of this function can see or change the value of strParameter.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75596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27DBDE-CF72-44F6-88AE-F42210DFD14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4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66" name="TextBox 7"/>
          <p:cNvSpPr/>
          <p:nvPr/>
        </p:nvSpPr>
        <p:spPr>
          <a:xfrm>
            <a:off x="6349680" y="1772640"/>
            <a:ext cx="2663280" cy="3138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Length( ) is another function – it may be inherent (pre-packaged with the programming language), or user-defined.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length of the incoming string is stored in variable L.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17200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A9A7BE-78F9-4900-9302-ACFB46E563A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0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7"/>
          <p:cNvSpPr/>
          <p:nvPr/>
        </p:nvSpPr>
        <p:spPr>
          <a:xfrm>
            <a:off x="6349680" y="1772640"/>
            <a:ext cx="2663280" cy="2529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It’s important to validate incoming data. In this case, if the parameter is empty, return the value -1 to warn the invoking code of the error.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ff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411ADE-3C6E-4301-BBA1-BFE2E04864E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6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7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78" name="TextBox 7"/>
          <p:cNvSpPr/>
          <p:nvPr/>
        </p:nvSpPr>
        <p:spPr>
          <a:xfrm>
            <a:off x="6300360" y="2781000"/>
            <a:ext cx="2663280" cy="1004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Start a loop to check each character in the string.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c =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(strParameter, counter, 1)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BE1494-F10A-4601-AD57-CD1DCCC6D26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2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84" name="TextBox 7"/>
          <p:cNvSpPr/>
          <p:nvPr/>
        </p:nvSpPr>
        <p:spPr>
          <a:xfrm>
            <a:off x="6012000" y="3141000"/>
            <a:ext cx="2663280" cy="283392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MID() is yet another function. It requires 3 parameters: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MID(X, Y, Z)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It returns Z characters starting at position Y from string X.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c =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(strParameter, counter, 1)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67CBED9-9059-487F-B0B4-B6BBCE78990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8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90" name="TextBox 7"/>
          <p:cNvSpPr/>
          <p:nvPr/>
        </p:nvSpPr>
        <p:spPr>
          <a:xfrm>
            <a:off x="6012000" y="3141000"/>
            <a:ext cx="2663280" cy="25290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It’s vital that the values in the parameters are of the right data types (in this case string, integer, integer) and in the right order.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c =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(strParameter, counter, 1)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E98D94-4840-4397-A609-CB13CDE1861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4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196" name="TextBox 7"/>
          <p:cNvSpPr/>
          <p:nvPr/>
        </p:nvSpPr>
        <p:spPr>
          <a:xfrm>
            <a:off x="6012000" y="3141000"/>
            <a:ext cx="2663280" cy="191916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Notice how the parameters can be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variables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 (e.g. counter) or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constants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 (e.g. 1)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c =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(strParameter, counter, 1)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D2AD2FD-E697-4138-B822-65209B5122B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0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02" name="TextBox 7"/>
          <p:cNvSpPr/>
          <p:nvPr/>
        </p:nvSpPr>
        <p:spPr>
          <a:xfrm>
            <a:off x="6012000" y="3141000"/>
            <a:ext cx="2663280" cy="22240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When MID( ) returns the single character at position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counter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 from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strParameter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, the character is stored in variable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F96526-192B-4744-B069-CBF4607663A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6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08" name="TextBox 7"/>
          <p:cNvSpPr/>
          <p:nvPr/>
        </p:nvSpPr>
        <p:spPr>
          <a:xfrm>
            <a:off x="6084000" y="3486600"/>
            <a:ext cx="2663280" cy="1004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If the character is a digit…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Instructions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Instruction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- a statement that describes an action that a program should carry out. e.g. Total </a:t>
            </a:r>
            <a:r>
              <a:rPr b="0" lang="en-AU" sz="3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Price + Tax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22F9BA-7754-46B4-A6B0-5408DB39CDC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1F9A70-F990-4DBB-8DA3-5CC6582F621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2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7"/>
          <p:cNvSpPr/>
          <p:nvPr/>
        </p:nvSpPr>
        <p:spPr>
          <a:xfrm>
            <a:off x="6084000" y="3486600"/>
            <a:ext cx="2663280" cy="16142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Send the character back to the statement that invoked the FindDigit function.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A2D352-925B-403A-8561-372A478795C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8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20" name="TextBox 7"/>
          <p:cNvSpPr/>
          <p:nvPr/>
        </p:nvSpPr>
        <p:spPr>
          <a:xfrm>
            <a:off x="6084000" y="3486600"/>
            <a:ext cx="2663280" cy="31388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When the first digit character is found you might want to exit the function to skip pointless further searching. 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Some languages offer EXIT statements to do this.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ff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4C448E-E283-478E-A0FE-85766A567AE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24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26" name="TextBox 7"/>
          <p:cNvSpPr/>
          <p:nvPr/>
        </p:nvSpPr>
        <p:spPr>
          <a:xfrm>
            <a:off x="3924000" y="4293000"/>
            <a:ext cx="2663280" cy="100440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Move to the next character in the string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The FindDigit()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91640" y="1196640"/>
            <a:ext cx="8214840" cy="453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FindDigit(strParameter)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(strParameter)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 "-1"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1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to L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 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2400" spc="-1" strike="noStrike">
                <a:solidFill>
                  <a:srgbClr val="ff0000"/>
                </a:solidFill>
                <a:latin typeface="Courier New"/>
              </a:rPr>
              <a:t>Return "0"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777EDE-B0F9-412C-B484-8E6142B0253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0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32" name="TextBox 7"/>
          <p:cNvSpPr/>
          <p:nvPr/>
        </p:nvSpPr>
        <p:spPr>
          <a:xfrm>
            <a:off x="3924000" y="4293000"/>
            <a:ext cx="2663280" cy="22240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The last character has been checked. Returning a special value of zero is a </a:t>
            </a:r>
            <a:r>
              <a:rPr b="0" i="1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flag</a:t>
            </a: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 that no digit was found.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Back to the invoking 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Use the FindDigit() function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// to find the first digit in strString 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// Store the returned value in char.</a:t>
            </a:r>
            <a:br/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87F1B12-2E78-4952-A1DF-A67271EB071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36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7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9"/>
          <p:cNvSpPr/>
          <p:nvPr/>
        </p:nvSpPr>
        <p:spPr>
          <a:xfrm>
            <a:off x="3240000" y="4077000"/>
            <a:ext cx="2663280" cy="69948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latin typeface="Arial"/>
                <a:ea typeface="DejaVu Sans"/>
              </a:rPr>
              <a:t>Let’s improve this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Back to the invoking 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BEGIN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“ABC123”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char </a:t>
            </a:r>
            <a:r>
              <a:rPr b="0" lang="en-AU" sz="2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FindDigit(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strString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if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char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“-1”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then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 “String is empty!”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elseif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char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“0”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 then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 “No digit found in “ &amp; strString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else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SHOW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“First digit found was”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&amp;</a:t>
            </a: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char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 if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ourier New"/>
              </a:rPr>
              <a:t>END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A1922F-8F97-4090-98BB-41FAA32859F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42" name="Rectangle 1"/>
          <p:cNvSpPr/>
          <p:nvPr/>
        </p:nvSpPr>
        <p:spPr>
          <a:xfrm>
            <a:off x="0" y="23400"/>
            <a:ext cx="360" cy="409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Picture 2" descr="equals"/>
          <p:cNvPicPr/>
          <p:nvPr/>
        </p:nvPicPr>
        <p:blipFill>
          <a:blip r:embed="rId1"/>
          <a:stretch/>
        </p:blipFill>
        <p:spPr>
          <a:xfrm>
            <a:off x="14935320" y="152280"/>
            <a:ext cx="141840" cy="12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Functions may require several parameters – like the MID() function.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more sophisticated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FindDigit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function might be able to search only 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part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string, and optionally search starting at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string.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D76AEC5-1E58-4C99-AC20-318323DC122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That function might look like this:</a:t>
            </a:r>
            <a:br/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ourier New"/>
              </a:rPr>
              <a:t>FindDigitAdv(strString, intStart, intEnd, boolReverse)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E8A0DA6-A5AC-44C3-90BA-1AD8FC7627B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Functions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</a:rPr>
              <a:t>FindDigitAdv(strString, intStart, intEnd, boolReverse)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new function is passed one string, 2 integers and a Boolean value. 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data types of the parameters that are passed must  align with the data types of the parameters listed in the function.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use of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(e.g. </a:t>
            </a:r>
            <a:r>
              <a:rPr b="0" i="1" lang="en-AU" sz="2800" spc="-1" strike="noStrike">
                <a:solidFill>
                  <a:srgbClr val="ff0000"/>
                </a:solidFill>
                <a:latin typeface="Calibri"/>
              </a:rPr>
              <a:t>int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) is vital to remind programmers of the data types being passed and received.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A50D4C2-D2F7-4FB9-9BC4-A68D2CDBA31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FYI - the new advanced function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50608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FUNCTION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FindDigitAdv(strString,intGo,intWhoa,boolRev)  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// start/end values of 0 mean “start at 1, end at the end”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L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Length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(strString)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L = 0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Return 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"-1"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if intGo = 0 then intGo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1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if intWhoa = 0 then intWhoa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L 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intStep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1    //default step value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boolRev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= TRUE then   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// work backwards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SWAP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intGo, intWhoa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 intStep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-1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end if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For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counter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intGo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to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IntWhoa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 step 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intStep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c =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Mid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(strParameter, counter, 1)   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c &gt;="0"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and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c&lt;="9"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then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return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c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exit function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end if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next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counter</a:t>
            </a:r>
            <a:br/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Return "0"</a:t>
            </a:r>
            <a:r>
              <a:rPr b="0" lang="en-AU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br/>
            <a:r>
              <a:rPr b="1" lang="en-AU" sz="1600" spc="-1" strike="noStrike">
                <a:solidFill>
                  <a:srgbClr val="000000"/>
                </a:solidFill>
                <a:latin typeface="Courier New"/>
              </a:rPr>
              <a:t>END FUNCTION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498FC02-8581-489B-A71C-B857E3C3CC5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Procedures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Procedure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- a self-contained group of instructions that, together, carry out a specific task. Also may be known as a routine, subroutine, module. e.g. a procedure that sorts the items in an array might be called from several locations in a program. 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5B73B7E-16C0-4B84-A61B-9894BD3C773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Control Structure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5826C0-3466-4A63-A32E-6544A9A757C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57200" y="1871280"/>
            <a:ext cx="8685720" cy="397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A block of code that controls which lines of code will be executed.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The main varieties of control structures: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41412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Sequence</a:t>
            </a: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 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41412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Selection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41412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Iteration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Control Structure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D4B36A6-FB26-42EA-929E-6E808827061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457200" y="915480"/>
            <a:ext cx="8685720" cy="397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Selection structure</a:t>
            </a: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 - The most obvious example is the IF/THEN/ENDIF structure which decides whether to execute code based on a defined condition, e.g. </a:t>
            </a:r>
            <a:br/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Courier New"/>
              </a:rPr>
              <a:t>If AGE &lt; 18 Then </a:t>
            </a:r>
            <a:br/>
            <a:r>
              <a:rPr b="0" lang="en-US" sz="2400" spc="-1" strike="noStrike">
                <a:solidFill>
                  <a:srgbClr val="141412"/>
                </a:solidFill>
                <a:latin typeface="Courier New"/>
              </a:rPr>
              <a:t>   Print Junior Certificate</a:t>
            </a:r>
            <a:br/>
            <a:r>
              <a:rPr b="0" lang="en-US" sz="2400" spc="-1" strike="noStrike">
                <a:solidFill>
                  <a:srgbClr val="141412"/>
                </a:solidFill>
                <a:latin typeface="Courier New"/>
              </a:rPr>
              <a:t>End if</a:t>
            </a:r>
            <a:br/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Printing only happens if the Age &lt; 18 test is true.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Control Structure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E0782FA-00FE-42D3-B431-0996E620D46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349560" y="361440"/>
            <a:ext cx="8685720" cy="397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Iteration structure</a:t>
            </a: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 - any looping structure such as FOR/NEXT, DO/WHILE, WHILE/WEND, REPEAT/UNTIL.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Control Structure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B938EA-830D-4FF2-9CC7-6E581452C1C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49560" y="834120"/>
            <a:ext cx="8685720" cy="3978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141412"/>
                </a:solidFill>
                <a:latin typeface="Source Sans Pro"/>
              </a:rPr>
              <a:t>Sequence</a:t>
            </a: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 simply means that lines are executed in the order they appear. Yeah - pretty basic.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Includes statements like GOTO (which is </a:t>
            </a:r>
            <a:r>
              <a:rPr b="1" lang="en-US" sz="2400" spc="-1" strike="noStrike">
                <a:solidFill>
                  <a:srgbClr val="141412"/>
                </a:solidFill>
                <a:latin typeface="Source Sans Pro"/>
              </a:rPr>
              <a:t>deprecated*</a:t>
            </a: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 nowadays) and EXIT (to force an end to a procedure, function or loop)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141412"/>
                </a:solidFill>
                <a:latin typeface="Source Sans Pro"/>
              </a:rPr>
              <a:t>* Considered to be a bad idea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6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7C2D1B-6627-4AC5-B5ED-1B79C0D27FA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44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520" cy="86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66D53B-CB3B-4B35-BFD4-CC9CCE1892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75" name="Picture 5" descr=""/>
          <p:cNvPicPr/>
          <p:nvPr/>
        </p:nvPicPr>
        <p:blipFill>
          <a:blip r:embed="rId1"/>
          <a:stretch/>
        </p:blipFill>
        <p:spPr>
          <a:xfrm>
            <a:off x="2843640" y="1915920"/>
            <a:ext cx="3318840" cy="44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Procedures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196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Modular programming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 - breaking large sections of code into procedures – is good.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makes debugging easier since errors can be more easily located in small pieces of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avoids duplication of code. One procedure may be called on many times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useful procedures can be re-used in later programs</a:t>
            </a:r>
            <a:br/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33AA67-F14A-4A18-9D48-9C3ED4DAB60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Procedures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An important feature of procedures is that is variables are entirely 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local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 and have no effect on similarly-named variables in the main program or other procedures. 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02BC3A7-781D-45F2-BB1E-C995A4532AA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Procedures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This prevents accidental changes to values elsewhere in the program - which is very likely since procedures are often pre-written and re-used.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Having to check each variable to see if it is used in any other part of the code would be a huge and painful task.</a:t>
            </a:r>
            <a:br/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AA8634-D1F9-4AF1-A019-AD7E7185811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Procedures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Only 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global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 variables can be seen and changed in any part of the code or in any procedure. Use global variables rarely, reluctantly, and very carefully.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They are potential land mines in a program.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7D5A37-19A3-4481-969A-281412DC7A7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Methods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Methods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 - an action that can be carried out on an object of a given class. Objects have pre-defined methods, and custom methods can be added to classes. 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B1B3E6-6E5C-4B17-9DAA-8086EBBF72E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Application>LibreOffice/7.2.2.2$Windows_X86_64 LibreOffice_project/02b2acce88a210515b4a5bb2e46cbfb63fe97d56</Application>
  <AppVersion>15.0000</AppVersion>
  <Words>1469</Words>
  <Paragraphs>296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2022-01-27T10:37:44Z</dcterms:modified>
  <cp:revision>34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45</vt:i4>
  </property>
</Properties>
</file>