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embeddings/oleObject1.bin" ContentType="application/vnd.openxmlformats-officedocument.oleObjec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4.jpeg" ContentType="image/jpeg"/>
  <Override PartName="/ppt/media/image48.png" ContentType="image/png"/>
  <Override PartName="/ppt/media/image3.jpeg" ContentType="image/jpe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wmf" ContentType="image/x-wmf"/>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40.jpeg" ContentType="image/jpe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jpeg" ContentType="image/jpeg"/>
  <Override PartName="/ppt/media/image41.png" ContentType="image/png"/>
  <Override PartName="/ppt/media/image42.png" ContentType="image/png"/>
  <Override PartName="/ppt/media/image43.png" ContentType="image/png"/>
  <Override PartName="/ppt/media/image49.jpeg" ContentType="image/jpeg"/>
  <Override PartName="/ppt/media/image44.png" ContentType="image/png"/>
  <Override PartName="/ppt/media/image45.png" ContentType="image/png"/>
  <Override PartName="/ppt/media/image46.png" ContentType="image/png"/>
  <Override PartName="/ppt/media/image47.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AU"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AU"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AU"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AU"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AU"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AU" sz="4400" spc="-1" strike="noStrike">
                <a:latin typeface="Arial"/>
              </a:rPr>
              <a:t>Click to edit the title text format</a:t>
            </a:r>
            <a:endParaRPr b="0" lang="en-AU"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pc="-1" strike="noStrike">
                <a:latin typeface="Arial"/>
              </a:rPr>
              <a:t>Click to edit the outline text format</a:t>
            </a:r>
            <a:endParaRPr b="0" lang="en-AU" sz="3200" spc="-1" strike="noStrike">
              <a:latin typeface="Arial"/>
            </a:endParaRPr>
          </a:p>
          <a:p>
            <a:pPr lvl="1" marL="864000" indent="-324000">
              <a:spcBef>
                <a:spcPts val="1134"/>
              </a:spcBef>
              <a:buClr>
                <a:srgbClr val="000000"/>
              </a:buClr>
              <a:buSzPct val="75000"/>
              <a:buFont typeface="Symbol" charset="2"/>
              <a:buChar char=""/>
            </a:pPr>
            <a:r>
              <a:rPr b="0" lang="en-AU" sz="2800" spc="-1" strike="noStrike">
                <a:latin typeface="Arial"/>
              </a:rPr>
              <a:t>Second Outline Level</a:t>
            </a:r>
            <a:endParaRPr b="0" lang="en-AU" sz="2800" spc="-1" strike="noStrike">
              <a:latin typeface="Arial"/>
            </a:endParaRPr>
          </a:p>
          <a:p>
            <a:pPr lvl="2" marL="1296000" indent="-288000">
              <a:spcBef>
                <a:spcPts val="850"/>
              </a:spcBef>
              <a:buClr>
                <a:srgbClr val="000000"/>
              </a:buClr>
              <a:buSzPct val="45000"/>
              <a:buFont typeface="Wingdings" charset="2"/>
              <a:buChar char=""/>
            </a:pPr>
            <a:r>
              <a:rPr b="0" lang="en-AU" sz="2400" spc="-1" strike="noStrike">
                <a:latin typeface="Arial"/>
              </a:rPr>
              <a:t>Third Outline Level</a:t>
            </a:r>
            <a:endParaRPr b="0" lang="en-AU" sz="2400" spc="-1" strike="noStrike">
              <a:latin typeface="Arial"/>
            </a:endParaRPr>
          </a:p>
          <a:p>
            <a:pPr lvl="3" marL="1728000" indent="-216000">
              <a:spcBef>
                <a:spcPts val="567"/>
              </a:spcBef>
              <a:buClr>
                <a:srgbClr val="000000"/>
              </a:buClr>
              <a:buSzPct val="75000"/>
              <a:buFont typeface="Symbol" charset="2"/>
              <a:buChar char=""/>
            </a:pPr>
            <a:r>
              <a:rPr b="0" lang="en-AU" sz="2000" spc="-1" strike="noStrike">
                <a:latin typeface="Arial"/>
              </a:rPr>
              <a:t>Fourth Outline Level</a:t>
            </a:r>
            <a:endParaRPr b="0" lang="en-AU" sz="2000" spc="-1" strike="noStrike">
              <a:latin typeface="Arial"/>
            </a:endParaRPr>
          </a:p>
          <a:p>
            <a:pPr lvl="4" marL="2160000" indent="-216000">
              <a:spcBef>
                <a:spcPts val="283"/>
              </a:spcBef>
              <a:buClr>
                <a:srgbClr val="000000"/>
              </a:buClr>
              <a:buSzPct val="45000"/>
              <a:buFont typeface="Wingdings" charset="2"/>
              <a:buChar char=""/>
            </a:pPr>
            <a:r>
              <a:rPr b="0" lang="en-AU" sz="2000" spc="-1" strike="noStrike">
                <a:latin typeface="Arial"/>
              </a:rPr>
              <a:t>Fifth Outline Level</a:t>
            </a:r>
            <a:endParaRPr b="0" lang="en-AU" sz="2000" spc="-1" strike="noStrike">
              <a:latin typeface="Arial"/>
            </a:endParaRPr>
          </a:p>
          <a:p>
            <a:pPr lvl="5" marL="2592000" indent="-216000">
              <a:spcBef>
                <a:spcPts val="283"/>
              </a:spcBef>
              <a:buClr>
                <a:srgbClr val="000000"/>
              </a:buClr>
              <a:buSzPct val="45000"/>
              <a:buFont typeface="Wingdings" charset="2"/>
              <a:buChar char=""/>
            </a:pPr>
            <a:r>
              <a:rPr b="0" lang="en-AU" sz="2000" spc="-1" strike="noStrike">
                <a:latin typeface="Arial"/>
              </a:rPr>
              <a:t>Sixth Outline Level</a:t>
            </a:r>
            <a:endParaRPr b="0" lang="en-AU" sz="2000" spc="-1" strike="noStrike">
              <a:latin typeface="Arial"/>
            </a:endParaRPr>
          </a:p>
          <a:p>
            <a:pPr lvl="6" marL="3024000" indent="-216000">
              <a:spcBef>
                <a:spcPts val="283"/>
              </a:spcBef>
              <a:buClr>
                <a:srgbClr val="000000"/>
              </a:buClr>
              <a:buSzPct val="45000"/>
              <a:buFont typeface="Wingdings" charset="2"/>
              <a:buChar char=""/>
            </a:pPr>
            <a:r>
              <a:rPr b="0" lang="en-AU" sz="2000" spc="-1" strike="noStrike">
                <a:latin typeface="Arial"/>
              </a:rPr>
              <a:t>Seventh Outline Level</a:t>
            </a:r>
            <a:endParaRPr b="0" lang="en-AU"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wmf"/><Relationship Id="rId3" Type="http://schemas.openxmlformats.org/officeDocument/2006/relationships/image" Target="../media/image15.png"/><Relationship Id="rId4"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22.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8" name="Picture 2" descr="gantt9b"/>
          <p:cNvPicPr/>
          <p:nvPr/>
        </p:nvPicPr>
        <p:blipFill>
          <a:blip r:embed="rId1">
            <a:lum bright="70000" contrast="-70000"/>
          </a:blip>
          <a:stretch/>
        </p:blipFill>
        <p:spPr>
          <a:xfrm>
            <a:off x="36360" y="-27000"/>
            <a:ext cx="9143640" cy="2665080"/>
          </a:xfrm>
          <a:prstGeom prst="rect">
            <a:avLst/>
          </a:prstGeom>
          <a:ln w="0">
            <a:noFill/>
          </a:ln>
        </p:spPr>
      </p:pic>
      <p:pic>
        <p:nvPicPr>
          <p:cNvPr id="39" name="Picture 3" descr="pert_aoa"/>
          <p:cNvPicPr/>
          <p:nvPr/>
        </p:nvPicPr>
        <p:blipFill>
          <a:blip r:embed="rId2">
            <a:lum bright="70000" contrast="-70000"/>
          </a:blip>
          <a:stretch/>
        </p:blipFill>
        <p:spPr>
          <a:xfrm>
            <a:off x="0" y="3471840"/>
            <a:ext cx="9143640" cy="3773160"/>
          </a:xfrm>
          <a:prstGeom prst="rect">
            <a:avLst/>
          </a:prstGeom>
          <a:ln w="0">
            <a:noFill/>
          </a:ln>
        </p:spPr>
      </p:pic>
      <p:sp>
        <p:nvSpPr>
          <p:cNvPr id="40" name="Text Box 4"/>
          <p:cNvSpPr/>
          <p:nvPr/>
        </p:nvSpPr>
        <p:spPr>
          <a:xfrm>
            <a:off x="1260000" y="5777280"/>
            <a:ext cx="7703640" cy="14212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r">
              <a:lnSpc>
                <a:spcPct val="100000"/>
              </a:lnSpc>
              <a:spcBef>
                <a:spcPts val="28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Applied Computing Slideshows</a:t>
            </a:r>
            <a:endParaRPr b="0" lang="en-AU" sz="2000" spc="-1" strike="noStrike">
              <a:latin typeface="Arial"/>
            </a:endParaRPr>
          </a:p>
          <a:p>
            <a:pPr algn="r">
              <a:lnSpc>
                <a:spcPct val="100000"/>
              </a:lnSpc>
              <a:spcBef>
                <a:spcPts val="28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by Mark Kelly</a:t>
            </a:r>
            <a:endParaRPr b="0" lang="en-AU" sz="2000" spc="-1" strike="noStrike">
              <a:latin typeface="Arial"/>
            </a:endParaRPr>
          </a:p>
          <a:p>
            <a:pPr algn="r">
              <a:lnSpc>
                <a:spcPct val="100000"/>
              </a:lnSpc>
              <a:spcBef>
                <a:spcPts val="28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vcedata.com</a:t>
            </a:r>
            <a:endParaRPr b="0" lang="en-AU" sz="2000" spc="-1" strike="noStrike">
              <a:latin typeface="Arial"/>
            </a:endParaRPr>
          </a:p>
          <a:p>
            <a:pPr algn="r">
              <a:lnSpc>
                <a:spcPct val="100000"/>
              </a:lnSpc>
              <a:spcBef>
                <a:spcPts val="28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000" spc="-1" strike="noStrike">
                <a:solidFill>
                  <a:srgbClr val="000000"/>
                </a:solidFill>
                <a:latin typeface="Arial"/>
                <a:ea typeface="DejaVu Sans"/>
              </a:rPr>
              <a:t>mark@vcedata.com</a:t>
            </a:r>
            <a:endParaRPr b="0" lang="en-AU" sz="2000" spc="-1" strike="noStrike">
              <a:latin typeface="Arial"/>
            </a:endParaRPr>
          </a:p>
        </p:txBody>
      </p:sp>
      <p:sp>
        <p:nvSpPr>
          <p:cNvPr id="41" name="Text Box 5"/>
          <p:cNvSpPr/>
          <p:nvPr/>
        </p:nvSpPr>
        <p:spPr>
          <a:xfrm>
            <a:off x="395280" y="1989000"/>
            <a:ext cx="5400360" cy="2059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8062"/>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2900" spc="-1" strike="noStrike">
                <a:solidFill>
                  <a:srgbClr val="ff0000"/>
                </a:solidFill>
                <a:latin typeface="Curlz MT"/>
                <a:ea typeface="DejaVu Sans"/>
              </a:rPr>
              <a:t>Gantt</a:t>
            </a:r>
            <a:endParaRPr b="0" lang="en-AU" sz="12900" spc="-1" strike="noStrike">
              <a:latin typeface="Arial"/>
            </a:endParaRPr>
          </a:p>
        </p:txBody>
      </p:sp>
      <p:sp>
        <p:nvSpPr>
          <p:cNvPr id="42" name="Text Box 6"/>
          <p:cNvSpPr/>
          <p:nvPr/>
        </p:nvSpPr>
        <p:spPr>
          <a:xfrm>
            <a:off x="5076720" y="2513160"/>
            <a:ext cx="3816000" cy="17085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66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0600" spc="-1" strike="noStrike">
                <a:solidFill>
                  <a:srgbClr val="000099"/>
                </a:solidFill>
                <a:latin typeface="Jokerman"/>
                <a:ea typeface="DejaVu Sans"/>
              </a:rPr>
              <a:t>PERT</a:t>
            </a:r>
            <a:endParaRPr b="0" lang="en-AU" sz="10600" spc="-1" strike="noStrike">
              <a:latin typeface="Arial"/>
            </a:endParaRPr>
          </a:p>
        </p:txBody>
      </p:sp>
      <p:sp>
        <p:nvSpPr>
          <p:cNvPr id="43" name="PlaceHolder 1"/>
          <p:cNvSpPr>
            <a:spLocks noGrp="1"/>
          </p:cNvSpPr>
          <p:nvPr>
            <p:ph type="title"/>
          </p:nvPr>
        </p:nvSpPr>
        <p:spPr>
          <a:xfrm>
            <a:off x="2987640" y="1814040"/>
            <a:ext cx="4679640" cy="67752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000" spc="-1" strike="noStrike">
                <a:solidFill>
                  <a:srgbClr val="000000"/>
                </a:solidFill>
                <a:latin typeface="Arial"/>
              </a:rPr>
              <a:t>Having Fun with</a:t>
            </a:r>
            <a:endParaRPr b="0" lang="en-AU" sz="4000" spc="-1" strike="noStrike">
              <a:latin typeface="Arial"/>
            </a:endParaRPr>
          </a:p>
        </p:txBody>
      </p:sp>
      <p:sp>
        <p:nvSpPr>
          <p:cNvPr id="44" name="Text Box 9"/>
          <p:cNvSpPr/>
          <p:nvPr/>
        </p:nvSpPr>
        <p:spPr>
          <a:xfrm>
            <a:off x="4284720" y="3065400"/>
            <a:ext cx="647280" cy="5810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2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&amp;</a:t>
            </a:r>
            <a:endParaRPr b="0" lang="en-AU"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mph" presetID="8">
                                  <p:stCondLst>
                                    <p:cond delay="0"/>
                                  </p:stCondLst>
                                  <p:childTnLst>
                                    <p:animRot by="21600000">
                                      <p:cBhvr>
                                        <p:cTn id="6" dur="2000" fill="hold"/>
                                        <p:tgtEl>
                                          <p:spTgt spid="41"/>
                                        </p:tgtEl>
                                        <p:attrNameLst>
                                          <p:attrName>r</p:attrName>
                                        </p:attrNameLst>
                                      </p:cBhvr>
                                    </p:animRot>
                                  </p:childTnLst>
                                </p:cTn>
                              </p:par>
                              <p:par>
                                <p:cTn id="7" nodeType="withEffect" fill="hold" presetClass="emph" presetID="8">
                                  <p:stCondLst>
                                    <p:cond delay="0"/>
                                  </p:stCondLst>
                                  <p:childTnLst>
                                    <p:animRot by="-21600000">
                                      <p:cBhvr>
                                        <p:cTn id="8" dur="2000" fill="hold"/>
                                        <p:tgtEl>
                                          <p:spTgt spid="4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E42D368-22CF-4D36-81E8-804FC3E4BC3A}"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81"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Notes</a:t>
            </a:r>
            <a:endParaRPr b="0" lang="en-AU" sz="4400" spc="-1" strike="noStrike">
              <a:latin typeface="Arial"/>
            </a:endParaRPr>
          </a:p>
        </p:txBody>
      </p:sp>
      <p:sp>
        <p:nvSpPr>
          <p:cNvPr id="82" name="Text Box 4"/>
          <p:cNvSpPr/>
          <p:nvPr/>
        </p:nvSpPr>
        <p:spPr>
          <a:xfrm>
            <a:off x="539640" y="3624120"/>
            <a:ext cx="8280000" cy="3419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The arrows indicate </a:t>
            </a:r>
            <a:r>
              <a:rPr b="1" lang="en-AU" sz="1800" spc="-1" strike="noStrike">
                <a:solidFill>
                  <a:srgbClr val="000000"/>
                </a:solidFill>
                <a:latin typeface="Arial"/>
                <a:ea typeface="DejaVu Sans"/>
              </a:rPr>
              <a:t>dependencies</a:t>
            </a:r>
            <a:r>
              <a:rPr b="0" lang="en-AU" sz="1800" spc="-1" strike="noStrike">
                <a:solidFill>
                  <a:srgbClr val="000000"/>
                </a:solidFill>
                <a:latin typeface="Arial"/>
                <a:ea typeface="DejaVu Sans"/>
              </a:rPr>
              <a:t>.</a:t>
            </a:r>
            <a:endParaRPr b="0" lang="en-AU" sz="1800" spc="-1" strike="noStrike">
              <a:latin typeface="Arial"/>
            </a:endParaRPr>
          </a:p>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Task 1 is a </a:t>
            </a:r>
            <a:r>
              <a:rPr b="1" lang="en-AU" sz="1800" spc="-1" strike="noStrike">
                <a:solidFill>
                  <a:srgbClr val="000000"/>
                </a:solidFill>
                <a:latin typeface="Arial"/>
                <a:ea typeface="DejaVu Sans"/>
              </a:rPr>
              <a:t>predecessor</a:t>
            </a:r>
            <a:r>
              <a:rPr b="0" lang="en-AU" sz="1800" spc="-1" strike="noStrike">
                <a:solidFill>
                  <a:srgbClr val="000000"/>
                </a:solidFill>
                <a:latin typeface="Arial"/>
                <a:ea typeface="DejaVu Sans"/>
              </a:rPr>
              <a:t> of task 2 – i.e. task 2 cannot start before task 1 ends.</a:t>
            </a:r>
            <a:endParaRPr b="0" lang="en-AU" sz="1800" spc="-1" strike="noStrike">
              <a:latin typeface="Arial"/>
            </a:endParaRPr>
          </a:p>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Task 3 is </a:t>
            </a:r>
            <a:r>
              <a:rPr b="1" lang="en-AU" sz="1800" spc="-1" strike="noStrike">
                <a:solidFill>
                  <a:srgbClr val="000000"/>
                </a:solidFill>
                <a:latin typeface="Arial"/>
                <a:ea typeface="DejaVu Sans"/>
              </a:rPr>
              <a:t>dependent </a:t>
            </a:r>
            <a:r>
              <a:rPr b="0" lang="en-AU" sz="1800" spc="-1" strike="noStrike">
                <a:solidFill>
                  <a:srgbClr val="000000"/>
                </a:solidFill>
                <a:latin typeface="Arial"/>
                <a:ea typeface="DejaVu Sans"/>
              </a:rPr>
              <a:t>on task 2.  Task 7 is dependent on two other tasks</a:t>
            </a:r>
            <a:endParaRPr b="0" lang="en-AU" sz="1800" spc="-1" strike="noStrike">
              <a:latin typeface="Arial"/>
            </a:endParaRPr>
          </a:p>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Electrics, plumbing and landscaping are </a:t>
            </a:r>
            <a:r>
              <a:rPr b="1" lang="en-AU" sz="1800" spc="-1" strike="noStrike">
                <a:solidFill>
                  <a:srgbClr val="000000"/>
                </a:solidFill>
                <a:latin typeface="Arial"/>
                <a:ea typeface="DejaVu Sans"/>
              </a:rPr>
              <a:t>concurrent </a:t>
            </a:r>
            <a:r>
              <a:rPr b="0" lang="en-AU" sz="1800" spc="-1" strike="noStrike">
                <a:solidFill>
                  <a:srgbClr val="000000"/>
                </a:solidFill>
                <a:latin typeface="Arial"/>
                <a:ea typeface="DejaVu Sans"/>
              </a:rPr>
              <a:t>tasks and can happen at the same time, so they overlap on the chart.  All 3 can start after task 4 ends.</a:t>
            </a:r>
            <a:endParaRPr b="0" lang="en-AU" sz="1800" spc="-1" strike="noStrike">
              <a:latin typeface="Arial"/>
            </a:endParaRPr>
          </a:p>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Painting must wait for both electrics and plumbing to be finished.</a:t>
            </a:r>
            <a:endParaRPr b="0" lang="en-AU" sz="1800" spc="-1" strike="noStrike">
              <a:latin typeface="Arial"/>
            </a:endParaRPr>
          </a:p>
          <a:p>
            <a:pPr marL="216000" indent="-216000">
              <a:lnSpc>
                <a:spcPct val="100000"/>
              </a:lnSpc>
              <a:spcBef>
                <a:spcPts val="1125"/>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Arial"/>
                <a:ea typeface="DejaVu Sans"/>
              </a:rPr>
              <a:t>Task 9 has zero duration, and is a </a:t>
            </a:r>
            <a:r>
              <a:rPr b="1" lang="en-AU" sz="1800" spc="-1" strike="noStrike">
                <a:solidFill>
                  <a:srgbClr val="000000"/>
                </a:solidFill>
                <a:latin typeface="Arial"/>
                <a:ea typeface="DejaVu Sans"/>
              </a:rPr>
              <a:t>milestone</a:t>
            </a:r>
            <a:endParaRPr b="0" lang="en-AU" sz="1800" spc="-1" strike="noStrike">
              <a:latin typeface="Arial"/>
            </a:endParaRPr>
          </a:p>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p:txBody>
      </p:sp>
      <p:pic>
        <p:nvPicPr>
          <p:cNvPr id="83" name="Picture 5" descr="Snap004"/>
          <p:cNvPicPr/>
          <p:nvPr/>
        </p:nvPicPr>
        <p:blipFill>
          <a:blip r:embed="rId1"/>
          <a:stretch/>
        </p:blipFill>
        <p:spPr>
          <a:xfrm>
            <a:off x="941400" y="1390680"/>
            <a:ext cx="7159320" cy="2109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A71BB9-3112-4F16-B3EA-DDF22D734235}"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85" name="PlaceHolder 1"/>
          <p:cNvSpPr>
            <a:spLocks noGrp="1"/>
          </p:cNvSpPr>
          <p:nvPr>
            <p:ph type="title"/>
          </p:nvPr>
        </p:nvSpPr>
        <p:spPr>
          <a:xfrm>
            <a:off x="457200" y="274320"/>
            <a:ext cx="8229240" cy="85032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Making a Gantt chart</a:t>
            </a:r>
            <a:endParaRPr b="0" lang="en-AU" sz="4400" spc="-1" strike="noStrike">
              <a:latin typeface="Arial"/>
            </a:endParaRPr>
          </a:p>
        </p:txBody>
      </p:sp>
      <p:sp>
        <p:nvSpPr>
          <p:cNvPr id="86" name="PlaceHolder 2"/>
          <p:cNvSpPr>
            <a:spLocks noGrp="1"/>
          </p:cNvSpPr>
          <p:nvPr>
            <p:ph/>
          </p:nvPr>
        </p:nvSpPr>
        <p:spPr>
          <a:xfrm>
            <a:off x="457200" y="1341360"/>
            <a:ext cx="8229240" cy="431640"/>
          </a:xfrm>
          <a:prstGeom prst="rect">
            <a:avLst/>
          </a:prstGeom>
          <a:noFill/>
          <a:ln w="0">
            <a:noFill/>
          </a:ln>
        </p:spPr>
        <p:txBody>
          <a:bodyPr lIns="90000" rIns="90000" tIns="46800" bIns="46800" anchor="t">
            <a:normAutofit fontScale="86000"/>
          </a:bodyPr>
          <a:p>
            <a:pPr marL="343080" indent="-343080">
              <a:lnSpc>
                <a:spcPct val="8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Step 4 – find the </a:t>
            </a:r>
            <a:r>
              <a:rPr b="1" lang="en-AU" sz="3200" spc="-1" strike="noStrike">
                <a:solidFill>
                  <a:srgbClr val="000000"/>
                </a:solidFill>
                <a:latin typeface="Arial"/>
              </a:rPr>
              <a:t>critical path</a:t>
            </a:r>
            <a:endParaRPr b="0" lang="en-AU" sz="3200" spc="-1" strike="noStrike">
              <a:latin typeface="Arial"/>
            </a:endParaRPr>
          </a:p>
        </p:txBody>
      </p:sp>
      <p:pic>
        <p:nvPicPr>
          <p:cNvPr id="87" name="Picture 6" descr="Snap005"/>
          <p:cNvPicPr/>
          <p:nvPr/>
        </p:nvPicPr>
        <p:blipFill>
          <a:blip r:embed="rId1"/>
          <a:stretch/>
        </p:blipFill>
        <p:spPr>
          <a:xfrm>
            <a:off x="1241280" y="1916280"/>
            <a:ext cx="6661080" cy="2098080"/>
          </a:xfrm>
          <a:prstGeom prst="rect">
            <a:avLst/>
          </a:prstGeom>
          <a:ln w="0">
            <a:noFill/>
          </a:ln>
        </p:spPr>
      </p:pic>
      <p:sp>
        <p:nvSpPr>
          <p:cNvPr id="88" name="Text Box 7"/>
          <p:cNvSpPr/>
          <p:nvPr/>
        </p:nvSpPr>
        <p:spPr>
          <a:xfrm>
            <a:off x="324000" y="4290840"/>
            <a:ext cx="8603640" cy="239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 critical path is the sequence of tasks from beginning to end that takes the </a:t>
            </a:r>
            <a:r>
              <a:rPr b="1" lang="en-AU" sz="2000" spc="-1" strike="noStrike">
                <a:solidFill>
                  <a:srgbClr val="000000"/>
                </a:solidFill>
                <a:latin typeface="Arial"/>
                <a:ea typeface="DejaVu Sans"/>
              </a:rPr>
              <a:t>longest time</a:t>
            </a:r>
            <a:r>
              <a:rPr b="0" lang="en-AU" sz="2000" spc="-1" strike="noStrike">
                <a:solidFill>
                  <a:srgbClr val="000000"/>
                </a:solidFill>
                <a:latin typeface="Arial"/>
                <a:ea typeface="DejaVu Sans"/>
              </a:rPr>
              <a:t> to complete.</a:t>
            </a:r>
            <a:endParaRPr b="0" lang="en-AU" sz="2000" spc="-1" strike="noStrike">
              <a:latin typeface="Arial"/>
            </a:endParaRPr>
          </a:p>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It is also the </a:t>
            </a:r>
            <a:r>
              <a:rPr b="1" lang="en-AU" sz="2000" spc="-1" strike="noStrike">
                <a:solidFill>
                  <a:srgbClr val="000000"/>
                </a:solidFill>
                <a:latin typeface="Arial"/>
                <a:ea typeface="DejaVu Sans"/>
              </a:rPr>
              <a:t>shortest possible time</a:t>
            </a:r>
            <a:r>
              <a:rPr b="0" lang="en-AU" sz="2000" spc="-1" strike="noStrike">
                <a:solidFill>
                  <a:srgbClr val="000000"/>
                </a:solidFill>
                <a:latin typeface="Arial"/>
                <a:ea typeface="DejaVu Sans"/>
              </a:rPr>
              <a:t> that the project can be finished in.</a:t>
            </a:r>
            <a:endParaRPr b="0" lang="en-AU" sz="2000" spc="-1" strike="noStrike">
              <a:latin typeface="Arial"/>
            </a:endParaRPr>
          </a:p>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Any task on the critical path is called a </a:t>
            </a:r>
            <a:r>
              <a:rPr b="1" lang="en-AU" sz="2000" spc="-1" strike="noStrike">
                <a:solidFill>
                  <a:srgbClr val="000000"/>
                </a:solidFill>
                <a:latin typeface="Arial"/>
                <a:ea typeface="DejaVu Sans"/>
              </a:rPr>
              <a:t>critical task</a:t>
            </a:r>
            <a:r>
              <a:rPr b="0" lang="en-AU" sz="2000" spc="-1" strike="noStrike">
                <a:solidFill>
                  <a:srgbClr val="000000"/>
                </a:solidFill>
                <a:latin typeface="Arial"/>
                <a:ea typeface="DejaVu Sans"/>
              </a:rPr>
              <a:t>.</a:t>
            </a:r>
            <a:endParaRPr b="0" lang="en-AU" sz="2000" spc="-1" strike="noStrike">
              <a:latin typeface="Arial"/>
            </a:endParaRPr>
          </a:p>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No critical task can have its duration changed without affecting the end date of the project. </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17DC4CD-B6C5-4F1D-B1AF-BFD734C6FB4F}"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90" name="PlaceHolder 1"/>
          <p:cNvSpPr>
            <a:spLocks noGrp="1"/>
          </p:cNvSpPr>
          <p:nvPr>
            <p:ph/>
          </p:nvPr>
        </p:nvSpPr>
        <p:spPr>
          <a:xfrm>
            <a:off x="395280" y="2636640"/>
            <a:ext cx="8229240" cy="4220640"/>
          </a:xfrm>
          <a:prstGeom prst="rect">
            <a:avLst/>
          </a:prstGeom>
          <a:noFill/>
          <a:ln w="0">
            <a:noFill/>
          </a:ln>
        </p:spPr>
        <p:txBody>
          <a:bodyPr lIns="90000" rIns="90000" tIns="46800" bIns="46800" anchor="t">
            <a:normAutofit/>
          </a:bodyPr>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MS Project can work out the critical path for you!</a:t>
            </a:r>
            <a:endParaRPr b="0" lang="en-AU" sz="2800" spc="-1" strike="noStrike">
              <a:latin typeface="Arial"/>
            </a:endParaRPr>
          </a:p>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The length of the critical path is the sum of the lengths of all critical tasks (the red tasks 1,2,3,4,5,7) which is 2+3+1+1.5+2+1 = 10.5 days.</a:t>
            </a:r>
            <a:endParaRPr b="0" lang="en-AU" sz="2800" spc="-1" strike="noStrike">
              <a:latin typeface="Arial"/>
            </a:endParaRPr>
          </a:p>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In other words, the minimum amount of time required to get all tasks completed is 10.5 days</a:t>
            </a:r>
            <a:endParaRPr b="0" lang="en-AU" sz="2800" spc="-1" strike="noStrike">
              <a:latin typeface="Arial"/>
            </a:endParaRPr>
          </a:p>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The other tasks (6,8) can each run over-time before affecting the end date of the project</a:t>
            </a:r>
            <a:endParaRPr b="0" lang="en-AU" sz="2800" spc="-1" strike="noStrike">
              <a:latin typeface="Arial"/>
            </a:endParaRPr>
          </a:p>
        </p:txBody>
      </p:sp>
      <p:pic>
        <p:nvPicPr>
          <p:cNvPr id="91" name="Picture 8" descr="Snap005"/>
          <p:cNvPicPr/>
          <p:nvPr/>
        </p:nvPicPr>
        <p:blipFill>
          <a:blip r:embed="rId1"/>
          <a:stretch/>
        </p:blipFill>
        <p:spPr>
          <a:xfrm>
            <a:off x="1042920" y="393840"/>
            <a:ext cx="6660720" cy="20980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91F99B-32C0-41A5-850D-293024050DC6}"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93" name="PlaceHolder 1"/>
          <p:cNvSpPr>
            <a:spLocks noGrp="1"/>
          </p:cNvSpPr>
          <p:nvPr>
            <p:ph/>
          </p:nvPr>
        </p:nvSpPr>
        <p:spPr>
          <a:xfrm>
            <a:off x="395280" y="2781000"/>
            <a:ext cx="8229240" cy="2808000"/>
          </a:xfrm>
          <a:prstGeom prst="rect">
            <a:avLst/>
          </a:prstGeom>
          <a:noFill/>
          <a:ln w="0">
            <a:noFill/>
          </a:ln>
        </p:spPr>
        <p:txBody>
          <a:bodyPr lIns="90000" rIns="90000" tIns="46800" bIns="46800" anchor="t">
            <a:normAutofit/>
          </a:bodyPr>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The amount of time a task can be extended before it affects other tasks is called </a:t>
            </a:r>
            <a:r>
              <a:rPr b="0" i="1" lang="en-AU" sz="2800" spc="-1" strike="noStrike">
                <a:solidFill>
                  <a:srgbClr val="000000"/>
                </a:solidFill>
                <a:latin typeface="Arial"/>
              </a:rPr>
              <a:t>slack</a:t>
            </a:r>
            <a:r>
              <a:rPr b="0" lang="en-AU" sz="2800" spc="-1" strike="noStrike">
                <a:solidFill>
                  <a:srgbClr val="000000"/>
                </a:solidFill>
                <a:latin typeface="Arial"/>
              </a:rPr>
              <a:t> (or </a:t>
            </a:r>
            <a:r>
              <a:rPr b="0" i="1" lang="en-AU" sz="2800" spc="-1" strike="noStrike">
                <a:solidFill>
                  <a:srgbClr val="000000"/>
                </a:solidFill>
                <a:latin typeface="Arial"/>
              </a:rPr>
              <a:t>float</a:t>
            </a:r>
            <a:r>
              <a:rPr b="0" lang="en-AU" sz="2800" spc="-1" strike="noStrike">
                <a:solidFill>
                  <a:srgbClr val="000000"/>
                </a:solidFill>
                <a:latin typeface="Arial"/>
              </a:rPr>
              <a:t>).</a:t>
            </a:r>
            <a:endParaRPr b="0" lang="en-AU" sz="2800" spc="-1" strike="noStrike">
              <a:latin typeface="Arial"/>
            </a:endParaRPr>
          </a:p>
          <a:p>
            <a:pPr marL="343080" indent="-343080">
              <a:lnSpc>
                <a:spcPct val="100000"/>
              </a:lnSpc>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000000"/>
                </a:solidFill>
                <a:latin typeface="Arial"/>
              </a:rPr>
              <a:t>Task 6 can take an extra day and a half before it affects the project’s end date, so each has </a:t>
            </a:r>
            <a:r>
              <a:rPr b="1" lang="en-AU" sz="2800" spc="-1" strike="noStrike">
                <a:solidFill>
                  <a:srgbClr val="000000"/>
                </a:solidFill>
                <a:latin typeface="Arial"/>
              </a:rPr>
              <a:t>1.5 day’s slack</a:t>
            </a:r>
            <a:r>
              <a:rPr b="0" lang="en-AU" sz="2800" spc="-1" strike="noStrike">
                <a:solidFill>
                  <a:srgbClr val="000000"/>
                </a:solidFill>
                <a:latin typeface="Arial"/>
              </a:rPr>
              <a:t>.</a:t>
            </a:r>
            <a:endParaRPr b="0" lang="en-AU" sz="2800" spc="-1" strike="noStrike">
              <a:latin typeface="Arial"/>
            </a:endParaRPr>
          </a:p>
        </p:txBody>
      </p:sp>
      <p:pic>
        <p:nvPicPr>
          <p:cNvPr id="94" name="Picture 3" descr="Snap005"/>
          <p:cNvPicPr/>
          <p:nvPr/>
        </p:nvPicPr>
        <p:blipFill>
          <a:blip r:embed="rId1"/>
          <a:stretch/>
        </p:blipFill>
        <p:spPr>
          <a:xfrm>
            <a:off x="1042920" y="393840"/>
            <a:ext cx="6660720" cy="2098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7D89F0F-9F88-4195-B4C4-564945E69B6C}"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96" name="PlaceHolder 1"/>
          <p:cNvSpPr>
            <a:spLocks noGrp="1"/>
          </p:cNvSpPr>
          <p:nvPr>
            <p:ph/>
          </p:nvPr>
        </p:nvSpPr>
        <p:spPr>
          <a:xfrm>
            <a:off x="468360" y="3068280"/>
            <a:ext cx="8229240" cy="3024000"/>
          </a:xfrm>
          <a:prstGeom prst="rect">
            <a:avLst/>
          </a:prstGeom>
          <a:noFill/>
          <a:ln w="0">
            <a:noFill/>
          </a:ln>
        </p:spPr>
        <p:txBody>
          <a:bodyPr lIns="90000" rIns="90000" tIns="46800" bIns="46800" anchor="t">
            <a:normAutofit/>
          </a:bodyPr>
          <a:p>
            <a:pPr marL="343080" indent="-343080">
              <a:lnSpc>
                <a:spcPct val="90000"/>
              </a:lnSpc>
              <a:tabLst>
                <a:tab algn="l" pos="0"/>
              </a:tabLst>
            </a:pPr>
            <a:r>
              <a:rPr b="0" lang="en-AU" sz="2800" spc="-1" strike="noStrike">
                <a:solidFill>
                  <a:srgbClr val="000000"/>
                </a:solidFill>
                <a:latin typeface="Arial"/>
              </a:rPr>
              <a:t>Critical tasks, by definition, can have NO slack.</a:t>
            </a:r>
            <a:endParaRPr b="0" lang="en-AU" sz="2800" spc="-1" strike="noStrike">
              <a:latin typeface="Arial"/>
            </a:endParaRPr>
          </a:p>
          <a:p>
            <a:pPr marL="343080" indent="-343080">
              <a:lnSpc>
                <a:spcPct val="90000"/>
              </a:lnSpc>
              <a:tabLst>
                <a:tab algn="l" pos="0"/>
              </a:tabLst>
            </a:pPr>
            <a:endParaRPr b="0" lang="en-AU" sz="2800" spc="-1" strike="noStrike">
              <a:latin typeface="Arial"/>
            </a:endParaRPr>
          </a:p>
          <a:p>
            <a:pPr marL="343080" indent="-343080">
              <a:lnSpc>
                <a:spcPct val="90000"/>
              </a:lnSpc>
              <a:tabLst>
                <a:tab algn="l" pos="0"/>
              </a:tabLst>
            </a:pPr>
            <a:r>
              <a:rPr b="0" lang="en-AU" sz="2800" spc="-1" strike="noStrike">
                <a:solidFill>
                  <a:srgbClr val="ff0000"/>
                </a:solidFill>
                <a:latin typeface="Arial"/>
              </a:rPr>
              <a:t>Tip:</a:t>
            </a:r>
            <a:endParaRPr b="0" lang="en-AU" sz="2800" spc="-1" strike="noStrike">
              <a:latin typeface="Arial"/>
            </a:endParaRPr>
          </a:p>
          <a:p>
            <a:pPr marL="343080" indent="-343080">
              <a:lnSpc>
                <a:spcPct val="90000"/>
              </a:lnSpc>
              <a:tabLst>
                <a:tab algn="l" pos="0"/>
              </a:tabLst>
            </a:pPr>
            <a:endParaRPr b="0" lang="en-AU" sz="2800" spc="-1" strike="noStrike">
              <a:latin typeface="Arial"/>
            </a:endParaRPr>
          </a:p>
          <a:p>
            <a:pPr marL="343080" indent="-343080">
              <a:lnSpc>
                <a:spcPct val="90000"/>
              </a:lnSpc>
              <a:tabLst>
                <a:tab algn="l" pos="0"/>
              </a:tabLst>
            </a:pPr>
            <a:r>
              <a:rPr b="0" lang="en-AU" sz="2800" spc="-1" strike="noStrike">
                <a:solidFill>
                  <a:srgbClr val="000000"/>
                </a:solidFill>
                <a:latin typeface="Arial"/>
              </a:rPr>
              <a:t>If ever asked </a:t>
            </a:r>
            <a:r>
              <a:rPr b="0" i="1" lang="en-AU" sz="2800" spc="-1" strike="noStrike">
                <a:solidFill>
                  <a:srgbClr val="000000"/>
                </a:solidFill>
                <a:latin typeface="Arial"/>
              </a:rPr>
              <a:t>Can task X’s duration be changed without affecting the end date of the project?</a:t>
            </a:r>
            <a:r>
              <a:rPr b="0" lang="en-AU" sz="2800" spc="-1" strike="noStrike">
                <a:solidFill>
                  <a:srgbClr val="000000"/>
                </a:solidFill>
                <a:latin typeface="Arial"/>
              </a:rPr>
              <a:t>, if it is a critical task the answer is always </a:t>
            </a:r>
            <a:r>
              <a:rPr b="1" lang="en-AU" sz="2800" spc="-1" strike="noStrike">
                <a:solidFill>
                  <a:srgbClr val="000000"/>
                </a:solidFill>
                <a:latin typeface="Arial"/>
              </a:rPr>
              <a:t>NO</a:t>
            </a:r>
            <a:r>
              <a:rPr b="0" lang="en-AU" sz="2800" spc="-1" strike="noStrike">
                <a:solidFill>
                  <a:srgbClr val="000000"/>
                </a:solidFill>
                <a:latin typeface="Arial"/>
              </a:rPr>
              <a:t>!</a:t>
            </a:r>
            <a:endParaRPr b="0" lang="en-AU" sz="2800" spc="-1" strike="noStrike">
              <a:latin typeface="Arial"/>
            </a:endParaRPr>
          </a:p>
          <a:p>
            <a:pPr marL="343080" indent="-343080">
              <a:lnSpc>
                <a:spcPct val="90000"/>
              </a:lnSpc>
              <a:tabLst>
                <a:tab algn="l" pos="0"/>
              </a:tabLst>
            </a:pPr>
            <a:endParaRPr b="0" lang="en-AU" sz="2800" spc="-1" strike="noStrike">
              <a:latin typeface="Arial"/>
            </a:endParaRPr>
          </a:p>
        </p:txBody>
      </p:sp>
      <p:pic>
        <p:nvPicPr>
          <p:cNvPr id="97" name="Picture 3" descr="Snap005"/>
          <p:cNvPicPr/>
          <p:nvPr/>
        </p:nvPicPr>
        <p:blipFill>
          <a:blip r:embed="rId1"/>
          <a:stretch/>
        </p:blipFill>
        <p:spPr>
          <a:xfrm>
            <a:off x="1042920" y="692280"/>
            <a:ext cx="6660720" cy="20980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1000"/>
          </a:srgbClr>
        </a:solidFill>
      </p:bgPr>
    </p:bg>
    <p:spTree>
      <p:nvGrpSpPr>
        <p:cNvPr id="1" name=""/>
        <p:cNvGrpSpPr/>
        <p:nvPr/>
      </p:nvGrpSpPr>
      <p:grpSpPr>
        <a:xfrm>
          <a:off x="0" y="0"/>
          <a:ext cx="0" cy="0"/>
          <a:chOff x="0" y="0"/>
          <a:chExt cx="0" cy="0"/>
        </a:xfrm>
      </p:grpSpPr>
      <p:sp>
        <p:nvSpPr>
          <p:cNvPr id="98" name="Slide Number Placeholder 6"/>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429729-C239-43F8-9F1B-9A19226E1840}"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99" name="PlaceHolder 1"/>
          <p:cNvSpPr>
            <a:spLocks noGrp="1"/>
          </p:cNvSpPr>
          <p:nvPr>
            <p:ph type="title"/>
          </p:nvPr>
        </p:nvSpPr>
        <p:spPr>
          <a:xfrm>
            <a:off x="519120" y="83628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9600" spc="-1" strike="noStrike">
                <a:solidFill>
                  <a:srgbClr val="808080"/>
                </a:solidFill>
                <a:latin typeface="Arial"/>
              </a:rPr>
              <a:t>PERT </a:t>
            </a:r>
            <a:br/>
            <a:r>
              <a:rPr b="0" lang="en-AU" sz="9600" spc="-1" strike="noStrike">
                <a:solidFill>
                  <a:srgbClr val="808080"/>
                </a:solidFill>
                <a:latin typeface="Arial"/>
              </a:rPr>
              <a:t>Charts</a:t>
            </a:r>
            <a:endParaRPr b="0" lang="en-AU" sz="9600" spc="-1" strike="noStrike">
              <a:latin typeface="Arial"/>
            </a:endParaRPr>
          </a:p>
        </p:txBody>
      </p:sp>
      <p:graphicFrame>
        <p:nvGraphicFramePr>
          <p:cNvPr id="100" name="Object 7"/>
          <p:cNvGraphicFramePr/>
          <p:nvPr/>
        </p:nvGraphicFramePr>
        <p:xfrm>
          <a:off x="-4573440" y="2924280"/>
          <a:ext cx="2742840" cy="1828440"/>
        </p:xfrm>
        <a:graphic>
          <a:graphicData uri="http://schemas.openxmlformats.org/presentationml/2006/ole">
            <p:oleObj r:id="rId1" spid="">
              <p:embed/>
              <p:pic>
                <p:nvPicPr>
                  <p:cNvPr id="101" name="Object 7" descr=""/>
                  <p:cNvPicPr/>
                  <p:nvPr/>
                </p:nvPicPr>
                <p:blipFill>
                  <a:blip r:embed="rId2"/>
                  <a:stretch/>
                </p:blipFill>
                <p:spPr>
                  <a:xfrm>
                    <a:off x="-4573440" y="2924280"/>
                    <a:ext cx="2742840" cy="1828440"/>
                  </a:xfrm>
                  <a:prstGeom prst="rect">
                    <a:avLst/>
                  </a:prstGeom>
                  <a:ln w="0">
                    <a:noFill/>
                  </a:ln>
                </p:spPr>
              </p:pic>
            </p:oleObj>
          </a:graphicData>
        </a:graphic>
      </p:graphicFrame>
      <p:sp>
        <p:nvSpPr>
          <p:cNvPr id="102" name="Text Box 3"/>
          <p:cNvSpPr/>
          <p:nvPr/>
        </p:nvSpPr>
        <p:spPr>
          <a:xfrm>
            <a:off x="1619280" y="2793960"/>
            <a:ext cx="6516360" cy="785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AU" sz="1800" spc="-1" strike="noStrike">
                <a:solidFill>
                  <a:srgbClr val="ffffff"/>
                </a:solidFill>
                <a:latin typeface="Arial"/>
                <a:ea typeface="DejaVu Sans"/>
              </a:rPr>
              <a:t>Not</a:t>
            </a:r>
            <a:r>
              <a:rPr b="1" lang="en-AU" sz="1800" spc="-1" strike="noStrike">
                <a:solidFill>
                  <a:srgbClr val="ffffff"/>
                </a:solidFill>
                <a:latin typeface="Arial"/>
                <a:ea typeface="DejaVu Sans"/>
              </a:rPr>
              <a:t> named after Mr Pert!</a:t>
            </a:r>
            <a:endParaRPr b="0" lang="en-AU" sz="1800" spc="-1" strike="noStrike">
              <a:latin typeface="Arial"/>
            </a:endParaRPr>
          </a:p>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ffff"/>
                </a:solidFill>
                <a:latin typeface="Arial"/>
                <a:ea typeface="DejaVu Sans"/>
              </a:rPr>
              <a:t>Stands for </a:t>
            </a:r>
            <a:r>
              <a:rPr b="1" lang="en-AU" sz="1800" spc="-1" strike="noStrike">
                <a:solidFill>
                  <a:srgbClr val="ff0000"/>
                </a:solidFill>
                <a:latin typeface="Arial"/>
                <a:ea typeface="DejaVu Sans"/>
              </a:rPr>
              <a:t>P</a:t>
            </a:r>
            <a:r>
              <a:rPr b="1" lang="en-AU" sz="1800" spc="-1" strike="noStrike">
                <a:solidFill>
                  <a:srgbClr val="ffffff"/>
                </a:solidFill>
                <a:latin typeface="Arial"/>
                <a:ea typeface="DejaVu Sans"/>
              </a:rPr>
              <a:t>rogram </a:t>
            </a:r>
            <a:r>
              <a:rPr b="1" lang="en-AU" sz="1800" spc="-1" strike="noStrike">
                <a:solidFill>
                  <a:srgbClr val="ff0000"/>
                </a:solidFill>
                <a:latin typeface="Arial"/>
                <a:ea typeface="DejaVu Sans"/>
              </a:rPr>
              <a:t>E</a:t>
            </a:r>
            <a:r>
              <a:rPr b="1" lang="en-AU" sz="1800" spc="-1" strike="noStrike">
                <a:solidFill>
                  <a:srgbClr val="ffffff"/>
                </a:solidFill>
                <a:latin typeface="Arial"/>
                <a:ea typeface="DejaVu Sans"/>
              </a:rPr>
              <a:t>valuation and </a:t>
            </a:r>
            <a:r>
              <a:rPr b="1" lang="en-AU" sz="1800" spc="-1" strike="noStrike">
                <a:solidFill>
                  <a:srgbClr val="ff0000"/>
                </a:solidFill>
                <a:latin typeface="Arial"/>
                <a:ea typeface="DejaVu Sans"/>
              </a:rPr>
              <a:t>R</a:t>
            </a:r>
            <a:r>
              <a:rPr b="1" lang="en-AU" sz="1800" spc="-1" strike="noStrike">
                <a:solidFill>
                  <a:srgbClr val="ffffff"/>
                </a:solidFill>
                <a:latin typeface="Arial"/>
                <a:ea typeface="DejaVu Sans"/>
              </a:rPr>
              <a:t>eview </a:t>
            </a:r>
            <a:r>
              <a:rPr b="1" lang="en-AU" sz="1800" spc="-1" strike="noStrike">
                <a:solidFill>
                  <a:srgbClr val="ff0000"/>
                </a:solidFill>
                <a:latin typeface="Arial"/>
                <a:ea typeface="DejaVu Sans"/>
              </a:rPr>
              <a:t>T</a:t>
            </a:r>
            <a:r>
              <a:rPr b="1" lang="en-AU" sz="1800" spc="-1" strike="noStrike">
                <a:solidFill>
                  <a:srgbClr val="ffffff"/>
                </a:solidFill>
                <a:latin typeface="Arial"/>
                <a:ea typeface="DejaVu Sans"/>
              </a:rPr>
              <a:t>echnique</a:t>
            </a:r>
            <a:endParaRPr b="0" lang="en-AU" sz="1800" spc="-1" strike="noStrike">
              <a:latin typeface="Arial"/>
            </a:endParaRPr>
          </a:p>
        </p:txBody>
      </p:sp>
      <p:sp>
        <p:nvSpPr>
          <p:cNvPr id="103" name="Rectangle 4"/>
          <p:cNvSpPr/>
          <p:nvPr/>
        </p:nvSpPr>
        <p:spPr>
          <a:xfrm>
            <a:off x="539640" y="-171360"/>
            <a:ext cx="8218080" cy="300960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9600" spc="-1" strike="noStrike">
                <a:solidFill>
                  <a:srgbClr val="ffffff"/>
                </a:solidFill>
                <a:latin typeface="Arial"/>
                <a:ea typeface="DejaVu Sans"/>
              </a:rPr>
              <a:t>PERT </a:t>
            </a:r>
            <a:br/>
            <a:r>
              <a:rPr b="0" lang="en-AU" sz="9600" spc="-1" strike="noStrike">
                <a:solidFill>
                  <a:srgbClr val="ffffff"/>
                </a:solidFill>
                <a:latin typeface="Arial"/>
                <a:ea typeface="DejaVu Sans"/>
              </a:rPr>
              <a:t>Charts</a:t>
            </a:r>
            <a:endParaRPr b="0" lang="en-AU" sz="9600" spc="-1" strike="noStrike">
              <a:latin typeface="Arial"/>
            </a:endParaRPr>
          </a:p>
        </p:txBody>
      </p:sp>
      <p:pic>
        <p:nvPicPr>
          <p:cNvPr id="104" name="Picture 6" descr="woman"/>
          <p:cNvPicPr/>
          <p:nvPr/>
        </p:nvPicPr>
        <p:blipFill>
          <a:blip r:embed="rId3"/>
          <a:stretch/>
        </p:blipFill>
        <p:spPr>
          <a:xfrm>
            <a:off x="-6084720" y="4076640"/>
            <a:ext cx="5832000" cy="3682800"/>
          </a:xfrm>
          <a:prstGeom prst="rect">
            <a:avLst/>
          </a:prstGeom>
          <a:ln w="0">
            <a:noFill/>
          </a:ln>
        </p:spPr>
      </p:pic>
    </p:spTree>
  </p:cSld>
  <mc:AlternateContent>
    <mc:Choice Requires="p14">
      <p:transition spd="slow" p14:dur="2000"/>
    </mc:Choice>
    <mc:Fallback>
      <p:transition spd="slow"/>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path">
                                  <p:stCondLst>
                                    <p:cond delay="0"/>
                                  </p:stCondLst>
                                  <p:childTnLst>
                                    <p:animMotion origin="layout" path="M 0.06702 -0.01086 L 0.81511 0.07309 E">
                                      <p:cBhvr>
                                        <p:cTn id="47" dur="2000" fill="hold"/>
                                        <p:tgtEl>
                                          <p:spTgt spid="104"/>
                                        </p:tgtEl>
                                      </p:cBhvr>
                                    </p:animMotion>
                                  </p:childTnLst>
                                </p:cTn>
                              </p:par>
                            </p:childTnLst>
                          </p:cTn>
                        </p:par>
                        <p:par>
                          <p:cTn id="48" fill="hold">
                            <p:stCondLst>
                              <p:cond delay="2000"/>
                            </p:stCondLst>
                            <p:childTnLst>
                              <p:par>
                                <p:cTn id="49" nodeType="afterEffect" fill="hold" presetClass="path">
                                  <p:stCondLst>
                                    <p:cond delay="0"/>
                                  </p:stCondLst>
                                  <p:childTnLst>
                                    <p:animMotion origin="layout" path="M 0.17291 0.0451 C 0.43507 0.07354 0.69739 0.10222 0.80833 0.11471 E">
                                      <p:cBhvr>
                                        <p:cTn id="50" dur="2000" fill="hold"/>
                                        <p:tgtEl>
                                          <p:spTgt spid="101"/>
                                        </p:tgtEl>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BC96A3-3521-4081-9E1F-6F06D5FC08F7}"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06"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PERT basics</a:t>
            </a:r>
            <a:endParaRPr b="0" lang="en-AU" sz="4400" spc="-1" strike="noStrike">
              <a:latin typeface="Arial"/>
            </a:endParaRPr>
          </a:p>
        </p:txBody>
      </p:sp>
      <p:sp>
        <p:nvSpPr>
          <p:cNvPr id="107" name="PlaceHolder 2"/>
          <p:cNvSpPr>
            <a:spLocks noGrp="1"/>
          </p:cNvSpPr>
          <p:nvPr>
            <p:ph/>
          </p:nvPr>
        </p:nvSpPr>
        <p:spPr>
          <a:xfrm>
            <a:off x="457200" y="1600200"/>
            <a:ext cx="8229240" cy="4525560"/>
          </a:xfrm>
          <a:prstGeom prst="rect">
            <a:avLst/>
          </a:prstGeom>
          <a:noFill/>
          <a:ln w="0">
            <a:noFill/>
          </a:ln>
        </p:spPr>
        <p:txBody>
          <a:bodyPr lIns="90000" rIns="90000" tIns="46800" bIns="46800" anchor="t">
            <a:normAutofit/>
          </a:bodyPr>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PERT is an acronym so it’s in capital letters</a:t>
            </a:r>
            <a:endParaRPr b="0" lang="en-AU" sz="3200" spc="-1" strike="noStrike">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Gantt is a name, so only has an initial capital</a:t>
            </a:r>
            <a:endParaRPr b="0" lang="en-AU" sz="3200" spc="-1" strike="noStrike">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In Gantt chart, the length of a task’s bar is proportional to the length of the task.  This rarely applies to PERT charts. </a:t>
            </a:r>
            <a:endParaRPr b="0" lang="en-AU" sz="3200" spc="-1" strike="noStrike">
              <a:latin typeface="Arial"/>
            </a:endParaRPr>
          </a:p>
          <a:p>
            <a:pPr marL="343080" indent="-34308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There are a few different “flavours” of PERT and Gantt charts…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17B2837-B214-46B0-B078-78699EC0F23C}"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09" name="PlaceHolder 1"/>
          <p:cNvSpPr>
            <a:spLocks noGrp="1"/>
          </p:cNvSpPr>
          <p:nvPr>
            <p:ph type="title"/>
          </p:nvPr>
        </p:nvSpPr>
        <p:spPr>
          <a:xfrm>
            <a:off x="457200" y="115560"/>
            <a:ext cx="8229240" cy="11570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PERT charts</a:t>
            </a:r>
            <a:endParaRPr b="0" lang="en-AU" sz="4400" spc="-1" strike="noStrike">
              <a:latin typeface="Arial"/>
            </a:endParaRPr>
          </a:p>
        </p:txBody>
      </p:sp>
      <p:pic>
        <p:nvPicPr>
          <p:cNvPr id="110" name="Picture 4" descr="pert-prac"/>
          <p:cNvPicPr/>
          <p:nvPr/>
        </p:nvPicPr>
        <p:blipFill>
          <a:blip r:embed="rId1"/>
          <a:stretch/>
        </p:blipFill>
        <p:spPr>
          <a:xfrm>
            <a:off x="1600200" y="925560"/>
            <a:ext cx="5943240" cy="2142720"/>
          </a:xfrm>
          <a:prstGeom prst="rect">
            <a:avLst/>
          </a:prstGeom>
          <a:ln w="0">
            <a:noFill/>
          </a:ln>
        </p:spPr>
      </p:pic>
      <p:sp>
        <p:nvSpPr>
          <p:cNvPr id="111" name="Text Box 5"/>
          <p:cNvSpPr/>
          <p:nvPr/>
        </p:nvSpPr>
        <p:spPr>
          <a:xfrm>
            <a:off x="900000" y="3141720"/>
            <a:ext cx="7919640" cy="23994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This PERT chart follows the “Activity on Arrow” style.</a:t>
            </a:r>
            <a:endParaRPr b="0" lang="en-AU" sz="2000" spc="-1" strike="noStrike">
              <a:latin typeface="Arial"/>
            </a:endParaRPr>
          </a:p>
          <a:p>
            <a:pPr marL="216000" indent="-216000">
              <a:lnSpc>
                <a:spcPct val="100000"/>
              </a:lnSpc>
              <a:spcBef>
                <a:spcPts val="12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 tasks are shown by </a:t>
            </a:r>
            <a:r>
              <a:rPr b="1" lang="en-AU" sz="2000" spc="-1" strike="noStrike">
                <a:solidFill>
                  <a:srgbClr val="000000"/>
                </a:solidFill>
                <a:latin typeface="Arial"/>
                <a:ea typeface="DejaVu Sans"/>
              </a:rPr>
              <a:t>arrows</a:t>
            </a:r>
            <a:r>
              <a:rPr b="0" lang="en-AU" sz="2000" spc="-1" strike="noStrike">
                <a:solidFill>
                  <a:srgbClr val="000000"/>
                </a:solidFill>
                <a:latin typeface="Arial"/>
                <a:ea typeface="DejaVu Sans"/>
              </a:rPr>
              <a:t>.  Task name are shown by letters, in this case.</a:t>
            </a:r>
            <a:endParaRPr b="0" lang="en-AU" sz="2000" spc="-1" strike="noStrike">
              <a:latin typeface="Arial"/>
            </a:endParaRPr>
          </a:p>
          <a:p>
            <a:pPr marL="216000" indent="-216000">
              <a:lnSpc>
                <a:spcPct val="100000"/>
              </a:lnSpc>
              <a:spcBef>
                <a:spcPts val="12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The circles are called </a:t>
            </a:r>
            <a:r>
              <a:rPr b="1" i="1" lang="en-AU" sz="2000" spc="-1" strike="noStrike">
                <a:solidFill>
                  <a:srgbClr val="000000"/>
                </a:solidFill>
                <a:latin typeface="Arial"/>
                <a:ea typeface="DejaVu Sans"/>
              </a:rPr>
              <a:t>nodes</a:t>
            </a:r>
            <a:r>
              <a:rPr b="0" i="1" lang="en-AU" sz="2000" spc="-1" strike="noStrike">
                <a:solidFill>
                  <a:srgbClr val="000000"/>
                </a:solidFill>
                <a:latin typeface="Arial"/>
                <a:ea typeface="DejaVu Sans"/>
              </a:rPr>
              <a:t>. </a:t>
            </a:r>
            <a:r>
              <a:rPr b="0" lang="en-AU" sz="2000" spc="-1" strike="noStrike">
                <a:solidFill>
                  <a:srgbClr val="000000"/>
                </a:solidFill>
                <a:latin typeface="Arial"/>
                <a:ea typeface="DejaVu Sans"/>
              </a:rPr>
              <a:t>The nodes indicate the </a:t>
            </a:r>
            <a:r>
              <a:rPr b="0" i="1" lang="en-AU" sz="2000" spc="-1" strike="noStrike">
                <a:solidFill>
                  <a:srgbClr val="000000"/>
                </a:solidFill>
                <a:latin typeface="Arial"/>
                <a:ea typeface="DejaVu Sans"/>
              </a:rPr>
              <a:t>start</a:t>
            </a:r>
            <a:r>
              <a:rPr b="0" lang="en-AU" sz="2000" spc="-1" strike="noStrike">
                <a:solidFill>
                  <a:srgbClr val="000000"/>
                </a:solidFill>
                <a:latin typeface="Arial"/>
                <a:ea typeface="DejaVu Sans"/>
              </a:rPr>
              <a:t> or </a:t>
            </a:r>
            <a:r>
              <a:rPr b="0" i="1" lang="en-AU" sz="2000" spc="-1" strike="noStrike">
                <a:solidFill>
                  <a:srgbClr val="000000"/>
                </a:solidFill>
                <a:latin typeface="Arial"/>
                <a:ea typeface="DejaVu Sans"/>
              </a:rPr>
              <a:t>end</a:t>
            </a:r>
            <a:r>
              <a:rPr b="0" lang="en-AU" sz="2000" spc="-1" strike="noStrike">
                <a:solidFill>
                  <a:srgbClr val="000000"/>
                </a:solidFill>
                <a:latin typeface="Arial"/>
                <a:ea typeface="DejaVu Sans"/>
              </a:rPr>
              <a:t> of tasks.</a:t>
            </a:r>
            <a:endParaRPr b="0" lang="en-AU" sz="2000" spc="-1" strike="noStrike">
              <a:latin typeface="Arial"/>
            </a:endParaRPr>
          </a:p>
          <a:p>
            <a:pPr marL="216000" indent="-216000">
              <a:lnSpc>
                <a:spcPct val="100000"/>
              </a:lnSpc>
              <a:spcBef>
                <a:spcPts val="125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000000"/>
                </a:solidFill>
                <a:latin typeface="Arial"/>
                <a:ea typeface="DejaVu Sans"/>
              </a:rPr>
              <a:t>Task durations are the shown by the numbers.</a:t>
            </a:r>
            <a:endParaRPr b="0" lang="en-AU"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61D48E5-5755-4F89-A9F0-828A7BC2B7E6}"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13"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a:t>
            </a:r>
            <a:r>
              <a:rPr b="0" lang="en-AU" sz="4400" spc="-1" strike="noStrike">
                <a:solidFill>
                  <a:srgbClr val="000000"/>
                </a:solidFill>
                <a:latin typeface="Arial"/>
              </a:rPr>
              <a:t>Activity on Node’ style PERT</a:t>
            </a:r>
            <a:endParaRPr b="0" lang="en-AU" sz="4400" spc="-1" strike="noStrike">
              <a:latin typeface="Arial"/>
            </a:endParaRPr>
          </a:p>
        </p:txBody>
      </p:sp>
      <p:pic>
        <p:nvPicPr>
          <p:cNvPr id="114" name="Picture 4" descr="pert_aon"/>
          <p:cNvPicPr/>
          <p:nvPr/>
        </p:nvPicPr>
        <p:blipFill>
          <a:blip r:embed="rId1"/>
          <a:stretch/>
        </p:blipFill>
        <p:spPr>
          <a:xfrm>
            <a:off x="1258920" y="1557360"/>
            <a:ext cx="6476760" cy="2673000"/>
          </a:xfrm>
          <a:prstGeom prst="rect">
            <a:avLst/>
          </a:prstGeom>
          <a:ln w="0">
            <a:noFill/>
          </a:ln>
        </p:spPr>
      </p:pic>
      <p:sp>
        <p:nvSpPr>
          <p:cNvPr id="115" name="Text Box 5"/>
          <p:cNvSpPr/>
          <p:nvPr/>
        </p:nvSpPr>
        <p:spPr>
          <a:xfrm>
            <a:off x="826920" y="4581360"/>
            <a:ext cx="7777080" cy="21128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2400" spc="-1" strike="noStrike">
                <a:solidFill>
                  <a:srgbClr val="000000"/>
                </a:solidFill>
                <a:latin typeface="Arial"/>
                <a:ea typeface="DejaVu Sans"/>
              </a:rPr>
              <a:t>Activity on Node</a:t>
            </a:r>
            <a:r>
              <a:rPr b="0" lang="en-AU" sz="2400" spc="-1" strike="noStrike">
                <a:solidFill>
                  <a:srgbClr val="000000"/>
                </a:solidFill>
                <a:latin typeface="Arial"/>
                <a:ea typeface="DejaVu Sans"/>
              </a:rPr>
              <a:t> is a different flavour of PERT: this time the </a:t>
            </a:r>
            <a:r>
              <a:rPr b="0" i="1" lang="en-AU" sz="2400" spc="-1" strike="noStrike">
                <a:solidFill>
                  <a:srgbClr val="000000"/>
                </a:solidFill>
                <a:latin typeface="Arial"/>
                <a:ea typeface="DejaVu Sans"/>
              </a:rPr>
              <a:t>nodes</a:t>
            </a:r>
            <a:r>
              <a:rPr b="0" lang="en-AU" sz="2400" spc="-1" strike="noStrike">
                <a:solidFill>
                  <a:srgbClr val="000000"/>
                </a:solidFill>
                <a:latin typeface="Arial"/>
                <a:ea typeface="DejaVu Sans"/>
              </a:rPr>
              <a:t> are tasks, and the </a:t>
            </a:r>
            <a:r>
              <a:rPr b="0" i="1" lang="en-AU" sz="2400" spc="-1" strike="noStrike">
                <a:solidFill>
                  <a:srgbClr val="000000"/>
                </a:solidFill>
                <a:latin typeface="Arial"/>
                <a:ea typeface="DejaVu Sans"/>
              </a:rPr>
              <a:t>arrows</a:t>
            </a:r>
            <a:r>
              <a:rPr b="0" lang="en-AU" sz="2400" spc="-1" strike="noStrike">
                <a:solidFill>
                  <a:srgbClr val="000000"/>
                </a:solidFill>
                <a:latin typeface="Arial"/>
                <a:ea typeface="DejaVu Sans"/>
              </a:rPr>
              <a:t> are merely connectors.</a:t>
            </a:r>
            <a:endParaRPr b="0" lang="en-AU"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examiners prefer very simple PERT charts – sometimes hybrid beasts that defy categorisation.</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1000"/>
          </a:srgbClr>
        </a:solidFill>
      </p:bgPr>
    </p:bg>
    <p:spTree>
      <p:nvGrpSpPr>
        <p:cNvPr id="1" name=""/>
        <p:cNvGrpSpPr/>
        <p:nvPr/>
      </p:nvGrpSpPr>
      <p:grpSpPr>
        <a:xfrm>
          <a:off x="0" y="0"/>
          <a:ext cx="0" cy="0"/>
          <a:chOff x="0" y="0"/>
          <a:chExt cx="0" cy="0"/>
        </a:xfrm>
      </p:grpSpPr>
      <p:sp>
        <p:nvSpPr>
          <p:cNvPr id="116"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020D540-7857-49B5-9E31-8EE0CDB709E0}"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17" name="PlaceHolder 1"/>
          <p:cNvSpPr>
            <a:spLocks noGrp="1"/>
          </p:cNvSpPr>
          <p:nvPr>
            <p:ph type="title"/>
          </p:nvPr>
        </p:nvSpPr>
        <p:spPr>
          <a:xfrm>
            <a:off x="457200" y="278100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808080"/>
                </a:solidFill>
                <a:latin typeface="Arial"/>
              </a:rPr>
              <a:t>A PERT PROBLEM</a:t>
            </a:r>
            <a:endParaRPr b="0" lang="en-AU" sz="4400" spc="-1" strike="noStrike">
              <a:latin typeface="Arial"/>
            </a:endParaRPr>
          </a:p>
        </p:txBody>
      </p:sp>
      <p:sp>
        <p:nvSpPr>
          <p:cNvPr id="118" name="Rectangle 4"/>
          <p:cNvSpPr/>
          <p:nvPr/>
        </p:nvSpPr>
        <p:spPr>
          <a:xfrm>
            <a:off x="438120" y="2752560"/>
            <a:ext cx="8229240" cy="114264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ffffff"/>
                </a:solidFill>
                <a:latin typeface="Arial"/>
                <a:ea typeface="DejaVu Sans"/>
              </a:rPr>
              <a:t>A PERT PROBLEM</a:t>
            </a:r>
            <a:endParaRPr b="0" lang="en-AU"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837E449-0F7E-4395-ACE1-44497436598F}"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46"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Well, “fun” might be optimistic</a:t>
            </a:r>
            <a:endParaRPr b="0" lang="en-AU" sz="4400" spc="-1" strike="noStrike">
              <a:latin typeface="Arial"/>
            </a:endParaRPr>
          </a:p>
        </p:txBody>
      </p:sp>
      <p:sp>
        <p:nvSpPr>
          <p:cNvPr id="47" name="PlaceHolder 2"/>
          <p:cNvSpPr>
            <a:spLocks noGrp="1"/>
          </p:cNvSpPr>
          <p:nvPr>
            <p:ph/>
          </p:nvPr>
        </p:nvSpPr>
        <p:spPr>
          <a:xfrm>
            <a:off x="457200" y="1484280"/>
            <a:ext cx="8229240" cy="604440"/>
          </a:xfrm>
          <a:prstGeom prst="rect">
            <a:avLst/>
          </a:prstGeom>
          <a:noFill/>
          <a:ln w="0">
            <a:noFill/>
          </a:ln>
        </p:spPr>
        <p:txBody>
          <a:bodyPr lIns="90000" rIns="90000" tIns="46800" bIns="46800" anchor="t">
            <a:normAutofit/>
          </a:bodyPr>
          <a:p>
            <a:pPr marL="343080" indent="-343080" algn="ctr">
              <a:lnSpc>
                <a:spcPct val="100000"/>
              </a:lnSpc>
              <a:spcBef>
                <a:spcPts val="799"/>
              </a:spcBef>
              <a:tabLst>
                <a:tab algn="l" pos="0"/>
              </a:tabLst>
            </a:pPr>
            <a:r>
              <a:rPr b="0" lang="en-AU" sz="3200" spc="-1" strike="noStrike">
                <a:solidFill>
                  <a:srgbClr val="000000"/>
                </a:solidFill>
                <a:latin typeface="Arial"/>
              </a:rPr>
              <a:t>At least they’re more fun than </a:t>
            </a:r>
            <a:r>
              <a:rPr b="0" i="1" lang="en-AU" sz="3200" spc="-1" strike="noStrike">
                <a:solidFill>
                  <a:srgbClr val="000000"/>
                </a:solidFill>
                <a:latin typeface="Arial"/>
              </a:rPr>
              <a:t>this</a:t>
            </a:r>
            <a:r>
              <a:rPr b="0" lang="en-AU" sz="3200" spc="-1" strike="noStrike">
                <a:solidFill>
                  <a:srgbClr val="000000"/>
                </a:solidFill>
                <a:latin typeface="Arial"/>
              </a:rPr>
              <a:t>…</a:t>
            </a:r>
            <a:endParaRPr b="0" lang="en-AU" sz="3200" spc="-1" strike="noStrike">
              <a:latin typeface="Arial"/>
            </a:endParaRPr>
          </a:p>
        </p:txBody>
      </p:sp>
      <p:pic>
        <p:nvPicPr>
          <p:cNvPr id="48" name="Picture 4" descr="freak"/>
          <p:cNvPicPr/>
          <p:nvPr/>
        </p:nvPicPr>
        <p:blipFill>
          <a:blip r:embed="rId1"/>
          <a:stretch/>
        </p:blipFill>
        <p:spPr>
          <a:xfrm>
            <a:off x="2843280" y="2203560"/>
            <a:ext cx="3196800" cy="43207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Slide Number Placeholder 6"/>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08DAEE-DA46-4FEE-A6D2-64CA3D9F8FA8}"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20" name="PlaceHolder 1"/>
          <p:cNvSpPr>
            <a:spLocks noGrp="1"/>
          </p:cNvSpPr>
          <p:nvPr>
            <p:ph/>
          </p:nvPr>
        </p:nvSpPr>
        <p:spPr>
          <a:xfrm>
            <a:off x="395280" y="2133720"/>
            <a:ext cx="8507160" cy="4247640"/>
          </a:xfrm>
          <a:prstGeom prst="rect">
            <a:avLst/>
          </a:prstGeom>
          <a:noFill/>
          <a:ln w="0">
            <a:noFill/>
          </a:ln>
        </p:spPr>
        <p:txBody>
          <a:bodyPr lIns="90000" rIns="90000" tIns="46800" bIns="46800" anchor="t">
            <a:normAutofit/>
          </a:bodyPr>
          <a:p>
            <a:pPr marL="343080" indent="-343080">
              <a:lnSpc>
                <a:spcPct val="80000"/>
              </a:lnSpc>
              <a:spcBef>
                <a:spcPts val="64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600" spc="-1" strike="noStrike">
                <a:solidFill>
                  <a:srgbClr val="ff0000"/>
                </a:solidFill>
                <a:latin typeface="Arial"/>
              </a:rPr>
              <a:t>1:</a:t>
            </a:r>
            <a:r>
              <a:rPr b="0" lang="en-AU" sz="2600" spc="-1" strike="noStrike">
                <a:solidFill>
                  <a:srgbClr val="000000"/>
                </a:solidFill>
                <a:latin typeface="Arial"/>
              </a:rPr>
              <a:t> Which tasks are on the critical path?</a:t>
            </a:r>
            <a:endParaRPr b="0" lang="en-AU" sz="2600" spc="-1" strike="noStrike">
              <a:latin typeface="Arial"/>
            </a:endParaRPr>
          </a:p>
          <a:p>
            <a:pPr marL="343080" indent="-343080">
              <a:lnSpc>
                <a:spcPct val="80000"/>
              </a:lnSpc>
              <a:spcBef>
                <a:spcPts val="64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600" spc="-1" strike="noStrike">
                <a:solidFill>
                  <a:srgbClr val="ff0000"/>
                </a:solidFill>
                <a:latin typeface="Arial"/>
              </a:rPr>
              <a:t>2:</a:t>
            </a:r>
            <a:r>
              <a:rPr b="0" lang="en-AU" sz="2600" spc="-1" strike="noStrike">
                <a:solidFill>
                  <a:srgbClr val="000000"/>
                </a:solidFill>
                <a:latin typeface="Arial"/>
              </a:rPr>
              <a:t> What is the slack time for tasks C, D and G?</a:t>
            </a:r>
            <a:endParaRPr b="0" lang="en-AU" sz="2600" spc="-1" strike="noStrike">
              <a:latin typeface="Arial"/>
            </a:endParaRPr>
          </a:p>
          <a:p>
            <a:pPr marL="343080" indent="-343080">
              <a:lnSpc>
                <a:spcPct val="80000"/>
              </a:lnSpc>
              <a:spcBef>
                <a:spcPts val="64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600" spc="-1" strike="noStrike">
                <a:solidFill>
                  <a:srgbClr val="ff0000"/>
                </a:solidFill>
                <a:latin typeface="Arial"/>
              </a:rPr>
              <a:t>3:</a:t>
            </a:r>
            <a:r>
              <a:rPr b="0" lang="en-AU" sz="2600" spc="-1" strike="noStrike">
                <a:solidFill>
                  <a:srgbClr val="000000"/>
                </a:solidFill>
                <a:latin typeface="Arial"/>
              </a:rPr>
              <a:t> Task C is delayed by one day. What impact would this have on the completion date of the project? Why?</a:t>
            </a:r>
            <a:endParaRPr b="0" lang="en-AU" sz="2600" spc="-1" strike="noStrike">
              <a:latin typeface="Arial"/>
            </a:endParaRPr>
          </a:p>
          <a:p>
            <a:pPr marL="343080" indent="-343080">
              <a:lnSpc>
                <a:spcPct val="80000"/>
              </a:lnSpc>
              <a:spcBef>
                <a:spcPts val="64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600" spc="-1" strike="noStrike">
                <a:solidFill>
                  <a:srgbClr val="ff0000"/>
                </a:solidFill>
                <a:latin typeface="Arial"/>
              </a:rPr>
              <a:t>4:</a:t>
            </a:r>
            <a:r>
              <a:rPr b="0" lang="en-AU" sz="2600" spc="-1" strike="noStrike">
                <a:solidFill>
                  <a:srgbClr val="000000"/>
                </a:solidFill>
                <a:latin typeface="Arial"/>
              </a:rPr>
              <a:t> Task A will be delayed by 2 days because some equipment has arrived late. If the project manager wants to finish the project on time he will need to shorten the duration of one or more of the tasks. How can he achieve this?</a:t>
            </a:r>
            <a:endParaRPr b="0" lang="en-AU" sz="2600" spc="-1" strike="noStrike">
              <a:latin typeface="Arial"/>
            </a:endParaRPr>
          </a:p>
          <a:p>
            <a:pPr marL="343080" indent="-343080">
              <a:lnSpc>
                <a:spcPct val="80000"/>
              </a:lnSpc>
              <a:spcBef>
                <a:spcPts val="64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600" spc="-1" strike="noStrike">
                <a:solidFill>
                  <a:srgbClr val="ff0000"/>
                </a:solidFill>
                <a:latin typeface="Arial"/>
              </a:rPr>
              <a:t>5:</a:t>
            </a:r>
            <a:r>
              <a:rPr b="0" lang="en-AU" sz="2600" spc="-1" strike="noStrike">
                <a:solidFill>
                  <a:srgbClr val="000000"/>
                </a:solidFill>
                <a:latin typeface="Arial"/>
              </a:rPr>
              <a:t> The project manager reduces the durations of tasks D and F by one day each. How will this affect the finishing date of the project?</a:t>
            </a:r>
            <a:endParaRPr b="0" lang="en-AU" sz="2600" spc="-1" strike="noStrike">
              <a:latin typeface="Arial"/>
            </a:endParaRPr>
          </a:p>
        </p:txBody>
      </p:sp>
      <p:pic>
        <p:nvPicPr>
          <p:cNvPr id="121" name="Picture 4" descr="pert-prac"/>
          <p:cNvPicPr/>
          <p:nvPr/>
        </p:nvPicPr>
        <p:blipFill>
          <a:blip r:embed="rId1"/>
          <a:stretch/>
        </p:blipFill>
        <p:spPr>
          <a:xfrm>
            <a:off x="1652760" y="61920"/>
            <a:ext cx="5943240" cy="214272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Slide Number Placeholder 6"/>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0826719-7A4D-49CC-86E3-53D7A13F2C65}"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23" name="PlaceHolder 1"/>
          <p:cNvSpPr>
            <a:spLocks noGrp="1"/>
          </p:cNvSpPr>
          <p:nvPr>
            <p:ph/>
          </p:nvPr>
        </p:nvSpPr>
        <p:spPr>
          <a:xfrm>
            <a:off x="457200" y="2420640"/>
            <a:ext cx="8507160" cy="3816000"/>
          </a:xfrm>
          <a:prstGeom prst="rect">
            <a:avLst/>
          </a:prstGeom>
          <a:noFill/>
          <a:ln w="0">
            <a:noFill/>
          </a:ln>
        </p:spPr>
        <p:txBody>
          <a:bodyPr lIns="90000" rIns="90000" tIns="46800" bIns="46800" anchor="t">
            <a:normAutofit/>
          </a:bodyPr>
          <a:p>
            <a:pPr marL="343080" indent="-343080">
              <a:lnSpc>
                <a:spcPct val="80000"/>
              </a:lnSpc>
              <a:spcBef>
                <a:spcPts val="499"/>
              </a:spcBef>
              <a:tabLst>
                <a:tab algn="l" pos="0"/>
              </a:tabLst>
            </a:pPr>
            <a:r>
              <a:rPr b="0" lang="en-AU" sz="2000" spc="-1" strike="noStrike">
                <a:solidFill>
                  <a:srgbClr val="ff0000"/>
                </a:solidFill>
                <a:latin typeface="Arial"/>
              </a:rPr>
              <a:t>1:</a:t>
            </a:r>
            <a:r>
              <a:rPr b="0" lang="en-AU" sz="2000" spc="-1" strike="noStrike">
                <a:solidFill>
                  <a:srgbClr val="000000"/>
                </a:solidFill>
                <a:latin typeface="Arial"/>
              </a:rPr>
              <a:t> Which tasks are on the critical path? </a:t>
            </a:r>
            <a:endParaRPr b="0" lang="en-AU" sz="2000" spc="-1" strike="noStrike">
              <a:latin typeface="Arial"/>
            </a:endParaRPr>
          </a:p>
        </p:txBody>
      </p:sp>
      <p:pic>
        <p:nvPicPr>
          <p:cNvPr id="124" name="Picture 3" descr="pert-prac"/>
          <p:cNvPicPr/>
          <p:nvPr/>
        </p:nvPicPr>
        <p:blipFill>
          <a:blip r:embed="rId1"/>
          <a:stretch/>
        </p:blipFill>
        <p:spPr>
          <a:xfrm>
            <a:off x="1652760" y="61920"/>
            <a:ext cx="5943240" cy="2142720"/>
          </a:xfrm>
          <a:prstGeom prst="rect">
            <a:avLst/>
          </a:prstGeom>
          <a:ln w="0">
            <a:noFill/>
          </a:ln>
        </p:spPr>
      </p:pic>
      <p:sp>
        <p:nvSpPr>
          <p:cNvPr id="125" name="Rectangle 7"/>
          <p:cNvSpPr/>
          <p:nvPr/>
        </p:nvSpPr>
        <p:spPr>
          <a:xfrm>
            <a:off x="1144800" y="5267880"/>
            <a:ext cx="3986640" cy="581040"/>
          </a:xfrm>
          <a:prstGeom prst="rect">
            <a:avLst/>
          </a:prstGeom>
          <a:noFill/>
          <a:ln w="0">
            <a:noFill/>
          </a:ln>
        </p:spPr>
        <p:style>
          <a:lnRef idx="0"/>
          <a:fillRef idx="0"/>
          <a:effectRef idx="0"/>
          <a:fontRef idx="minor"/>
        </p:style>
        <p:txBody>
          <a:bodyPr wrap="none"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3200" spc="-1" strike="noStrike">
                <a:solidFill>
                  <a:srgbClr val="ff0000"/>
                </a:solidFill>
                <a:latin typeface="Arial"/>
                <a:ea typeface="DejaVu Sans"/>
              </a:rPr>
              <a:t>ANSWER: A,B,D,F,I </a:t>
            </a:r>
            <a:endParaRPr b="0" lang="en-AU" sz="3200" spc="-1" strike="noStrike">
              <a:latin typeface="Arial"/>
            </a:endParaRPr>
          </a:p>
        </p:txBody>
      </p:sp>
      <p:sp>
        <p:nvSpPr>
          <p:cNvPr id="126" name="Text Box 8"/>
          <p:cNvSpPr/>
          <p:nvPr/>
        </p:nvSpPr>
        <p:spPr>
          <a:xfrm>
            <a:off x="1042920" y="2924280"/>
            <a:ext cx="7632360" cy="21279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Possible paths:</a:t>
            </a:r>
            <a:endParaRPr b="0" lang="en-AU"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A,B,C,E,I = 2+3+1+4+3 = 13 days</a:t>
            </a:r>
            <a:endParaRPr b="0" lang="en-AU"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A,B,D,F,I = 2+3+3+3+3 = 14 days</a:t>
            </a:r>
            <a:endParaRPr b="0" lang="en-AU"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A,G,H,I = 2+2+5+3 = 12 days</a:t>
            </a:r>
            <a:endParaRPr b="0" lang="en-AU" sz="24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childTnLst>
                  <p:par>
                    <p:cTn id="53" fill="hold">
                      <p:stCondLst>
                        <p:cond delay="indefinite"/>
                      </p:stCondLst>
                      <p:childTnLst>
                        <p:par>
                          <p:cTn id="54" fill="hold">
                            <p:stCondLst>
                              <p:cond delay="0"/>
                            </p:stCondLst>
                            <p:childTnLst>
                              <p:par>
                                <p:cTn id="55" nodeType="clickEffect" fill="hold" presetClass="entr" presetID="45">
                                  <p:stCondLst>
                                    <p:cond delay="0"/>
                                  </p:stCondLst>
                                  <p:iterate type="lt">
                                    <p:tmAbs val="50"/>
                                  </p:iterate>
                                  <p:childTnLst>
                                    <p:set>
                                      <p:cBhvr>
                                        <p:cTn id="56" dur="1" fill="hold">
                                          <p:stCondLst>
                                            <p:cond delay="0"/>
                                          </p:stCondLst>
                                        </p:cTn>
                                        <p:tgtEl>
                                          <p:spTgt spid="125"/>
                                        </p:tgtEl>
                                        <p:attrNameLst>
                                          <p:attrName>style.visibility</p:attrName>
                                        </p:attrNameLst>
                                      </p:cBhvr>
                                      <p:to>
                                        <p:strVal val="visible"/>
                                      </p:to>
                                    </p:set>
                                    <p:animEffect filter="fade" transition="in">
                                      <p:cBhvr additive="repl">
                                        <p:cTn id="57" dur="500"/>
                                        <p:tgtEl>
                                          <p:spTgt spid="125"/>
                                        </p:tgtEl>
                                      </p:cBhvr>
                                    </p:animEffect>
                                    <p:anim calcmode="lin" valueType="num">
                                      <p:cBhvr additive="repl">
                                        <p:cTn id="58" dur="500" fill="hold"/>
                                        <p:tgtEl>
                                          <p:spTgt spid="125"/>
                                        </p:tgtEl>
                                        <p:attrNameLst>
                                          <p:attrName>ppt_w</p:attrName>
                                        </p:attrNameLst>
                                      </p:cBhvr>
                                      <p:tavLst>
                                        <p:tav fmla="width*sin(2.5*pi*$)" tm="0">
                                          <p:val>
                                            <p:fltVal val="0"/>
                                          </p:val>
                                        </p:tav>
                                        <p:tav fmla="width*sin(2.5*pi*$)" tm="100000">
                                          <p:val>
                                            <p:fltVal val="1"/>
                                          </p:val>
                                        </p:tav>
                                      </p:tavLst>
                                    </p:anim>
                                    <p:anim calcmode="lin" valueType="num">
                                      <p:cBhvr additive="repl">
                                        <p:cTn id="59" dur="500" fill="hold"/>
                                        <p:tgtEl>
                                          <p:spTgt spid="1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Slide Number Placeholder 6"/>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475B272-9234-46D8-9B2F-7E33AAE64530}"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28" name="PlaceHolder 1"/>
          <p:cNvSpPr>
            <a:spLocks noGrp="1"/>
          </p:cNvSpPr>
          <p:nvPr>
            <p:ph/>
          </p:nvPr>
        </p:nvSpPr>
        <p:spPr>
          <a:xfrm>
            <a:off x="456840" y="2204640"/>
            <a:ext cx="5770080" cy="360000"/>
          </a:xfrm>
          <a:prstGeom prst="rect">
            <a:avLst/>
          </a:prstGeom>
          <a:noFill/>
          <a:ln w="0">
            <a:noFill/>
          </a:ln>
        </p:spPr>
        <p:txBody>
          <a:bodyPr lIns="90000" rIns="90000" tIns="46800" bIns="46800" anchor="t">
            <a:normAutofit/>
          </a:bodyPr>
          <a:p>
            <a:pPr marL="343080" indent="-343080">
              <a:lnSpc>
                <a:spcPct val="80000"/>
              </a:lnSpc>
              <a:spcBef>
                <a:spcPts val="499"/>
              </a:spcBef>
              <a:tabLst>
                <a:tab algn="l" pos="0"/>
              </a:tabLst>
            </a:pPr>
            <a:r>
              <a:rPr b="0" lang="en-AU" sz="2000" spc="-1" strike="noStrike">
                <a:solidFill>
                  <a:srgbClr val="ff0000"/>
                </a:solidFill>
                <a:latin typeface="Arial"/>
              </a:rPr>
              <a:t>2:</a:t>
            </a:r>
            <a:r>
              <a:rPr b="0" lang="en-AU" sz="2000" spc="-1" strike="noStrike">
                <a:solidFill>
                  <a:srgbClr val="000000"/>
                </a:solidFill>
                <a:latin typeface="Arial"/>
              </a:rPr>
              <a:t> What is the slack time for tasks C, D and G?</a:t>
            </a:r>
            <a:endParaRPr b="0" lang="en-AU" sz="2000" spc="-1" strike="noStrike">
              <a:latin typeface="Arial"/>
            </a:endParaRPr>
          </a:p>
        </p:txBody>
      </p:sp>
      <p:pic>
        <p:nvPicPr>
          <p:cNvPr id="129" name="Picture 3" descr="pert-prac"/>
          <p:cNvPicPr/>
          <p:nvPr/>
        </p:nvPicPr>
        <p:blipFill>
          <a:blip r:embed="rId1"/>
          <a:stretch/>
        </p:blipFill>
        <p:spPr>
          <a:xfrm>
            <a:off x="1403280" y="44280"/>
            <a:ext cx="5943240" cy="2143080"/>
          </a:xfrm>
          <a:prstGeom prst="rect">
            <a:avLst/>
          </a:prstGeom>
          <a:ln w="0">
            <a:noFill/>
          </a:ln>
        </p:spPr>
      </p:pic>
      <p:pic>
        <p:nvPicPr>
          <p:cNvPr id="130" name="Picture 8" descr="slack-c"/>
          <p:cNvPicPr/>
          <p:nvPr/>
        </p:nvPicPr>
        <p:blipFill>
          <a:blip r:embed="rId2"/>
          <a:stretch/>
        </p:blipFill>
        <p:spPr>
          <a:xfrm>
            <a:off x="179280" y="2708280"/>
            <a:ext cx="3105000" cy="1742760"/>
          </a:xfrm>
          <a:prstGeom prst="rect">
            <a:avLst/>
          </a:prstGeom>
          <a:ln w="0">
            <a:noFill/>
          </a:ln>
        </p:spPr>
      </p:pic>
      <p:pic>
        <p:nvPicPr>
          <p:cNvPr id="131" name="Picture 9" descr="slack-g"/>
          <p:cNvPicPr/>
          <p:nvPr/>
        </p:nvPicPr>
        <p:blipFill>
          <a:blip r:embed="rId3"/>
          <a:stretch/>
        </p:blipFill>
        <p:spPr>
          <a:xfrm>
            <a:off x="4788000" y="4538520"/>
            <a:ext cx="3600000" cy="2058840"/>
          </a:xfrm>
          <a:prstGeom prst="rect">
            <a:avLst/>
          </a:prstGeom>
          <a:ln w="0">
            <a:noFill/>
          </a:ln>
        </p:spPr>
      </p:pic>
      <p:sp>
        <p:nvSpPr>
          <p:cNvPr id="132" name="Text Box 10"/>
          <p:cNvSpPr/>
          <p:nvPr/>
        </p:nvSpPr>
        <p:spPr>
          <a:xfrm>
            <a:off x="3419640" y="3213000"/>
            <a:ext cx="4968360" cy="367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ff0000"/>
                </a:solidFill>
                <a:latin typeface="Arial"/>
                <a:ea typeface="DejaVu Sans"/>
              </a:rPr>
              <a:t>Path C,E = </a:t>
            </a:r>
            <a:r>
              <a:rPr b="1" lang="en-AU" sz="1800" spc="-1" strike="noStrike">
                <a:solidFill>
                  <a:srgbClr val="ff0000"/>
                </a:solidFill>
                <a:latin typeface="Arial"/>
                <a:ea typeface="DejaVu Sans"/>
              </a:rPr>
              <a:t>5</a:t>
            </a:r>
            <a:r>
              <a:rPr b="0" lang="en-AU" sz="1800" spc="-1" strike="noStrike">
                <a:solidFill>
                  <a:srgbClr val="ff0000"/>
                </a:solidFill>
                <a:latin typeface="Arial"/>
                <a:ea typeface="DejaVu Sans"/>
              </a:rPr>
              <a:t> days, Path D,F = </a:t>
            </a:r>
            <a:r>
              <a:rPr b="1" lang="en-AU" sz="1800" spc="-1" strike="noStrike">
                <a:solidFill>
                  <a:srgbClr val="ff0000"/>
                </a:solidFill>
                <a:latin typeface="Arial"/>
                <a:ea typeface="DejaVu Sans"/>
              </a:rPr>
              <a:t>6</a:t>
            </a:r>
            <a:r>
              <a:rPr b="0" lang="en-AU" sz="1800" spc="-1" strike="noStrike">
                <a:solidFill>
                  <a:srgbClr val="ff0000"/>
                </a:solidFill>
                <a:latin typeface="Arial"/>
                <a:ea typeface="DejaVu Sans"/>
              </a:rPr>
              <a:t> days</a:t>
            </a:r>
            <a:endParaRPr b="0" lang="en-AU" sz="1800" spc="-1" strike="noStrike">
              <a:latin typeface="Arial"/>
            </a:endParaRPr>
          </a:p>
        </p:txBody>
      </p:sp>
      <p:sp>
        <p:nvSpPr>
          <p:cNvPr id="133" name="Text Box 11"/>
          <p:cNvSpPr/>
          <p:nvPr/>
        </p:nvSpPr>
        <p:spPr>
          <a:xfrm>
            <a:off x="179280" y="5013360"/>
            <a:ext cx="4679640" cy="812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ff0000"/>
                </a:solidFill>
                <a:latin typeface="Arial"/>
                <a:ea typeface="DejaVu Sans"/>
              </a:rPr>
              <a:t>Path B,C,E = </a:t>
            </a:r>
            <a:r>
              <a:rPr b="1" lang="en-AU" sz="1800" spc="-1" strike="noStrike">
                <a:solidFill>
                  <a:srgbClr val="ff0000"/>
                </a:solidFill>
                <a:latin typeface="Arial"/>
                <a:ea typeface="DejaVu Sans"/>
              </a:rPr>
              <a:t>8</a:t>
            </a:r>
            <a:r>
              <a:rPr b="0" lang="en-AU" sz="1800" spc="-1" strike="noStrike">
                <a:solidFill>
                  <a:srgbClr val="ff0000"/>
                </a:solidFill>
                <a:latin typeface="Arial"/>
                <a:ea typeface="DejaVu Sans"/>
              </a:rPr>
              <a:t> days.   Path B, D, F = </a:t>
            </a:r>
            <a:r>
              <a:rPr b="1" lang="en-AU" sz="1800" spc="-1" strike="noStrike">
                <a:solidFill>
                  <a:srgbClr val="ff0000"/>
                </a:solidFill>
                <a:latin typeface="Arial"/>
                <a:ea typeface="DejaVu Sans"/>
              </a:rPr>
              <a:t>9</a:t>
            </a:r>
            <a:r>
              <a:rPr b="0" lang="en-AU" sz="1800" spc="-1" strike="noStrike">
                <a:solidFill>
                  <a:srgbClr val="ff0000"/>
                </a:solidFill>
                <a:latin typeface="Arial"/>
                <a:ea typeface="DejaVu Sans"/>
              </a:rPr>
              <a:t> days</a:t>
            </a:r>
            <a:endParaRPr b="0" lang="en-AU" sz="1800" spc="-1" strike="noStrike">
              <a:latin typeface="Arial"/>
            </a:endParaRPr>
          </a:p>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ff0000"/>
                </a:solidFill>
                <a:latin typeface="Arial"/>
                <a:ea typeface="DejaVu Sans"/>
              </a:rPr>
              <a:t>Path G, H = </a:t>
            </a:r>
            <a:r>
              <a:rPr b="1" lang="en-AU" sz="1800" spc="-1" strike="noStrike">
                <a:solidFill>
                  <a:srgbClr val="ff0000"/>
                </a:solidFill>
                <a:latin typeface="Arial"/>
                <a:ea typeface="DejaVu Sans"/>
              </a:rPr>
              <a:t>7</a:t>
            </a:r>
            <a:r>
              <a:rPr b="0" lang="en-AU" sz="1800" spc="-1" strike="noStrike">
                <a:solidFill>
                  <a:srgbClr val="ff0000"/>
                </a:solidFill>
                <a:latin typeface="Arial"/>
                <a:ea typeface="DejaVu Sans"/>
              </a:rPr>
              <a:t> days.</a:t>
            </a:r>
            <a:endParaRPr b="0" lang="en-AU" sz="1800" spc="-1" strike="noStrike">
              <a:latin typeface="Arial"/>
            </a:endParaRPr>
          </a:p>
        </p:txBody>
      </p:sp>
      <p:sp>
        <p:nvSpPr>
          <p:cNvPr id="134" name="Line 12"/>
          <p:cNvSpPr/>
          <p:nvPr/>
        </p:nvSpPr>
        <p:spPr>
          <a:xfrm>
            <a:off x="324000" y="2708280"/>
            <a:ext cx="8280360" cy="360"/>
          </a:xfrm>
          <a:prstGeom prst="line">
            <a:avLst/>
          </a:prstGeom>
          <a:ln w="9360">
            <a:solidFill>
              <a:srgbClr val="000000"/>
            </a:solidFill>
            <a:miter/>
          </a:ln>
        </p:spPr>
        <p:style>
          <a:lnRef idx="0"/>
          <a:fillRef idx="0"/>
          <a:effectRef idx="0"/>
          <a:fontRef idx="minor"/>
        </p:style>
      </p:sp>
      <p:sp>
        <p:nvSpPr>
          <p:cNvPr id="135" name="Line 13"/>
          <p:cNvSpPr/>
          <p:nvPr/>
        </p:nvSpPr>
        <p:spPr>
          <a:xfrm>
            <a:off x="252360" y="4581360"/>
            <a:ext cx="8280360" cy="360"/>
          </a:xfrm>
          <a:prstGeom prst="line">
            <a:avLst/>
          </a:prstGeom>
          <a:ln w="9360">
            <a:solidFill>
              <a:srgbClr val="000000"/>
            </a:solidFill>
            <a:miter/>
          </a:ln>
        </p:spPr>
        <p:style>
          <a:lnRef idx="0"/>
          <a:fillRef idx="0"/>
          <a:effectRef idx="0"/>
          <a:fontRef idx="minor"/>
        </p:style>
      </p:sp>
      <p:sp>
        <p:nvSpPr>
          <p:cNvPr id="136" name="Rectangle 14"/>
          <p:cNvSpPr/>
          <p:nvPr/>
        </p:nvSpPr>
        <p:spPr>
          <a:xfrm>
            <a:off x="3456000" y="3573360"/>
            <a:ext cx="5076360" cy="6422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0000"/>
                </a:solidFill>
                <a:latin typeface="Arial"/>
                <a:ea typeface="DejaVu Sans"/>
              </a:rPr>
              <a:t>Difference (slack) = 1 day for tasks C or E compared to D,F</a:t>
            </a:r>
            <a:endParaRPr b="0" lang="en-AU" sz="1800" spc="-1" strike="noStrike">
              <a:latin typeface="Arial"/>
            </a:endParaRPr>
          </a:p>
        </p:txBody>
      </p:sp>
      <p:sp>
        <p:nvSpPr>
          <p:cNvPr id="137" name="Rectangle 15"/>
          <p:cNvSpPr/>
          <p:nvPr/>
        </p:nvSpPr>
        <p:spPr>
          <a:xfrm>
            <a:off x="179280" y="5734080"/>
            <a:ext cx="4895640" cy="1146960"/>
          </a:xfrm>
          <a:prstGeom prst="rect">
            <a:avLst/>
          </a:prstGeom>
          <a:noFill/>
          <a:ln w="0">
            <a:noFill/>
          </a:ln>
        </p:spPr>
        <p:style>
          <a:lnRef idx="0"/>
          <a:fillRef idx="0"/>
          <a:effectRef idx="0"/>
          <a:fontRef idx="minor"/>
        </p:style>
        <p:txBody>
          <a:bodyPr lIns="90000" rIns="90000" tIns="46800" bIns="46800" anchor="t">
            <a:spAutoFit/>
          </a:bodyPr>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0000"/>
                </a:solidFill>
                <a:latin typeface="Arial"/>
                <a:ea typeface="DejaVu Sans"/>
              </a:rPr>
              <a:t>So G &amp; H have 2 days’ slack between them.  </a:t>
            </a:r>
            <a:endParaRPr b="0" lang="en-AU" sz="1800" spc="-1" strike="noStrike">
              <a:latin typeface="Arial"/>
            </a:endParaRPr>
          </a:p>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0000"/>
                </a:solidFill>
                <a:latin typeface="Arial"/>
                <a:ea typeface="DejaVu Sans"/>
              </a:rPr>
              <a:t>B,C or E have 1 day’s slack.  </a:t>
            </a:r>
            <a:endParaRPr b="0" lang="en-AU" sz="1800" spc="-1" strike="noStrike">
              <a:latin typeface="Arial"/>
            </a:endParaRPr>
          </a:p>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0000"/>
                </a:solidFill>
                <a:latin typeface="Arial"/>
                <a:ea typeface="DejaVu Sans"/>
              </a:rPr>
              <a:t>B,D,F have no slack.</a:t>
            </a:r>
            <a:endParaRPr b="0" lang="en-AU" sz="1800" spc="-1" strike="noStrike">
              <a:latin typeface="Arial"/>
            </a:endParaRPr>
          </a:p>
        </p:txBody>
      </p:sp>
      <p:sp>
        <p:nvSpPr>
          <p:cNvPr id="138" name="Text Box 16"/>
          <p:cNvSpPr/>
          <p:nvPr/>
        </p:nvSpPr>
        <p:spPr>
          <a:xfrm>
            <a:off x="3419640" y="2781360"/>
            <a:ext cx="5184360" cy="367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TASKS C and D…</a:t>
            </a:r>
            <a:endParaRPr b="0" lang="en-AU" sz="1800" spc="-1" strike="noStrike">
              <a:latin typeface="Arial"/>
            </a:endParaRPr>
          </a:p>
        </p:txBody>
      </p:sp>
      <p:sp>
        <p:nvSpPr>
          <p:cNvPr id="139" name="Text Box 17"/>
          <p:cNvSpPr/>
          <p:nvPr/>
        </p:nvSpPr>
        <p:spPr>
          <a:xfrm>
            <a:off x="179280" y="4646520"/>
            <a:ext cx="5184360" cy="367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000000"/>
                </a:solidFill>
                <a:latin typeface="Arial"/>
                <a:ea typeface="DejaVu Sans"/>
              </a:rPr>
              <a:t>TASK G…</a:t>
            </a:r>
            <a:endParaRPr b="0" lang="en-AU" sz="1800" spc="-1" strike="noStrike">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9">
                                  <p:stCondLst>
                                    <p:cond delay="0"/>
                                  </p:stCondLst>
                                  <p:childTnLst>
                                    <p:set>
                                      <p:cBhvr>
                                        <p:cTn id="65" dur="1" fill="hold">
                                          <p:stCondLst>
                                            <p:cond delay="0"/>
                                          </p:stCondLst>
                                        </p:cTn>
                                        <p:tgtEl>
                                          <p:spTgt spid="132"/>
                                        </p:tgtEl>
                                        <p:attrNameLst>
                                          <p:attrName>style.visibility</p:attrName>
                                        </p:attrNameLst>
                                      </p:cBhvr>
                                      <p:to>
                                        <p:strVal val="visible"/>
                                      </p:to>
                                    </p:set>
                                    <p:animEffect filter="dissolve" transition="in">
                                      <p:cBhvr additive="repl">
                                        <p:cTn id="66" dur="500"/>
                                        <p:tgtEl>
                                          <p:spTgt spid="132"/>
                                        </p:tgtEl>
                                      </p:cBhvr>
                                    </p:animEffec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8" presetSubtype="16">
                                  <p:stCondLst>
                                    <p:cond delay="0"/>
                                  </p:stCondLst>
                                  <p:childTnLst>
                                    <p:set>
                                      <p:cBhvr>
                                        <p:cTn id="70" dur="1" fill="hold">
                                          <p:stCondLst>
                                            <p:cond delay="0"/>
                                          </p:stCondLst>
                                        </p:cTn>
                                        <p:tgtEl>
                                          <p:spTgt spid="136"/>
                                        </p:tgtEl>
                                        <p:attrNameLst>
                                          <p:attrName>style.visibility</p:attrName>
                                        </p:attrNameLst>
                                      </p:cBhvr>
                                      <p:to>
                                        <p:strVal val="visible"/>
                                      </p:to>
                                    </p:set>
                                    <p:animEffect filter="diamond(in)" transition="in">
                                      <p:cBhvr additive="repl">
                                        <p:cTn id="71" dur="500"/>
                                        <p:tgtEl>
                                          <p:spTgt spid="136"/>
                                        </p:tgtEl>
                                      </p:cBhvr>
                                    </p:animEffec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8" presetSubtype="12">
                                  <p:stCondLst>
                                    <p:cond delay="0"/>
                                  </p:stCondLst>
                                  <p:childTnLst>
                                    <p:set>
                                      <p:cBhvr>
                                        <p:cTn id="75" dur="1" fill="hold">
                                          <p:stCondLst>
                                            <p:cond delay="0"/>
                                          </p:stCondLst>
                                        </p:cTn>
                                        <p:tgtEl>
                                          <p:spTgt spid="133"/>
                                        </p:tgtEl>
                                        <p:attrNameLst>
                                          <p:attrName>style.visibility</p:attrName>
                                        </p:attrNameLst>
                                      </p:cBhvr>
                                      <p:to>
                                        <p:strVal val="visible"/>
                                      </p:to>
                                    </p:set>
                                    <p:animEffect filter="strips(downLeft)" transition="in">
                                      <p:cBhvr additive="repl">
                                        <p:cTn id="76" dur="500"/>
                                        <p:tgtEl>
                                          <p:spTgt spid="133"/>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9">
                                  <p:stCondLst>
                                    <p:cond delay="0"/>
                                  </p:stCondLst>
                                  <p:childTnLst>
                                    <p:set>
                                      <p:cBhvr>
                                        <p:cTn id="80" dur="1" fill="hold">
                                          <p:stCondLst>
                                            <p:cond delay="0"/>
                                          </p:stCondLst>
                                        </p:cTn>
                                        <p:tgtEl>
                                          <p:spTgt spid="137"/>
                                        </p:tgtEl>
                                        <p:attrNameLst>
                                          <p:attrName>style.visibility</p:attrName>
                                        </p:attrNameLst>
                                      </p:cBhvr>
                                      <p:to>
                                        <p:strVal val="visible"/>
                                      </p:to>
                                    </p:set>
                                    <p:animEffect filter="dissolve" transition="in">
                                      <p:cBhvr additive="repl">
                                        <p:cTn id="81"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DE5060C-F0C9-45C0-B8FC-E48050FF6776}"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41" name="PlaceHolder 1"/>
          <p:cNvSpPr>
            <a:spLocks noGrp="1"/>
          </p:cNvSpPr>
          <p:nvPr>
            <p:ph/>
          </p:nvPr>
        </p:nvSpPr>
        <p:spPr>
          <a:xfrm>
            <a:off x="457200" y="1423800"/>
            <a:ext cx="8229240" cy="1933200"/>
          </a:xfrm>
          <a:prstGeom prst="rect">
            <a:avLst/>
          </a:prstGeom>
          <a:noFill/>
          <a:ln w="0">
            <a:noFill/>
          </a:ln>
        </p:spPr>
        <p:txBody>
          <a:bodyPr lIns="90000" rIns="90000" tIns="46800" bIns="46800" anchor="t">
            <a:normAutofit/>
          </a:bodyPr>
          <a:p>
            <a:pPr marL="343080" indent="-343080">
              <a:lnSpc>
                <a:spcPct val="100000"/>
              </a:lnSpc>
              <a:spcBef>
                <a:spcPts val="799"/>
              </a:spcBef>
              <a:tabLst>
                <a:tab algn="l" pos="0"/>
              </a:tabLst>
            </a:pPr>
            <a:r>
              <a:rPr b="0" lang="en-AU" sz="3200" spc="-1" strike="noStrike">
                <a:solidFill>
                  <a:srgbClr val="ff0000"/>
                </a:solidFill>
                <a:latin typeface="Arial"/>
              </a:rPr>
              <a:t>3:</a:t>
            </a:r>
            <a:r>
              <a:rPr b="0" lang="en-AU" sz="3200" spc="-1" strike="noStrike">
                <a:solidFill>
                  <a:srgbClr val="000000"/>
                </a:solidFill>
                <a:latin typeface="Arial"/>
              </a:rPr>
              <a:t> Task C starts one day late. What impact would this have on the completion date of the project? Why? </a:t>
            </a:r>
            <a:endParaRPr b="0" lang="en-AU" sz="32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
        <p:nvSpPr>
          <p:cNvPr id="142" name="Rectangle 5"/>
          <p:cNvSpPr/>
          <p:nvPr/>
        </p:nvSpPr>
        <p:spPr>
          <a:xfrm>
            <a:off x="900000" y="3227400"/>
            <a:ext cx="7272000" cy="17395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9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3600" spc="-1" strike="noStrike">
                <a:solidFill>
                  <a:srgbClr val="ff0000"/>
                </a:solidFill>
                <a:latin typeface="Arial"/>
                <a:ea typeface="DejaVu Sans"/>
              </a:rPr>
              <a:t>No impact, because task C has one day’s slack (as discovered in previous question!)</a:t>
            </a:r>
            <a:endParaRPr b="0" lang="en-AU" sz="3600" spc="-1" strike="noStrike">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fill="hold">
                      <p:stCondLst>
                        <p:cond delay="indefinite"/>
                      </p:stCondLst>
                      <p:childTnLst>
                        <p:par>
                          <p:cTn id="85" fill="hold">
                            <p:stCondLst>
                              <p:cond delay="0"/>
                            </p:stCondLst>
                            <p:childTnLst>
                              <p:par>
                                <p:cTn id="86" nodeType="clickEffect" fill="hold" presetClass="entr" presetID="2" presetSubtype="4">
                                  <p:stCondLst>
                                    <p:cond delay="0"/>
                                  </p:stCondLst>
                                  <p:childTnLst>
                                    <p:set>
                                      <p:cBhvr>
                                        <p:cTn id="87" dur="1" fill="hold">
                                          <p:stCondLst>
                                            <p:cond delay="0"/>
                                          </p:stCondLst>
                                        </p:cTn>
                                        <p:tgtEl>
                                          <p:spTgt spid="142"/>
                                        </p:tgtEl>
                                        <p:attrNameLst>
                                          <p:attrName>style.visibility</p:attrName>
                                        </p:attrNameLst>
                                      </p:cBhvr>
                                      <p:to>
                                        <p:strVal val="visible"/>
                                      </p:to>
                                    </p:set>
                                    <p:anim calcmode="lin" valueType="num">
                                      <p:cBhvr additive="repl">
                                        <p:cTn id="88" dur="500" fill="hold"/>
                                        <p:tgtEl>
                                          <p:spTgt spid="142"/>
                                        </p:tgtEl>
                                        <p:attrNameLst>
                                          <p:attrName>ppt_x</p:attrName>
                                        </p:attrNameLst>
                                      </p:cBhvr>
                                      <p:tavLst>
                                        <p:tav tm="0">
                                          <p:val>
                                            <p:strVal val="#ppt_x"/>
                                          </p:val>
                                        </p:tav>
                                        <p:tav tm="100000">
                                          <p:val>
                                            <p:strVal val="#ppt_x"/>
                                          </p:val>
                                        </p:tav>
                                      </p:tavLst>
                                    </p:anim>
                                    <p:anim calcmode="lin" valueType="num">
                                      <p:cBhvr additive="repl">
                                        <p:cTn id="89" dur="500" fill="hold"/>
                                        <p:tgtEl>
                                          <p:spTgt spid="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608A3EC-49F7-4A35-8623-136A818D6B4C}"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44" name="PlaceHolder 1"/>
          <p:cNvSpPr>
            <a:spLocks noGrp="1"/>
          </p:cNvSpPr>
          <p:nvPr>
            <p:ph/>
          </p:nvPr>
        </p:nvSpPr>
        <p:spPr>
          <a:xfrm>
            <a:off x="395280" y="476280"/>
            <a:ext cx="8229240" cy="2015640"/>
          </a:xfrm>
          <a:prstGeom prst="rect">
            <a:avLst/>
          </a:prstGeom>
          <a:noFill/>
          <a:ln w="0">
            <a:noFill/>
          </a:ln>
        </p:spPr>
        <p:txBody>
          <a:bodyPr lIns="90000" rIns="90000" tIns="46800" bIns="46800" anchor="t">
            <a:normAutofit fontScale="93000"/>
          </a:bodyPr>
          <a:p>
            <a:pPr marL="343080" indent="-343080">
              <a:lnSpc>
                <a:spcPct val="100000"/>
              </a:lnSpc>
              <a:spcBef>
                <a:spcPts val="601"/>
              </a:spcBef>
              <a:tabLst>
                <a:tab algn="l" pos="0"/>
              </a:tabLst>
            </a:pPr>
            <a:r>
              <a:rPr b="0" lang="en-AU" sz="2400" spc="-1" strike="noStrike">
                <a:solidFill>
                  <a:srgbClr val="ff0000"/>
                </a:solidFill>
                <a:latin typeface="Arial"/>
              </a:rPr>
              <a:t>4:</a:t>
            </a:r>
            <a:r>
              <a:rPr b="0" lang="en-AU" sz="2400" spc="-1" strike="noStrike">
                <a:solidFill>
                  <a:srgbClr val="000000"/>
                </a:solidFill>
                <a:latin typeface="Arial"/>
              </a:rPr>
              <a:t> Task A will be delayed by 2 days because some equipment has arrived late. If the project manager still wants to finish the project within the original time frame, he will need to shorten the time for one or more of the tasks. What steps can he take to reduce the number of days allocated to a task?</a:t>
            </a:r>
            <a:endParaRPr b="0" lang="en-AU" sz="2400" spc="-1" strike="noStrike">
              <a:latin typeface="Arial"/>
            </a:endParaRPr>
          </a:p>
        </p:txBody>
      </p:sp>
      <p:sp>
        <p:nvSpPr>
          <p:cNvPr id="145" name="Rectangle 4"/>
          <p:cNvSpPr/>
          <p:nvPr/>
        </p:nvSpPr>
        <p:spPr>
          <a:xfrm>
            <a:off x="755640" y="2924280"/>
            <a:ext cx="7416360" cy="26532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ff0000"/>
                </a:solidFill>
                <a:latin typeface="Arial"/>
                <a:ea typeface="DejaVu Sans"/>
              </a:rPr>
              <a:t>The answer has NOTHING to do with the chart!  Just say how jobs can be finished more quickly, e.g. bringing in extra workers from slack tasks, working longer hours, working weekend, streamlining work practices, automating tasks etc.</a:t>
            </a:r>
            <a:endParaRPr b="0" lang="en-AU" sz="2800" spc="-1" strike="noStrike">
              <a:latin typeface="Arial"/>
            </a:endParaRPr>
          </a:p>
        </p:txBody>
      </p:sp>
    </p:spTree>
  </p:cSld>
  <mc:AlternateContent>
    <mc:Choice Requires="p14">
      <p:transition spd="slow" p14:dur="2000"/>
    </mc:Choice>
    <mc:Fallback>
      <p:transition spd="slow"/>
    </mc:Fallback>
  </mc:AlternateContent>
  <p:timing>
    <p:tnLst>
      <p:par>
        <p:cTn id="90" dur="indefinite" restart="never" nodeType="tmRoot">
          <p:childTnLst>
            <p:seq>
              <p:cTn id="91" dur="indefinite" nodeType="mainSeq">
                <p:childTnLst>
                  <p:par>
                    <p:cTn id="92" fill="hold">
                      <p:stCondLst>
                        <p:cond delay="indefinite"/>
                      </p:stCondLst>
                      <p:childTnLst>
                        <p:par>
                          <p:cTn id="93" fill="hold">
                            <p:stCondLst>
                              <p:cond delay="0"/>
                            </p:stCondLst>
                            <p:childTnLst>
                              <p:par>
                                <p:cTn id="94" nodeType="clickEffect" fill="hold" presetClass="entr" presetID="4" presetSubtype="16">
                                  <p:stCondLst>
                                    <p:cond delay="0"/>
                                  </p:stCondLst>
                                  <p:childTnLst>
                                    <p:set>
                                      <p:cBhvr>
                                        <p:cTn id="95" dur="1" fill="hold">
                                          <p:stCondLst>
                                            <p:cond delay="0"/>
                                          </p:stCondLst>
                                        </p:cTn>
                                        <p:tgtEl>
                                          <p:spTgt spid="145"/>
                                        </p:tgtEl>
                                        <p:attrNameLst>
                                          <p:attrName>style.visibility</p:attrName>
                                        </p:attrNameLst>
                                      </p:cBhvr>
                                      <p:to>
                                        <p:strVal val="visible"/>
                                      </p:to>
                                    </p:set>
                                    <p:animEffect filter="box(in)" transition="in">
                                      <p:cBhvr additive="repl">
                                        <p:cTn id="96"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058FCB-D731-4AC3-955C-5F66ADD04C1C}"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47" name="PlaceHolder 1"/>
          <p:cNvSpPr>
            <a:spLocks noGrp="1"/>
          </p:cNvSpPr>
          <p:nvPr>
            <p:ph/>
          </p:nvPr>
        </p:nvSpPr>
        <p:spPr>
          <a:xfrm>
            <a:off x="395280" y="1916280"/>
            <a:ext cx="8291160" cy="1583640"/>
          </a:xfrm>
          <a:prstGeom prst="rect">
            <a:avLst/>
          </a:prstGeom>
          <a:noFill/>
          <a:ln w="0">
            <a:noFill/>
          </a:ln>
        </p:spPr>
        <p:txBody>
          <a:bodyPr lIns="90000" rIns="90000" tIns="46800" bIns="46800" anchor="t">
            <a:normAutofit/>
          </a:bodyPr>
          <a:p>
            <a:pPr marL="343080" indent="-343080">
              <a:lnSpc>
                <a:spcPct val="100000"/>
              </a:lnSpc>
              <a:spcBef>
                <a:spcPts val="499"/>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000" spc="-1" strike="noStrike">
                <a:solidFill>
                  <a:srgbClr val="ff0000"/>
                </a:solidFill>
                <a:latin typeface="Arial"/>
              </a:rPr>
              <a:t>5:</a:t>
            </a:r>
            <a:r>
              <a:rPr b="0" lang="en-AU" sz="2000" spc="-1" strike="noStrike">
                <a:solidFill>
                  <a:srgbClr val="000000"/>
                </a:solidFill>
                <a:latin typeface="Arial"/>
              </a:rPr>
              <a:t> The project manager decides to reduce the time needed for tasks D and F by one day each. How effective will this reduction be in achieving his aim of maintaining the original finish time for the project?</a:t>
            </a:r>
            <a:endParaRPr b="0" lang="en-AU" sz="2000" spc="-1" strike="noStrike">
              <a:latin typeface="Arial"/>
            </a:endParaRPr>
          </a:p>
        </p:txBody>
      </p:sp>
      <p:pic>
        <p:nvPicPr>
          <p:cNvPr id="148" name="Picture 4" descr="pert-prac"/>
          <p:cNvPicPr/>
          <p:nvPr/>
        </p:nvPicPr>
        <p:blipFill>
          <a:blip r:embed="rId1"/>
          <a:stretch/>
        </p:blipFill>
        <p:spPr>
          <a:xfrm>
            <a:off x="1652760" y="-100080"/>
            <a:ext cx="5943240" cy="2142720"/>
          </a:xfrm>
          <a:prstGeom prst="rect">
            <a:avLst/>
          </a:prstGeom>
          <a:ln w="0">
            <a:noFill/>
          </a:ln>
        </p:spPr>
      </p:pic>
      <p:sp>
        <p:nvSpPr>
          <p:cNvPr id="149" name="Text Box 5"/>
          <p:cNvSpPr/>
          <p:nvPr/>
        </p:nvSpPr>
        <p:spPr>
          <a:xfrm>
            <a:off x="611280" y="3500280"/>
            <a:ext cx="8280000" cy="28443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It is only partially effective.  Reducing tasks D and F by one day each means the path A,B,D,F,I is now </a:t>
            </a:r>
            <a:r>
              <a:rPr b="1" i="1" lang="en-AU" sz="2400" spc="-1" strike="noStrike">
                <a:solidFill>
                  <a:srgbClr val="ff0000"/>
                </a:solidFill>
                <a:latin typeface="Arial"/>
                <a:ea typeface="DejaVu Sans"/>
              </a:rPr>
              <a:t>12</a:t>
            </a:r>
            <a:r>
              <a:rPr b="1" lang="en-AU" sz="2400" spc="-1" strike="noStrike">
                <a:solidFill>
                  <a:srgbClr val="ff0000"/>
                </a:solidFill>
                <a:latin typeface="Arial"/>
                <a:ea typeface="DejaVu Sans"/>
              </a:rPr>
              <a:t> days long.  However, path A,B,C,E,I is still </a:t>
            </a:r>
            <a:r>
              <a:rPr b="1" i="1" lang="en-AU" sz="2400" spc="-1" strike="noStrike">
                <a:solidFill>
                  <a:srgbClr val="ff0000"/>
                </a:solidFill>
                <a:latin typeface="Arial"/>
                <a:ea typeface="DejaVu Sans"/>
              </a:rPr>
              <a:t>13</a:t>
            </a:r>
            <a:r>
              <a:rPr b="1" lang="en-AU" sz="2400" spc="-1" strike="noStrike">
                <a:solidFill>
                  <a:srgbClr val="ff0000"/>
                </a:solidFill>
                <a:latin typeface="Arial"/>
                <a:ea typeface="DejaVu Sans"/>
              </a:rPr>
              <a:t> days so </a:t>
            </a:r>
            <a:r>
              <a:rPr b="1" i="1" lang="en-AU" sz="2400" spc="-1" strike="noStrike">
                <a:solidFill>
                  <a:srgbClr val="ff0000"/>
                </a:solidFill>
                <a:latin typeface="Arial"/>
                <a:ea typeface="DejaVu Sans"/>
              </a:rPr>
              <a:t>it</a:t>
            </a:r>
            <a:r>
              <a:rPr b="1" lang="en-AU" sz="2400" spc="-1" strike="noStrike">
                <a:solidFill>
                  <a:srgbClr val="ff0000"/>
                </a:solidFill>
                <a:latin typeface="Arial"/>
                <a:ea typeface="DejaVu Sans"/>
              </a:rPr>
              <a:t> becomes the longest path, and therefore becomes the new critical path. </a:t>
            </a:r>
            <a:endParaRPr b="0" lang="en-AU"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The project is now 13 days long instead of 14, a saving of only </a:t>
            </a:r>
            <a:r>
              <a:rPr b="1" i="1" lang="en-AU" sz="2400" spc="-1" strike="noStrike">
                <a:solidFill>
                  <a:srgbClr val="ff0000"/>
                </a:solidFill>
                <a:latin typeface="Arial"/>
                <a:ea typeface="DejaVu Sans"/>
              </a:rPr>
              <a:t>one</a:t>
            </a:r>
            <a:r>
              <a:rPr b="1" lang="en-AU" sz="2400" spc="-1" strike="noStrike">
                <a:solidFill>
                  <a:srgbClr val="ff0000"/>
                </a:solidFill>
                <a:latin typeface="Arial"/>
                <a:ea typeface="DejaVu Sans"/>
              </a:rPr>
              <a:t> day.</a:t>
            </a:r>
            <a:endParaRPr b="0" lang="en-AU" sz="24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8" presetSubtype="16">
                                  <p:stCondLst>
                                    <p:cond delay="0"/>
                                  </p:stCondLst>
                                  <p:childTnLst>
                                    <p:set>
                                      <p:cBhvr>
                                        <p:cTn id="102" dur="1" fill="hold">
                                          <p:stCondLst>
                                            <p:cond delay="0"/>
                                          </p:stCondLst>
                                        </p:cTn>
                                        <p:tgtEl>
                                          <p:spTgt spid="149"/>
                                        </p:tgtEl>
                                        <p:attrNameLst>
                                          <p:attrName>style.visibility</p:attrName>
                                        </p:attrNameLst>
                                      </p:cBhvr>
                                      <p:to>
                                        <p:strVal val="visible"/>
                                      </p:to>
                                    </p:set>
                                    <p:animEffect filter="diamond(in)" transition="in">
                                      <p:cBhvr additive="repl">
                                        <p:cTn id="103" dur="2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31FE6B-FB6C-4EC3-A11E-CBD696F1BD5B}"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51"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Some Gantt / PERT Terms</a:t>
            </a:r>
            <a:endParaRPr b="0" lang="en-AU" sz="4400" spc="-1" strike="noStrike">
              <a:latin typeface="Arial"/>
            </a:endParaRPr>
          </a:p>
        </p:txBody>
      </p:sp>
      <p:sp>
        <p:nvSpPr>
          <p:cNvPr id="152" name="Text Box 6"/>
          <p:cNvSpPr/>
          <p:nvPr/>
        </p:nvSpPr>
        <p:spPr>
          <a:xfrm>
            <a:off x="1042920" y="1413000"/>
            <a:ext cx="7345080" cy="33930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marL="216000" indent="-216000">
              <a:lnSpc>
                <a:spcPct val="100000"/>
              </a:lnSpc>
              <a:spcBef>
                <a:spcPts val="225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ea typeface="DejaVu Sans"/>
              </a:rPr>
              <a:t>Lead time</a:t>
            </a:r>
            <a:endParaRPr b="0" lang="en-AU" sz="36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Occurs when a task should theoretically wait for its predecessor to finish, but can actually start a little early. The time that the tasks overlap is lead time. E.g. when replacing computers in a computer lab, you could actually start bringing in the new computers while the old ones were being packed up and moved out.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521448-5447-4641-B915-A2E1FD77B319}"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54"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Some Gantt / PERT Terms</a:t>
            </a:r>
            <a:endParaRPr b="0" lang="en-AU" sz="4400" spc="-1" strike="noStrike">
              <a:latin typeface="Arial"/>
            </a:endParaRPr>
          </a:p>
        </p:txBody>
      </p:sp>
      <p:sp>
        <p:nvSpPr>
          <p:cNvPr id="155" name="Text Box 3"/>
          <p:cNvSpPr/>
          <p:nvPr/>
        </p:nvSpPr>
        <p:spPr>
          <a:xfrm>
            <a:off x="900000" y="1125360"/>
            <a:ext cx="7345080" cy="557964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ea typeface="DejaVu Sans"/>
              </a:rPr>
              <a:t>Lag time</a:t>
            </a:r>
            <a:endParaRPr b="0" lang="en-AU" sz="3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The minimum amount of time that must pass between the finish of one activity and the start of its successor(s). </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For example, if task A is laying a house’s concrete slab, and dependent task B is putting up the house walls, there would need to be some </a:t>
            </a:r>
            <a:r>
              <a:rPr b="0" i="1" lang="en-AU" sz="2400" spc="-1" strike="noStrike">
                <a:solidFill>
                  <a:srgbClr val="000000"/>
                </a:solidFill>
                <a:latin typeface="Arial"/>
                <a:ea typeface="DejaVu Sans"/>
              </a:rPr>
              <a:t>lag time</a:t>
            </a:r>
            <a:r>
              <a:rPr b="0" lang="en-AU" sz="2400" spc="-1" strike="noStrike">
                <a:solidFill>
                  <a:srgbClr val="000000"/>
                </a:solidFill>
                <a:latin typeface="Arial"/>
                <a:ea typeface="DejaVu Sans"/>
              </a:rPr>
              <a:t> between the end of task A and the start of task B to let the concrete set.</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Lag time is shown in a PERT chart as an arrow with a duration but no task assigned to it.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3140D78-0627-4576-8ED1-FA7B9AC9E9BE}"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57"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Some Gantt / PERT Terms</a:t>
            </a:r>
            <a:endParaRPr b="0" lang="en-AU" sz="4400" spc="-1" strike="noStrike">
              <a:latin typeface="Arial"/>
            </a:endParaRPr>
          </a:p>
        </p:txBody>
      </p:sp>
      <p:sp>
        <p:nvSpPr>
          <p:cNvPr id="158" name="Text Box 3"/>
          <p:cNvSpPr/>
          <p:nvPr/>
        </p:nvSpPr>
        <p:spPr>
          <a:xfrm>
            <a:off x="1042920" y="1341360"/>
            <a:ext cx="7345080" cy="228816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ea typeface="DejaVu Sans"/>
              </a:rPr>
              <a:t>Dummy Task</a:t>
            </a:r>
            <a:endParaRPr b="0" lang="en-AU" sz="3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ea typeface="DejaVu Sans"/>
              </a:rPr>
              <a:t>Shown by a dotted arrow on a PERT chart, it shows a dependency but no task.  The next example shows this…</a:t>
            </a:r>
            <a:endParaRPr b="0" lang="en-AU" sz="2400" spc="-1" strike="noStrike">
              <a:latin typeface="Arial"/>
            </a:endParaRPr>
          </a:p>
        </p:txBody>
      </p:sp>
      <p:pic>
        <p:nvPicPr>
          <p:cNvPr id="159" name="Picture 6" descr="buffalo-pert"/>
          <p:cNvPicPr/>
          <p:nvPr/>
        </p:nvPicPr>
        <p:blipFill>
          <a:blip r:embed="rId1"/>
          <a:stretch/>
        </p:blipFill>
        <p:spPr>
          <a:xfrm>
            <a:off x="755640" y="3689280"/>
            <a:ext cx="7895880" cy="197136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9FCA49-4D53-418F-B434-314408698416}"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61" name="PlaceHolder 1"/>
          <p:cNvSpPr>
            <a:spLocks noGrp="1"/>
          </p:cNvSpPr>
          <p:nvPr>
            <p:ph type="title"/>
          </p:nvPr>
        </p:nvSpPr>
        <p:spPr>
          <a:xfrm>
            <a:off x="457200" y="115920"/>
            <a:ext cx="8229240" cy="79668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A Family Routine</a:t>
            </a:r>
            <a:endParaRPr b="0" lang="en-AU" sz="4400" spc="-1" strike="noStrike">
              <a:latin typeface="Arial"/>
            </a:endParaRPr>
          </a:p>
        </p:txBody>
      </p:sp>
      <p:pic>
        <p:nvPicPr>
          <p:cNvPr id="162" name="Picture 4" descr="buffalo-pert"/>
          <p:cNvPicPr/>
          <p:nvPr/>
        </p:nvPicPr>
        <p:blipFill>
          <a:blip r:embed="rId1"/>
          <a:stretch/>
        </p:blipFill>
        <p:spPr>
          <a:xfrm>
            <a:off x="106200" y="855720"/>
            <a:ext cx="8858160" cy="2212560"/>
          </a:xfrm>
          <a:prstGeom prst="rect">
            <a:avLst/>
          </a:prstGeom>
          <a:ln w="0">
            <a:noFill/>
          </a:ln>
        </p:spPr>
      </p:pic>
      <p:pic>
        <p:nvPicPr>
          <p:cNvPr id="163" name="Picture 7" descr=""/>
          <p:cNvPicPr/>
          <p:nvPr/>
        </p:nvPicPr>
        <p:blipFill>
          <a:blip r:embed="rId2"/>
          <a:stretch/>
        </p:blipFill>
        <p:spPr>
          <a:xfrm>
            <a:off x="179280" y="3313080"/>
            <a:ext cx="8785080" cy="28522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4235F3-5950-4B4B-972E-1B1A693E56BD}"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50" name="PlaceHolder 1"/>
          <p:cNvSpPr>
            <a:spLocks noGrp="1"/>
          </p:cNvSpPr>
          <p:nvPr>
            <p:ph type="title"/>
          </p:nvPr>
        </p:nvSpPr>
        <p:spPr>
          <a:xfrm>
            <a:off x="250920" y="-171360"/>
            <a:ext cx="8229240" cy="17139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6600" spc="-1" strike="noStrike">
                <a:solidFill>
                  <a:srgbClr val="000000"/>
                </a:solidFill>
                <a:latin typeface="Arial"/>
              </a:rPr>
              <a:t>What are they</a:t>
            </a:r>
            <a:r>
              <a:rPr b="0" lang="en-AU" sz="6000" spc="-1" strike="noStrike">
                <a:solidFill>
                  <a:srgbClr val="000000"/>
                </a:solidFill>
                <a:latin typeface="Arial"/>
              </a:rPr>
              <a:t>?</a:t>
            </a:r>
            <a:endParaRPr b="0" lang="en-AU" sz="6000" spc="-1" strike="noStrike">
              <a:latin typeface="Arial"/>
            </a:endParaRPr>
          </a:p>
        </p:txBody>
      </p:sp>
      <p:sp>
        <p:nvSpPr>
          <p:cNvPr id="51" name="Rectangle 5"/>
          <p:cNvSpPr/>
          <p:nvPr/>
        </p:nvSpPr>
        <p:spPr>
          <a:xfrm>
            <a:off x="374760" y="1268280"/>
            <a:ext cx="8229240" cy="107928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tabLst>
                <a:tab algn="l" pos="0"/>
              </a:tabLst>
            </a:pPr>
            <a:r>
              <a:rPr b="0" lang="en-AU" sz="3200" spc="-1" strike="noStrike">
                <a:solidFill>
                  <a:srgbClr val="000000"/>
                </a:solidFill>
                <a:latin typeface="Arial"/>
                <a:ea typeface="DejaVu Sans"/>
              </a:rPr>
              <a:t>Gantt and PERT charts are both “CPM” (Critical Path Method) tools to:</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manage the tasks involved in big and complex projects</a:t>
            </a:r>
            <a:endParaRPr b="0" lang="en-AU" sz="3200" spc="-1" strike="noStrike">
              <a:latin typeface="Arial"/>
            </a:endParaRPr>
          </a:p>
        </p:txBody>
      </p:sp>
      <p:sp>
        <p:nvSpPr>
          <p:cNvPr id="52" name="Rectangle 8"/>
          <p:cNvSpPr/>
          <p:nvPr/>
        </p:nvSpPr>
        <p:spPr>
          <a:xfrm>
            <a:off x="324000" y="3429000"/>
            <a:ext cx="8229240" cy="100764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let project managers organise time, people, equipment and money</a:t>
            </a:r>
            <a:endParaRPr b="0" lang="en-AU" sz="3200" spc="-1" strike="noStrike">
              <a:latin typeface="Arial"/>
            </a:endParaRPr>
          </a:p>
        </p:txBody>
      </p:sp>
      <p:sp>
        <p:nvSpPr>
          <p:cNvPr id="53" name="Rectangle 9"/>
          <p:cNvSpPr/>
          <p:nvPr/>
        </p:nvSpPr>
        <p:spPr>
          <a:xfrm>
            <a:off x="324000" y="4521240"/>
            <a:ext cx="8229240" cy="106812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ensure the right people and equipment are in the right place and the right time</a:t>
            </a:r>
            <a:endParaRPr b="0" lang="en-AU" sz="3200" spc="-1" strike="noStrike">
              <a:latin typeface="Arial"/>
            </a:endParaRPr>
          </a:p>
        </p:txBody>
      </p:sp>
      <p:sp>
        <p:nvSpPr>
          <p:cNvPr id="54" name="Rectangle 10"/>
          <p:cNvSpPr/>
          <p:nvPr/>
        </p:nvSpPr>
        <p:spPr>
          <a:xfrm>
            <a:off x="446040" y="5589720"/>
            <a:ext cx="8229240" cy="106776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ea typeface="DejaVu Sans"/>
              </a:rPr>
              <a:t>allow managers to monitor the progress of a project</a:t>
            </a:r>
            <a:endParaRPr b="0" lang="en-AU" sz="32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childTnLst>
                  <p:par>
                    <p:cTn id="11" fill="hold">
                      <p:stCondLst>
                        <p:cond delay="indefinite"/>
                      </p:stCondLst>
                      <p:childTnLst>
                        <p:par>
                          <p:cTn id="12" fill="hold">
                            <p:stCondLst>
                              <p:cond delay="0"/>
                            </p:stCondLst>
                            <p:childTnLst>
                              <p:par>
                                <p:cTn id="13" nodeType="clickEffect" fill="hold" presetClass="entr" presetID="2" presetSubtype="8">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repl">
                                        <p:cTn id="15" dur="500" fill="hold"/>
                                        <p:tgtEl>
                                          <p:spTgt spid="52"/>
                                        </p:tgtEl>
                                        <p:attrNameLst>
                                          <p:attrName>ppt_x</p:attrName>
                                        </p:attrNameLst>
                                      </p:cBhvr>
                                      <p:tavLst>
                                        <p:tav tm="0">
                                          <p:val>
                                            <p:strVal val="0-#ppt_w/2"/>
                                          </p:val>
                                        </p:tav>
                                        <p:tav tm="100000">
                                          <p:val>
                                            <p:strVal val="#ppt_x"/>
                                          </p:val>
                                        </p:tav>
                                      </p:tavLst>
                                    </p:anim>
                                    <p:anim calcmode="lin" valueType="num">
                                      <p:cBhvr additive="repl">
                                        <p:cTn id="16" dur="500" fill="hold"/>
                                        <p:tgtEl>
                                          <p:spTgt spid="5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8">
                                  <p:stCondLst>
                                    <p:cond delay="0"/>
                                  </p:stCondLst>
                                  <p:iterate type="lt">
                                    <p:tmAbs val="0"/>
                                  </p:iterate>
                                  <p:childTnLst>
                                    <p:set>
                                      <p:cBhvr>
                                        <p:cTn id="20" dur="1" fill="hold">
                                          <p:stCondLst>
                                            <p:cond delay="0"/>
                                          </p:stCondLst>
                                        </p:cTn>
                                        <p:tgtEl>
                                          <p:spTgt spid="53"/>
                                        </p:tgtEl>
                                        <p:attrNameLst>
                                          <p:attrName>style.visibility</p:attrName>
                                        </p:attrNameLst>
                                      </p:cBhvr>
                                      <p:to>
                                        <p:strVal val="visible"/>
                                      </p:to>
                                    </p:set>
                                    <p:anim calcmode="lin" valueType="num">
                                      <p:cBhvr additive="repl">
                                        <p:cTn id="21" dur="500" fill="hold"/>
                                        <p:tgtEl>
                                          <p:spTgt spid="53"/>
                                        </p:tgtEl>
                                        <p:attrNameLst>
                                          <p:attrName>ppt_x</p:attrName>
                                        </p:attrNameLst>
                                      </p:cBhvr>
                                      <p:tavLst>
                                        <p:tav tm="0">
                                          <p:val>
                                            <p:strVal val="0-#ppt_w/2"/>
                                          </p:val>
                                        </p:tav>
                                        <p:tav tm="100000">
                                          <p:val>
                                            <p:strVal val="#ppt_x"/>
                                          </p:val>
                                        </p:tav>
                                      </p:tavLst>
                                    </p:anim>
                                    <p:anim calcmode="lin" valueType="num">
                                      <p:cBhvr additive="repl">
                                        <p:cTn id="2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2" presetSubtype="8">
                                  <p:stCondLst>
                                    <p:cond delay="0"/>
                                  </p:stCondLst>
                                  <p:iterate type="lt">
                                    <p:tmAbs val="0"/>
                                  </p:iterate>
                                  <p:childTnLst>
                                    <p:set>
                                      <p:cBhvr>
                                        <p:cTn id="26" dur="1" fill="hold">
                                          <p:stCondLst>
                                            <p:cond delay="0"/>
                                          </p:stCondLst>
                                        </p:cTn>
                                        <p:tgtEl>
                                          <p:spTgt spid="54"/>
                                        </p:tgtEl>
                                        <p:attrNameLst>
                                          <p:attrName>style.visibility</p:attrName>
                                        </p:attrNameLst>
                                      </p:cBhvr>
                                      <p:to>
                                        <p:strVal val="visible"/>
                                      </p:to>
                                    </p:set>
                                    <p:anim calcmode="lin" valueType="num">
                                      <p:cBhvr additive="repl">
                                        <p:cTn id="27" dur="500" fill="hold"/>
                                        <p:tgtEl>
                                          <p:spTgt spid="54"/>
                                        </p:tgtEl>
                                        <p:attrNameLst>
                                          <p:attrName>ppt_x</p:attrName>
                                        </p:attrNameLst>
                                      </p:cBhvr>
                                      <p:tavLst>
                                        <p:tav tm="0">
                                          <p:val>
                                            <p:strVal val="0-#ppt_w/2"/>
                                          </p:val>
                                        </p:tav>
                                        <p:tav tm="100000">
                                          <p:val>
                                            <p:strVal val="#ppt_x"/>
                                          </p:val>
                                        </p:tav>
                                      </p:tavLst>
                                    </p:anim>
                                    <p:anim calcmode="lin" valueType="num">
                                      <p:cBhvr additive="repl">
                                        <p:cTn id="28" dur="500" fill="hold"/>
                                        <p:tgtEl>
                                          <p:spTgt spid="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DAD4D3-F251-4516-91BA-1B4BB583C8EC}"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65" name="PlaceHolder 1"/>
          <p:cNvSpPr>
            <a:spLocks noGrp="1"/>
          </p:cNvSpPr>
          <p:nvPr>
            <p:ph type="title"/>
          </p:nvPr>
        </p:nvSpPr>
        <p:spPr>
          <a:xfrm>
            <a:off x="2401560" y="260280"/>
            <a:ext cx="3754080" cy="7203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000" spc="-1" strike="noStrike">
                <a:solidFill>
                  <a:srgbClr val="000000"/>
                </a:solidFill>
                <a:latin typeface="Arial"/>
              </a:rPr>
              <a:t>Questions</a:t>
            </a:r>
            <a:endParaRPr b="0" lang="en-AU" sz="4000" spc="-1" strike="noStrike">
              <a:latin typeface="Arial"/>
            </a:endParaRPr>
          </a:p>
        </p:txBody>
      </p:sp>
      <p:pic>
        <p:nvPicPr>
          <p:cNvPr id="166" name="Picture 4" descr="buffalo-pert"/>
          <p:cNvPicPr/>
          <p:nvPr/>
        </p:nvPicPr>
        <p:blipFill>
          <a:blip r:embed="rId1"/>
          <a:stretch/>
        </p:blipFill>
        <p:spPr>
          <a:xfrm>
            <a:off x="492120" y="1025640"/>
            <a:ext cx="7895880" cy="1971360"/>
          </a:xfrm>
          <a:prstGeom prst="rect">
            <a:avLst/>
          </a:prstGeom>
          <a:ln w="0">
            <a:noFill/>
          </a:ln>
        </p:spPr>
      </p:pic>
      <p:sp>
        <p:nvSpPr>
          <p:cNvPr id="167" name="Rectangle 5"/>
          <p:cNvSpPr/>
          <p:nvPr/>
        </p:nvSpPr>
        <p:spPr>
          <a:xfrm>
            <a:off x="108000" y="3156840"/>
            <a:ext cx="8856360" cy="3385440"/>
          </a:xfrm>
          <a:prstGeom prst="rect">
            <a:avLst/>
          </a:prstGeom>
          <a:noFill/>
          <a:ln w="0">
            <a:noFill/>
          </a:ln>
        </p:spPr>
        <p:style>
          <a:lnRef idx="0"/>
          <a:fillRef idx="0"/>
          <a:effectRef idx="0"/>
          <a:fontRef idx="minor"/>
        </p:style>
        <p:txBody>
          <a:bodyPr lIns="90000" rIns="90000" tIns="46800" bIns="46800" anchor="ctr">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99"/>
                </a:solidFill>
                <a:latin typeface="Arial"/>
                <a:ea typeface="DejaVu Sans"/>
              </a:rPr>
              <a:t>Q1. What tasks are on the critical path?</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8000"/>
                </a:solidFill>
                <a:latin typeface="Arial"/>
                <a:ea typeface="DejaVu Sans"/>
              </a:rPr>
              <a:t>Q2. What is the </a:t>
            </a:r>
            <a:r>
              <a:rPr b="1" i="1" lang="en-AU" sz="2400" spc="-1" strike="noStrike">
                <a:solidFill>
                  <a:srgbClr val="008000"/>
                </a:solidFill>
                <a:latin typeface="Arial"/>
                <a:ea typeface="DejaVu Sans"/>
              </a:rPr>
              <a:t>minimum</a:t>
            </a:r>
            <a:r>
              <a:rPr b="1" lang="en-AU" sz="2400" spc="-1" strike="noStrike">
                <a:solidFill>
                  <a:srgbClr val="008000"/>
                </a:solidFill>
                <a:latin typeface="Arial"/>
                <a:ea typeface="DejaVu Sans"/>
              </a:rPr>
              <a:t> time it would take for the family to reach the footy game after the alarm goes off?</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Q3. How much more time could dad walk the dog before eating breakfast got delayed? (Note: Mum insists the entire family eats together)</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000000"/>
                </a:solidFill>
                <a:latin typeface="Arial"/>
                <a:ea typeface="DejaVu Sans"/>
              </a:rPr>
              <a:t>Q4. What is this time called? </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9900cc"/>
                </a:solidFill>
                <a:latin typeface="Arial"/>
                <a:ea typeface="DejaVu Sans"/>
              </a:rPr>
              <a:t>Q5. If mum skipped her 40 minute shower, how much earlier would they get to the game? </a:t>
            </a:r>
            <a:endParaRPr b="0" lang="en-AU"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2BC5551-1BF2-4BAF-BFD4-3176E935D282}"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69"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Q1</a:t>
            </a:r>
            <a:endParaRPr b="0" lang="en-AU" sz="4400" spc="-1" strike="noStrike">
              <a:latin typeface="Arial"/>
            </a:endParaRPr>
          </a:p>
        </p:txBody>
      </p:sp>
      <p:sp>
        <p:nvSpPr>
          <p:cNvPr id="170" name="PlaceHolder 2"/>
          <p:cNvSpPr>
            <a:spLocks noGrp="1"/>
          </p:cNvSpPr>
          <p:nvPr>
            <p:ph/>
          </p:nvPr>
        </p:nvSpPr>
        <p:spPr>
          <a:xfrm>
            <a:off x="468360" y="3324240"/>
            <a:ext cx="8229240" cy="536040"/>
          </a:xfrm>
          <a:prstGeom prst="rect">
            <a:avLst/>
          </a:prstGeom>
          <a:noFill/>
          <a:ln w="0">
            <a:noFill/>
          </a:ln>
        </p:spPr>
        <p:txBody>
          <a:bodyPr lIns="90000" rIns="90000" tIns="46800" bIns="46800" anchor="t">
            <a:normAutofit/>
          </a:bodyPr>
          <a:p>
            <a:pPr marL="343080" indent="-343080">
              <a:lnSpc>
                <a:spcPct val="90000"/>
              </a:lnSpc>
              <a:spcBef>
                <a:spcPts val="799"/>
              </a:spcBef>
              <a:tabLst>
                <a:tab algn="l" pos="0"/>
              </a:tabLst>
            </a:pPr>
            <a:r>
              <a:rPr b="0" lang="en-AU" sz="3200" spc="-1" strike="noStrike">
                <a:solidFill>
                  <a:srgbClr val="000000"/>
                </a:solidFill>
                <a:latin typeface="Arial"/>
              </a:rPr>
              <a:t>What is the critical path?</a:t>
            </a:r>
            <a:endParaRPr b="0" lang="en-AU" sz="3200" spc="-1" strike="noStrike">
              <a:latin typeface="Arial"/>
            </a:endParaRPr>
          </a:p>
        </p:txBody>
      </p:sp>
      <p:pic>
        <p:nvPicPr>
          <p:cNvPr id="171" name="Picture 6" descr="buffalo-critpath"/>
          <p:cNvPicPr/>
          <p:nvPr/>
        </p:nvPicPr>
        <p:blipFill>
          <a:blip r:embed="rId1"/>
          <a:stretch/>
        </p:blipFill>
        <p:spPr>
          <a:xfrm>
            <a:off x="623880" y="1170000"/>
            <a:ext cx="7895880" cy="1971360"/>
          </a:xfrm>
          <a:prstGeom prst="rect">
            <a:avLst/>
          </a:prstGeom>
          <a:ln w="0">
            <a:noFill/>
          </a:ln>
        </p:spPr>
      </p:pic>
      <p:sp>
        <p:nvSpPr>
          <p:cNvPr id="172" name="Rectangle 7"/>
          <p:cNvSpPr/>
          <p:nvPr/>
        </p:nvSpPr>
        <p:spPr>
          <a:xfrm>
            <a:off x="539640" y="4076640"/>
            <a:ext cx="7345080" cy="1922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Path 1 = 5+5+40+15+15+5+25 = 110 min</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Path 2 = 5+5+30+15+5+25 = 85</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Path 3 = 5+5+10+15+15+5+25 = 80</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The critical path is the longest path : path 1</a:t>
            </a:r>
            <a:endParaRPr b="0" lang="en-AU" sz="2400" spc="-1" strike="noStrike">
              <a:latin typeface="Arial"/>
            </a:endParaRPr>
          </a:p>
        </p:txBody>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fill="hold">
                      <p:stCondLst>
                        <p:cond delay="indefinite"/>
                      </p:stCondLst>
                      <p:childTnLst>
                        <p:par>
                          <p:cTn id="107" fill="hold">
                            <p:stCondLst>
                              <p:cond delay="0"/>
                            </p:stCondLst>
                            <p:childTnLst>
                              <p:par>
                                <p:cTn id="108" nodeType="clickEffect" fill="hold" presetClass="entr" presetID="21" presetSubtype="4">
                                  <p:stCondLst>
                                    <p:cond delay="0"/>
                                  </p:stCondLst>
                                  <p:childTnLst>
                                    <p:set>
                                      <p:cBhvr>
                                        <p:cTn id="109" dur="1" fill="hold">
                                          <p:stCondLst>
                                            <p:cond delay="0"/>
                                          </p:stCondLst>
                                        </p:cTn>
                                        <p:tgtEl>
                                          <p:spTgt spid="172"/>
                                        </p:tgtEl>
                                        <p:attrNameLst>
                                          <p:attrName>style.visibility</p:attrName>
                                        </p:attrNameLst>
                                      </p:cBhvr>
                                      <p:to>
                                        <p:strVal val="visible"/>
                                      </p:to>
                                    </p:set>
                                    <p:animEffect filter="wheel(4)" transition="in">
                                      <p:cBhvr additive="repl">
                                        <p:cTn id="110" dur="500"/>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4DAD971-AB5D-48E6-AC9B-5564594619CD}"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74"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Q2</a:t>
            </a:r>
            <a:endParaRPr b="0" lang="en-AU" sz="4400" spc="-1" strike="noStrike">
              <a:latin typeface="Arial"/>
            </a:endParaRPr>
          </a:p>
        </p:txBody>
      </p:sp>
      <p:sp>
        <p:nvSpPr>
          <p:cNvPr id="175" name="PlaceHolder 2"/>
          <p:cNvSpPr>
            <a:spLocks noGrp="1"/>
          </p:cNvSpPr>
          <p:nvPr>
            <p:ph/>
          </p:nvPr>
        </p:nvSpPr>
        <p:spPr>
          <a:xfrm>
            <a:off x="457200" y="3365640"/>
            <a:ext cx="8229240" cy="1575720"/>
          </a:xfrm>
          <a:prstGeom prst="rect">
            <a:avLst/>
          </a:prstGeom>
          <a:noFill/>
          <a:ln w="0">
            <a:noFill/>
          </a:ln>
        </p:spPr>
        <p:txBody>
          <a:bodyPr lIns="90000" rIns="90000" tIns="46800" bIns="46800" anchor="t">
            <a:normAutofit/>
          </a:bodyPr>
          <a:p>
            <a:pPr marL="343080" indent="-343080">
              <a:lnSpc>
                <a:spcPct val="100000"/>
              </a:lnSpc>
              <a:spcBef>
                <a:spcPts val="799"/>
              </a:spcBef>
              <a:tabLst>
                <a:tab algn="l" pos="0"/>
              </a:tabLst>
            </a:pPr>
            <a:r>
              <a:rPr b="0" lang="en-AU" sz="3200" spc="-1" strike="noStrike">
                <a:solidFill>
                  <a:srgbClr val="000000"/>
                </a:solidFill>
                <a:latin typeface="Arial"/>
              </a:rPr>
              <a:t>What is the minimum time it would take for the family to reach the footy game after the alarm starts ringing?</a:t>
            </a:r>
            <a:endParaRPr b="0" lang="en-AU" sz="3200" spc="-1" strike="noStrike">
              <a:latin typeface="Arial"/>
            </a:endParaRPr>
          </a:p>
        </p:txBody>
      </p:sp>
      <p:pic>
        <p:nvPicPr>
          <p:cNvPr id="176" name="Picture 4" descr="buffalo-pert"/>
          <p:cNvPicPr/>
          <p:nvPr/>
        </p:nvPicPr>
        <p:blipFill>
          <a:blip r:embed="rId1"/>
          <a:stretch/>
        </p:blipFill>
        <p:spPr>
          <a:xfrm>
            <a:off x="636480" y="1197000"/>
            <a:ext cx="7895880" cy="1971360"/>
          </a:xfrm>
          <a:prstGeom prst="rect">
            <a:avLst/>
          </a:prstGeom>
          <a:ln w="0">
            <a:noFill/>
          </a:ln>
        </p:spPr>
      </p:pic>
      <p:sp>
        <p:nvSpPr>
          <p:cNvPr id="177" name="Rectangle 5"/>
          <p:cNvSpPr/>
          <p:nvPr/>
        </p:nvSpPr>
        <p:spPr>
          <a:xfrm>
            <a:off x="611280" y="5157720"/>
            <a:ext cx="7056000" cy="45936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The duration of the critical tasks… 110 minutes</a:t>
            </a:r>
            <a:endParaRPr b="0" lang="en-AU" sz="2400" spc="-1" strike="noStrike">
              <a:latin typeface="Arial"/>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childTnLst>
                  <p:par>
                    <p:cTn id="113" fill="hold">
                      <p:stCondLst>
                        <p:cond delay="indefinite"/>
                      </p:stCondLst>
                      <p:childTnLst>
                        <p:par>
                          <p:cTn id="114" fill="hold">
                            <p:stCondLst>
                              <p:cond delay="0"/>
                            </p:stCondLst>
                            <p:childTnLst>
                              <p:par>
                                <p:cTn id="115" nodeType="clickEffect" fill="hold" presetClass="entr" presetID="10">
                                  <p:stCondLst>
                                    <p:cond delay="0"/>
                                  </p:stCondLst>
                                  <p:childTnLst>
                                    <p:set>
                                      <p:cBhvr>
                                        <p:cTn id="116" dur="1" fill="hold">
                                          <p:stCondLst>
                                            <p:cond delay="0"/>
                                          </p:stCondLst>
                                        </p:cTn>
                                        <p:tgtEl>
                                          <p:spTgt spid="177"/>
                                        </p:tgtEl>
                                        <p:attrNameLst>
                                          <p:attrName>style.visibility</p:attrName>
                                        </p:attrNameLst>
                                      </p:cBhvr>
                                      <p:to>
                                        <p:strVal val="visible"/>
                                      </p:to>
                                    </p:set>
                                    <p:animEffect filter="fade" transition="in">
                                      <p:cBhvr additive="repl">
                                        <p:cTn id="117"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897324D-5416-408F-8BE6-3BE68D41E7E9}"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79" name="PlaceHolder 1"/>
          <p:cNvSpPr>
            <a:spLocks noGrp="1"/>
          </p:cNvSpPr>
          <p:nvPr>
            <p:ph type="title"/>
          </p:nvPr>
        </p:nvSpPr>
        <p:spPr>
          <a:xfrm>
            <a:off x="395280" y="184320"/>
            <a:ext cx="8229240" cy="8679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Q3 &amp; 4</a:t>
            </a:r>
            <a:endParaRPr b="0" lang="en-AU" sz="4400" spc="-1" strike="noStrike">
              <a:latin typeface="Arial"/>
            </a:endParaRPr>
          </a:p>
        </p:txBody>
      </p:sp>
      <p:sp>
        <p:nvSpPr>
          <p:cNvPr id="180" name="PlaceHolder 2"/>
          <p:cNvSpPr>
            <a:spLocks noGrp="1"/>
          </p:cNvSpPr>
          <p:nvPr>
            <p:ph/>
          </p:nvPr>
        </p:nvSpPr>
        <p:spPr>
          <a:xfrm>
            <a:off x="446040" y="3429000"/>
            <a:ext cx="8229240" cy="791640"/>
          </a:xfrm>
          <a:prstGeom prst="rect">
            <a:avLst/>
          </a:prstGeom>
          <a:noFill/>
          <a:ln w="0">
            <a:noFill/>
          </a:ln>
        </p:spPr>
        <p:txBody>
          <a:bodyPr lIns="90000" rIns="90000" tIns="46800" bIns="46800" anchor="t">
            <a:normAutofit fontScale="37000"/>
          </a:bodyPr>
          <a:p>
            <a:pPr marL="343080" indent="-343080">
              <a:lnSpc>
                <a:spcPct val="100000"/>
              </a:lnSpc>
              <a:spcBef>
                <a:spcPts val="601"/>
              </a:spcBef>
              <a:tabLst>
                <a:tab algn="l" pos="0"/>
              </a:tabLst>
            </a:pPr>
            <a:r>
              <a:rPr b="0" lang="en-AU" sz="2400" spc="-1" strike="noStrike">
                <a:solidFill>
                  <a:srgbClr val="000000"/>
                </a:solidFill>
                <a:latin typeface="Arial"/>
              </a:rPr>
              <a:t>How much more time could dad walk the dog before eating breakfast got delayed?</a:t>
            </a:r>
            <a:endParaRPr b="0" lang="en-AU" sz="2400" spc="-1" strike="noStrike">
              <a:latin typeface="Arial"/>
            </a:endParaRPr>
          </a:p>
          <a:p>
            <a:pPr marL="343080" indent="-343080">
              <a:lnSpc>
                <a:spcPct val="100000"/>
              </a:lnSpc>
              <a:spcBef>
                <a:spcPts val="601"/>
              </a:spcBef>
              <a:tabLst>
                <a:tab algn="l" pos="0"/>
              </a:tabLst>
            </a:pPr>
            <a:endParaRPr b="0" lang="en-AU" sz="2400" spc="-1" strike="noStrike">
              <a:latin typeface="Arial"/>
            </a:endParaRPr>
          </a:p>
          <a:p>
            <a:pPr marL="343080" indent="-343080">
              <a:lnSpc>
                <a:spcPct val="100000"/>
              </a:lnSpc>
              <a:spcBef>
                <a:spcPts val="799"/>
              </a:spcBef>
              <a:tabLst>
                <a:tab algn="l" pos="0"/>
              </a:tabLst>
            </a:pPr>
            <a:endParaRPr b="0" lang="en-AU" sz="2400" spc="-1" strike="noStrike">
              <a:latin typeface="Arial"/>
            </a:endParaRPr>
          </a:p>
          <a:p>
            <a:pPr marL="343080" indent="-343080">
              <a:lnSpc>
                <a:spcPct val="100000"/>
              </a:lnSpc>
              <a:spcBef>
                <a:spcPts val="799"/>
              </a:spcBef>
              <a:tabLst>
                <a:tab algn="l" pos="0"/>
              </a:tabLst>
            </a:pPr>
            <a:r>
              <a:rPr b="0" lang="en-AU" sz="2400" spc="-1" strike="noStrike">
                <a:solidFill>
                  <a:srgbClr val="000000"/>
                </a:solidFill>
                <a:latin typeface="Arial"/>
              </a:rPr>
              <a:t>What is this time called?</a:t>
            </a:r>
            <a:r>
              <a:rPr b="1" lang="en-AU" sz="3200" spc="-1" strike="noStrike">
                <a:solidFill>
                  <a:srgbClr val="000000"/>
                </a:solidFill>
                <a:latin typeface="Arial"/>
              </a:rPr>
              <a:t> </a:t>
            </a:r>
            <a:endParaRPr b="0" lang="en-AU" sz="3200" spc="-1" strike="noStrike">
              <a:latin typeface="Arial"/>
            </a:endParaRPr>
          </a:p>
        </p:txBody>
      </p:sp>
      <p:pic>
        <p:nvPicPr>
          <p:cNvPr id="181" name="Picture 4" descr="buffalo-pert"/>
          <p:cNvPicPr/>
          <p:nvPr/>
        </p:nvPicPr>
        <p:blipFill>
          <a:blip r:embed="rId1"/>
          <a:stretch/>
        </p:blipFill>
        <p:spPr>
          <a:xfrm>
            <a:off x="492120" y="1170000"/>
            <a:ext cx="7895880" cy="1971360"/>
          </a:xfrm>
          <a:prstGeom prst="rect">
            <a:avLst/>
          </a:prstGeom>
          <a:ln w="0">
            <a:noFill/>
          </a:ln>
        </p:spPr>
      </p:pic>
      <p:sp>
        <p:nvSpPr>
          <p:cNvPr id="182" name="Rectangle 5"/>
          <p:cNvSpPr/>
          <p:nvPr/>
        </p:nvSpPr>
        <p:spPr>
          <a:xfrm>
            <a:off x="901800" y="4221000"/>
            <a:ext cx="7990920" cy="1190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30 minutes… </a:t>
            </a:r>
            <a:endParaRPr b="0" lang="en-AU"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AU" sz="2400" spc="-1" strike="noStrike">
                <a:solidFill>
                  <a:srgbClr val="ff0000"/>
                </a:solidFill>
                <a:latin typeface="Arial"/>
                <a:ea typeface="DejaVu Sans"/>
              </a:rPr>
              <a:t>Shower</a:t>
            </a:r>
            <a:r>
              <a:rPr b="1" lang="en-AU" sz="2400" spc="-1" strike="noStrike">
                <a:solidFill>
                  <a:srgbClr val="ff0000"/>
                </a:solidFill>
                <a:latin typeface="Arial"/>
                <a:ea typeface="DejaVu Sans"/>
              </a:rPr>
              <a:t> + </a:t>
            </a:r>
            <a:r>
              <a:rPr b="1" i="1" lang="en-AU" sz="2400" spc="-1" strike="noStrike">
                <a:solidFill>
                  <a:srgbClr val="ff0000"/>
                </a:solidFill>
                <a:latin typeface="Arial"/>
                <a:ea typeface="DejaVu Sans"/>
              </a:rPr>
              <a:t>Prep Brekky</a:t>
            </a:r>
            <a:r>
              <a:rPr b="1" lang="en-AU" sz="2400" spc="-1" strike="noStrike">
                <a:solidFill>
                  <a:srgbClr val="ff0000"/>
                </a:solidFill>
                <a:latin typeface="Arial"/>
                <a:ea typeface="DejaVu Sans"/>
              </a:rPr>
              <a:t> = 55 min vs </a:t>
            </a:r>
            <a:endParaRPr b="0" lang="en-AU" sz="2400" spc="-1" strike="noStrike">
              <a:latin typeface="Arial"/>
            </a:endParaRPr>
          </a:p>
          <a:p>
            <a:pPr marL="457200">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AU" sz="2400" spc="-1" strike="noStrike">
                <a:solidFill>
                  <a:srgbClr val="ff0000"/>
                </a:solidFill>
                <a:latin typeface="Arial"/>
                <a:ea typeface="DejaVu Sans"/>
              </a:rPr>
              <a:t>Walk Dog</a:t>
            </a:r>
            <a:r>
              <a:rPr b="1" lang="en-AU" sz="2400" spc="-1" strike="noStrike">
                <a:solidFill>
                  <a:srgbClr val="ff0000"/>
                </a:solidFill>
                <a:latin typeface="Arial"/>
                <a:ea typeface="DejaVu Sans"/>
              </a:rPr>
              <a:t> + </a:t>
            </a:r>
            <a:r>
              <a:rPr b="1" i="1" lang="en-AU" sz="2400" spc="-1" strike="noStrike">
                <a:solidFill>
                  <a:srgbClr val="ff0000"/>
                </a:solidFill>
                <a:latin typeface="Arial"/>
                <a:ea typeface="DejaVu Sans"/>
              </a:rPr>
              <a:t>Dad Shower</a:t>
            </a:r>
            <a:r>
              <a:rPr b="1" lang="en-AU" sz="2400" spc="-1" strike="noStrike">
                <a:solidFill>
                  <a:srgbClr val="ff0000"/>
                </a:solidFill>
                <a:latin typeface="Arial"/>
                <a:ea typeface="DejaVu Sans"/>
              </a:rPr>
              <a:t> = 25 min … 30 min diff</a:t>
            </a:r>
            <a:endParaRPr b="0" lang="en-AU" sz="2400" spc="-1" strike="noStrike">
              <a:latin typeface="Arial"/>
            </a:endParaRPr>
          </a:p>
        </p:txBody>
      </p:sp>
      <p:sp>
        <p:nvSpPr>
          <p:cNvPr id="183" name="Rectangle 6"/>
          <p:cNvSpPr/>
          <p:nvPr/>
        </p:nvSpPr>
        <p:spPr>
          <a:xfrm>
            <a:off x="969840" y="5924520"/>
            <a:ext cx="3098880" cy="459360"/>
          </a:xfrm>
          <a:prstGeom prst="rect">
            <a:avLst/>
          </a:prstGeom>
          <a:noFill/>
          <a:ln w="0">
            <a:noFill/>
          </a:ln>
        </p:spPr>
        <p:style>
          <a:lnRef idx="0"/>
          <a:fillRef idx="0"/>
          <a:effectRef idx="0"/>
          <a:fontRef idx="minor"/>
        </p:style>
        <p:txBody>
          <a:bodyPr wrap="none" lIns="90000" rIns="90000" tIns="46800" bIns="46800" anchor="t">
            <a:spAutoFit/>
          </a:bodyPr>
          <a:p>
            <a:pPr>
              <a:lnSpc>
                <a:spcPct val="10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2400" spc="-1" strike="noStrike">
                <a:solidFill>
                  <a:srgbClr val="ff0000"/>
                </a:solidFill>
                <a:latin typeface="Arial"/>
                <a:ea typeface="DejaVu Sans"/>
              </a:rPr>
              <a:t>Slack time  (or float)</a:t>
            </a:r>
            <a:endParaRPr b="0" lang="en-AU" sz="2400" spc="-1" strike="noStrike">
              <a:latin typeface="Arial"/>
            </a:endParaRPr>
          </a:p>
        </p:txBody>
      </p:sp>
    </p:spTree>
  </p:cSld>
  <mc:AlternateContent>
    <mc:Choice Requires="p14">
      <p:transition spd="slow" p14:dur="2000"/>
    </mc:Choice>
    <mc:Fallback>
      <p:transition spd="slow"/>
    </mc:Fallback>
  </mc:AlternateContent>
  <p:timing>
    <p:tnLst>
      <p:par>
        <p:cTn id="118" dur="indefinite" restart="never" nodeType="tmRoot">
          <p:childTnLst>
            <p:seq>
              <p:cTn id="119" dur="indefinite" nodeType="mainSeq">
                <p:childTnLst>
                  <p:par>
                    <p:cTn id="120" fill="hold">
                      <p:stCondLst>
                        <p:cond delay="indefinite"/>
                      </p:stCondLst>
                      <p:childTnLst>
                        <p:par>
                          <p:cTn id="121" fill="hold">
                            <p:stCondLst>
                              <p:cond delay="0"/>
                            </p:stCondLst>
                            <p:childTnLst>
                              <p:par>
                                <p:cTn id="122" nodeType="clickEffect" fill="hold" presetClass="entr" presetID="55">
                                  <p:stCondLst>
                                    <p:cond delay="0"/>
                                  </p:stCondLst>
                                  <p:childTnLst>
                                    <p:set>
                                      <p:cBhvr>
                                        <p:cTn id="123" dur="1" fill="hold">
                                          <p:stCondLst>
                                            <p:cond delay="0"/>
                                          </p:stCondLst>
                                        </p:cTn>
                                        <p:tgtEl>
                                          <p:spTgt spid="182"/>
                                        </p:tgtEl>
                                        <p:attrNameLst>
                                          <p:attrName>style.visibility</p:attrName>
                                        </p:attrNameLst>
                                      </p:cBhvr>
                                      <p:to>
                                        <p:strVal val="visible"/>
                                      </p:to>
                                    </p:set>
                                    <p:anim calcmode="lin" valueType="num">
                                      <p:cBhvr additive="repl">
                                        <p:cTn id="124" dur="1000" fill="hold"/>
                                        <p:tgtEl>
                                          <p:spTgt spid="182"/>
                                        </p:tgtEl>
                                        <p:attrNameLst>
                                          <p:attrName>ppt_w</p:attrName>
                                        </p:attrNameLst>
                                      </p:cBhvr>
                                      <p:tavLst>
                                        <p:tav tm="0">
                                          <p:val>
                                            <p:strVal val="#ppt_w*0.70"/>
                                          </p:val>
                                        </p:tav>
                                        <p:tav tm="100000">
                                          <p:val>
                                            <p:strVal val="#ppt_w"/>
                                          </p:val>
                                        </p:tav>
                                      </p:tavLst>
                                    </p:anim>
                                    <p:anim calcmode="lin" valueType="num">
                                      <p:cBhvr additive="repl">
                                        <p:cTn id="125" dur="1000" fill="hold"/>
                                        <p:tgtEl>
                                          <p:spTgt spid="182"/>
                                        </p:tgtEl>
                                        <p:attrNameLst>
                                          <p:attrName>ppt_h</p:attrName>
                                        </p:attrNameLst>
                                      </p:cBhvr>
                                      <p:tavLst>
                                        <p:tav tm="0">
                                          <p:val>
                                            <p:strVal val="#ppt_h"/>
                                          </p:val>
                                        </p:tav>
                                        <p:tav tm="100000">
                                          <p:val>
                                            <p:strVal val="#ppt_h"/>
                                          </p:val>
                                        </p:tav>
                                      </p:tavLst>
                                    </p:anim>
                                    <p:animEffect filter="fade" transition="in">
                                      <p:cBhvr additive="repl">
                                        <p:cTn id="126" dur="1000"/>
                                        <p:tgtEl>
                                          <p:spTgt spid="182"/>
                                        </p:tgtEl>
                                      </p:cBhvr>
                                    </p:animEffect>
                                  </p:childTnLst>
                                </p:cTn>
                              </p:par>
                            </p:childTnLst>
                          </p:cTn>
                        </p:par>
                      </p:childTnLst>
                    </p:cTn>
                  </p:par>
                  <p:par>
                    <p:cTn id="127" fill="hold">
                      <p:stCondLst>
                        <p:cond delay="indefinite"/>
                      </p:stCondLst>
                      <p:childTnLst>
                        <p:par>
                          <p:cTn id="128" fill="hold">
                            <p:stCondLst>
                              <p:cond delay="0"/>
                            </p:stCondLst>
                            <p:childTnLst>
                              <p:par>
                                <p:cTn id="129" nodeType="clickEffect" fill="hold" presetClass="entr" presetID="18" presetSubtype="12">
                                  <p:stCondLst>
                                    <p:cond delay="0"/>
                                  </p:stCondLst>
                                  <p:childTnLst>
                                    <p:set>
                                      <p:cBhvr>
                                        <p:cTn id="130" dur="1" fill="hold">
                                          <p:stCondLst>
                                            <p:cond delay="0"/>
                                          </p:stCondLst>
                                        </p:cTn>
                                        <p:tgtEl>
                                          <p:spTgt spid="183"/>
                                        </p:tgtEl>
                                        <p:attrNameLst>
                                          <p:attrName>style.visibility</p:attrName>
                                        </p:attrNameLst>
                                      </p:cBhvr>
                                      <p:to>
                                        <p:strVal val="visible"/>
                                      </p:to>
                                    </p:set>
                                    <p:animEffect filter="strips(downLeft)" transition="in">
                                      <p:cBhvr additive="repl">
                                        <p:cTn id="131"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74308FD-60EA-4448-9AB0-C303E6628E68}"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85" name="PlaceHolder 1"/>
          <p:cNvSpPr>
            <a:spLocks noGrp="1"/>
          </p:cNvSpPr>
          <p:nvPr>
            <p:ph type="title"/>
          </p:nvPr>
        </p:nvSpPr>
        <p:spPr>
          <a:xfrm>
            <a:off x="457200" y="43920"/>
            <a:ext cx="8229240" cy="86832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Q5</a:t>
            </a:r>
            <a:endParaRPr b="0" lang="en-AU" sz="4400" spc="-1" strike="noStrike">
              <a:latin typeface="Arial"/>
            </a:endParaRPr>
          </a:p>
        </p:txBody>
      </p:sp>
      <p:sp>
        <p:nvSpPr>
          <p:cNvPr id="186" name="PlaceHolder 2"/>
          <p:cNvSpPr>
            <a:spLocks noGrp="1"/>
          </p:cNvSpPr>
          <p:nvPr>
            <p:ph/>
          </p:nvPr>
        </p:nvSpPr>
        <p:spPr>
          <a:xfrm>
            <a:off x="457200" y="2950920"/>
            <a:ext cx="8229240" cy="982080"/>
          </a:xfrm>
          <a:prstGeom prst="rect">
            <a:avLst/>
          </a:prstGeom>
          <a:noFill/>
          <a:ln w="0">
            <a:noFill/>
          </a:ln>
        </p:spPr>
        <p:txBody>
          <a:bodyPr lIns="90000" rIns="90000" tIns="46800" bIns="46800" anchor="t">
            <a:normAutofit/>
          </a:bodyPr>
          <a:p>
            <a:pPr marL="343080" indent="-343080">
              <a:lnSpc>
                <a:spcPct val="100000"/>
              </a:lnSpc>
              <a:spcBef>
                <a:spcPts val="700"/>
              </a:spcBef>
              <a:tabLst>
                <a:tab algn="l" pos="0"/>
              </a:tabLst>
            </a:pPr>
            <a:r>
              <a:rPr b="0" lang="en-AU" sz="2800" spc="-1" strike="noStrike">
                <a:solidFill>
                  <a:srgbClr val="000000"/>
                </a:solidFill>
                <a:latin typeface="Arial"/>
              </a:rPr>
              <a:t>If mum skipped her 40 minute shower, how much earlier would they get to the game?</a:t>
            </a:r>
            <a:endParaRPr b="0" lang="en-AU" sz="2800" spc="-1" strike="noStrike">
              <a:latin typeface="Arial"/>
            </a:endParaRPr>
          </a:p>
        </p:txBody>
      </p:sp>
      <p:pic>
        <p:nvPicPr>
          <p:cNvPr id="187" name="Picture 4" descr="buffalo-pert"/>
          <p:cNvPicPr/>
          <p:nvPr/>
        </p:nvPicPr>
        <p:blipFill>
          <a:blip r:embed="rId1"/>
          <a:stretch/>
        </p:blipFill>
        <p:spPr>
          <a:xfrm>
            <a:off x="492120" y="907920"/>
            <a:ext cx="7895880" cy="1971360"/>
          </a:xfrm>
          <a:prstGeom prst="rect">
            <a:avLst/>
          </a:prstGeom>
          <a:ln w="0">
            <a:noFill/>
          </a:ln>
        </p:spPr>
      </p:pic>
      <p:sp>
        <p:nvSpPr>
          <p:cNvPr id="188" name="Rectangle 5"/>
          <p:cNvSpPr/>
          <p:nvPr/>
        </p:nvSpPr>
        <p:spPr>
          <a:xfrm>
            <a:off x="2268360" y="933480"/>
            <a:ext cx="1366560" cy="791640"/>
          </a:xfrm>
          <a:prstGeom prst="rect">
            <a:avLst/>
          </a:prstGeom>
          <a:solidFill>
            <a:srgbClr val="bbe0e3">
              <a:alpha val="54000"/>
            </a:srgbClr>
          </a:solidFill>
          <a:ln w="0">
            <a:noFill/>
          </a:ln>
        </p:spPr>
        <p:style>
          <a:lnRef idx="0"/>
          <a:fillRef idx="0"/>
          <a:effectRef idx="0"/>
          <a:fontRef idx="minor"/>
        </p:style>
      </p:sp>
      <p:sp>
        <p:nvSpPr>
          <p:cNvPr id="189" name="Rectangle 6"/>
          <p:cNvSpPr/>
          <p:nvPr/>
        </p:nvSpPr>
        <p:spPr>
          <a:xfrm>
            <a:off x="395280" y="3716280"/>
            <a:ext cx="8229240" cy="3933360"/>
          </a:xfrm>
          <a:prstGeom prst="rect">
            <a:avLst/>
          </a:prstGeom>
          <a:noFill/>
          <a:ln w="0">
            <a:noFill/>
          </a:ln>
        </p:spPr>
        <p:style>
          <a:lnRef idx="0"/>
          <a:fillRef idx="0"/>
          <a:effectRef idx="0"/>
          <a:fontRef idx="minor"/>
        </p:style>
        <p:txBody>
          <a:bodyPr lIns="90000" rIns="90000" tIns="46800" bIns="46800" anchor="t">
            <a:noAutofit/>
          </a:bodyPr>
          <a:p>
            <a:pPr marL="343080" indent="-343080">
              <a:lnSpc>
                <a:spcPct val="100000"/>
              </a:lnSpc>
              <a:spcBef>
                <a:spcPts val="125"/>
              </a:spcBef>
              <a:tabLst>
                <a:tab algn="l" pos="0"/>
              </a:tabLst>
            </a:pPr>
            <a:endParaRPr b="0" lang="en-AU" sz="1800" spc="-1" strike="noStrike">
              <a:latin typeface="Arial"/>
            </a:endParaRPr>
          </a:p>
          <a:p>
            <a:pPr marL="343080" indent="-343080">
              <a:lnSpc>
                <a:spcPct val="100000"/>
              </a:lnSpc>
              <a:spcBef>
                <a:spcPts val="700"/>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ff0000"/>
                </a:solidFill>
                <a:latin typeface="Arial"/>
                <a:ea typeface="DejaVu Sans"/>
              </a:rPr>
              <a:t>When the critical path is reduced by 40 minutes, it </a:t>
            </a:r>
            <a:r>
              <a:rPr b="1" i="1" lang="en-AU" sz="2800" spc="-1" strike="noStrike">
                <a:solidFill>
                  <a:srgbClr val="ff0000"/>
                </a:solidFill>
                <a:latin typeface="Arial"/>
                <a:ea typeface="DejaVu Sans"/>
              </a:rPr>
              <a:t>stops being the critical path</a:t>
            </a:r>
            <a:r>
              <a:rPr b="1" lang="en-AU" sz="2800" spc="-1" strike="noStrike">
                <a:solidFill>
                  <a:srgbClr val="ff0000"/>
                </a:solidFill>
                <a:latin typeface="Arial"/>
                <a:ea typeface="DejaVu Sans"/>
              </a:rPr>
              <a:t>.</a:t>
            </a:r>
            <a:endParaRPr b="0" lang="en-AU" sz="2800" spc="-1" strike="noStrike">
              <a:latin typeface="Arial"/>
            </a:endParaRPr>
          </a:p>
          <a:p>
            <a:pPr marL="343080" indent="-343080">
              <a:lnSpc>
                <a:spcPct val="100000"/>
              </a:lnSpc>
              <a:spcBef>
                <a:spcPts val="700"/>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ff0000"/>
                </a:solidFill>
                <a:latin typeface="Arial"/>
                <a:ea typeface="DejaVu Sans"/>
              </a:rPr>
              <a:t>Path 2, at 85 min, becomes the critical path.</a:t>
            </a:r>
            <a:endParaRPr b="0" lang="en-AU" sz="2800" spc="-1" strike="noStrike">
              <a:latin typeface="Arial"/>
            </a:endParaRPr>
          </a:p>
          <a:p>
            <a:pPr marL="343080" indent="-343080">
              <a:lnSpc>
                <a:spcPct val="100000"/>
              </a:lnSpc>
              <a:spcBef>
                <a:spcPts val="700"/>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AU" sz="2800" spc="-1" strike="noStrike">
                <a:solidFill>
                  <a:srgbClr val="ff0000"/>
                </a:solidFill>
                <a:latin typeface="Arial"/>
                <a:ea typeface="DejaVu Sans"/>
              </a:rPr>
              <a:t>Since it is 25 min shorter than the original 110 minute critical path, there is a </a:t>
            </a:r>
            <a:r>
              <a:rPr b="1" i="1" lang="en-AU" sz="2800" spc="-1" strike="noStrike">
                <a:solidFill>
                  <a:srgbClr val="ff0000"/>
                </a:solidFill>
                <a:latin typeface="Arial"/>
                <a:ea typeface="DejaVu Sans"/>
              </a:rPr>
              <a:t>25 minute saving</a:t>
            </a:r>
            <a:r>
              <a:rPr b="1" lang="en-AU" sz="2800" spc="-1" strike="noStrike">
                <a:solidFill>
                  <a:srgbClr val="ff0000"/>
                </a:solidFill>
                <a:latin typeface="Arial"/>
                <a:ea typeface="DejaVu Sans"/>
              </a:rPr>
              <a:t>.</a:t>
            </a:r>
            <a:endParaRPr b="0" lang="en-AU" sz="2800" spc="-1" strike="noStrike">
              <a:latin typeface="Arial"/>
            </a:endParaRPr>
          </a:p>
        </p:txBody>
      </p:sp>
    </p:spTree>
  </p:cSld>
  <mc:AlternateContent>
    <mc:Choice Requires="p14">
      <p:transition spd="slow" p14:dur="2000"/>
    </mc:Choice>
    <mc:Fallback>
      <p:transition spd="slow"/>
    </mc:Fallback>
  </mc:AlternateContent>
  <p:timing>
    <p:tnLst>
      <p:par>
        <p:cTn id="132" dur="indefinite" restart="never" nodeType="tmRoot">
          <p:childTnLst>
            <p:seq>
              <p:cTn id="133" dur="indefinite" nodeType="mainSeq">
                <p:childTnLst>
                  <p:par>
                    <p:cTn id="134" fill="hold">
                      <p:stCondLst>
                        <p:cond delay="indefinite"/>
                      </p:stCondLst>
                      <p:childTnLst>
                        <p:par>
                          <p:cTn id="135" fill="hold">
                            <p:stCondLst>
                              <p:cond delay="0"/>
                            </p:stCondLst>
                            <p:childTnLst>
                              <p:par>
                                <p:cTn id="136" nodeType="clickEffect" fill="hold" presetClass="entr" presetID="6" presetSubtype="16">
                                  <p:stCondLst>
                                    <p:cond delay="0"/>
                                  </p:stCondLst>
                                  <p:childTnLst>
                                    <p:set>
                                      <p:cBhvr>
                                        <p:cTn id="137" dur="1" fill="hold">
                                          <p:stCondLst>
                                            <p:cond delay="0"/>
                                          </p:stCondLst>
                                        </p:cTn>
                                        <p:tgtEl>
                                          <p:spTgt spid="189"/>
                                        </p:tgtEl>
                                        <p:attrNameLst>
                                          <p:attrName>style.visibility</p:attrName>
                                        </p:attrNameLst>
                                      </p:cBhvr>
                                      <p:to>
                                        <p:strVal val="visible"/>
                                      </p:to>
                                    </p:set>
                                    <p:animEffect filter="circle(in)" transition="in">
                                      <p:cBhvr additive="repl">
                                        <p:cTn id="138"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8E8F82D-4624-4132-80DA-A297EECA0E20}"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91"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Jokerman"/>
              </a:rPr>
              <a:t>Real IPM Exam Questions</a:t>
            </a:r>
            <a:endParaRPr b="0" lang="en-AU" sz="4400" spc="-1" strike="noStrike">
              <a:latin typeface="Arial"/>
            </a:endParaRPr>
          </a:p>
        </p:txBody>
      </p:sp>
      <p:sp>
        <p:nvSpPr>
          <p:cNvPr id="192" name="PlaceHolder 2"/>
          <p:cNvSpPr>
            <a:spLocks noGrp="1"/>
          </p:cNvSpPr>
          <p:nvPr>
            <p:ph/>
          </p:nvPr>
        </p:nvSpPr>
        <p:spPr>
          <a:xfrm>
            <a:off x="457200" y="2104920"/>
            <a:ext cx="8229240" cy="1323720"/>
          </a:xfrm>
          <a:prstGeom prst="rect">
            <a:avLst/>
          </a:prstGeom>
          <a:noFill/>
          <a:ln w="0">
            <a:noFill/>
          </a:ln>
        </p:spPr>
        <p:txBody>
          <a:bodyPr lIns="90000" rIns="90000" tIns="46800" bIns="46800" anchor="t">
            <a:normAutofit/>
          </a:bodyPr>
          <a:p>
            <a:pPr marL="343080" indent="-343080" algn="ctr">
              <a:lnSpc>
                <a:spcPct val="100000"/>
              </a:lnSpc>
              <a:spcBef>
                <a:spcPts val="799"/>
              </a:spcBef>
              <a:tabLst>
                <a:tab algn="l" pos="0"/>
              </a:tabLst>
            </a:pPr>
            <a:r>
              <a:rPr b="0" lang="en-AU" sz="3200" spc="-1" strike="noStrike">
                <a:solidFill>
                  <a:srgbClr val="000000"/>
                </a:solidFill>
                <a:latin typeface="Arial"/>
              </a:rPr>
              <a:t>Also known as</a:t>
            </a:r>
            <a:endParaRPr b="0" lang="en-AU" sz="3200" spc="-1" strike="noStrike">
              <a:latin typeface="Arial"/>
            </a:endParaRPr>
          </a:p>
          <a:p>
            <a:pPr marL="343080" indent="-343080" algn="ctr">
              <a:lnSpc>
                <a:spcPct val="100000"/>
              </a:lnSpc>
              <a:spcBef>
                <a:spcPts val="799"/>
              </a:spcBef>
              <a:tabLst>
                <a:tab algn="l" pos="0"/>
              </a:tabLst>
            </a:pPr>
            <a:r>
              <a:rPr b="0" i="1" lang="en-AU" sz="3200" spc="-1" strike="noStrike">
                <a:solidFill>
                  <a:srgbClr val="000000"/>
                </a:solidFill>
                <a:latin typeface="Arial"/>
              </a:rPr>
              <a:t>A collection of dodgy disasters</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051D10A-7D33-4685-93AE-1A6C1D23A71A}"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94" name="PlaceHolder 1"/>
          <p:cNvSpPr>
            <a:spLocks noGrp="1"/>
          </p:cNvSpPr>
          <p:nvPr>
            <p:ph type="title"/>
          </p:nvPr>
        </p:nvSpPr>
        <p:spPr>
          <a:xfrm>
            <a:off x="2544840" y="274680"/>
            <a:ext cx="3898440" cy="9219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2001 Exam</a:t>
            </a:r>
            <a:endParaRPr b="0" lang="en-AU" sz="4400" spc="-1" strike="noStrike">
              <a:latin typeface="Arial"/>
            </a:endParaRPr>
          </a:p>
        </p:txBody>
      </p:sp>
      <p:sp>
        <p:nvSpPr>
          <p:cNvPr id="195" name="PlaceHolder 2"/>
          <p:cNvSpPr>
            <a:spLocks noGrp="1"/>
          </p:cNvSpPr>
          <p:nvPr>
            <p:ph/>
          </p:nvPr>
        </p:nvSpPr>
        <p:spPr>
          <a:xfrm>
            <a:off x="457200" y="4692600"/>
            <a:ext cx="8229240" cy="1688760"/>
          </a:xfrm>
          <a:prstGeom prst="rect">
            <a:avLst/>
          </a:prstGeom>
          <a:noFill/>
          <a:ln w="0">
            <a:noFill/>
          </a:ln>
        </p:spPr>
        <p:txBody>
          <a:bodyPr lIns="90000" rIns="90000" tIns="46800" bIns="46800" anchor="t">
            <a:normAutofit/>
          </a:bodyPr>
          <a:p>
            <a:pPr marL="343080" indent="-343080">
              <a:lnSpc>
                <a:spcPct val="80000"/>
              </a:lnSpc>
              <a:spcBef>
                <a:spcPts val="601"/>
              </a:spcBef>
              <a:tabLst>
                <a:tab algn="l" pos="0"/>
              </a:tabLst>
            </a:pPr>
            <a:r>
              <a:rPr b="1" lang="en-AU" sz="2400" spc="-1" strike="noStrike">
                <a:solidFill>
                  <a:srgbClr val="000000"/>
                </a:solidFill>
                <a:latin typeface="Arial"/>
              </a:rPr>
              <a:t>A college committee organising a VCE social is changing to an online booking and recording system. This diagram shows some tasks and the timeline associated with the development of the online system.</a:t>
            </a:r>
            <a:endParaRPr b="0" lang="en-AU" sz="2400" spc="-1" strike="noStrike">
              <a:latin typeface="Arial"/>
            </a:endParaRPr>
          </a:p>
        </p:txBody>
      </p:sp>
      <p:pic>
        <p:nvPicPr>
          <p:cNvPr id="196" name="Picture 4" descr="Q9"/>
          <p:cNvPicPr/>
          <p:nvPr/>
        </p:nvPicPr>
        <p:blipFill>
          <a:blip r:embed="rId1"/>
          <a:stretch/>
        </p:blipFill>
        <p:spPr>
          <a:xfrm>
            <a:off x="179280" y="1173240"/>
            <a:ext cx="8577000" cy="322524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F7A2FE6-6053-45DA-9B15-E97B038892D3}"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198" name="PlaceHolder 1"/>
          <p:cNvSpPr>
            <a:spLocks noGrp="1"/>
          </p:cNvSpPr>
          <p:nvPr>
            <p:ph type="title"/>
          </p:nvPr>
        </p:nvSpPr>
        <p:spPr>
          <a:xfrm>
            <a:off x="1896840" y="274680"/>
            <a:ext cx="5698800" cy="7059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000" spc="-1" strike="noStrike">
                <a:solidFill>
                  <a:srgbClr val="000000"/>
                </a:solidFill>
                <a:latin typeface="Arial"/>
              </a:rPr>
              <a:t>2001 Exam Q9a</a:t>
            </a:r>
            <a:endParaRPr b="0" lang="en-AU" sz="4000" spc="-1" strike="noStrike">
              <a:latin typeface="Arial"/>
            </a:endParaRPr>
          </a:p>
        </p:txBody>
      </p:sp>
      <p:pic>
        <p:nvPicPr>
          <p:cNvPr id="199" name="Picture 5" descr="Q9"/>
          <p:cNvPicPr/>
          <p:nvPr/>
        </p:nvPicPr>
        <p:blipFill>
          <a:blip r:embed="rId1"/>
          <a:stretch/>
        </p:blipFill>
        <p:spPr>
          <a:xfrm>
            <a:off x="243000" y="923760"/>
            <a:ext cx="8576640" cy="3225600"/>
          </a:xfrm>
          <a:prstGeom prst="rect">
            <a:avLst/>
          </a:prstGeom>
          <a:ln w="0">
            <a:noFill/>
          </a:ln>
        </p:spPr>
      </p:pic>
      <p:sp>
        <p:nvSpPr>
          <p:cNvPr id="200" name="PlaceHolder 2"/>
          <p:cNvSpPr>
            <a:spLocks noGrp="1"/>
          </p:cNvSpPr>
          <p:nvPr>
            <p:ph/>
          </p:nvPr>
        </p:nvSpPr>
        <p:spPr>
          <a:xfrm>
            <a:off x="539640" y="4292280"/>
            <a:ext cx="8229240" cy="1584000"/>
          </a:xfrm>
          <a:prstGeom prst="rect">
            <a:avLst/>
          </a:prstGeom>
          <a:noFill/>
          <a:ln w="0">
            <a:noFill/>
          </a:ln>
        </p:spPr>
        <p:txBody>
          <a:bodyPr lIns="90000" rIns="90000" tIns="46800" bIns="46800" anchor="t">
            <a:normAutofit/>
          </a:bodyPr>
          <a:p>
            <a:pPr marL="343080" indent="-343080">
              <a:lnSpc>
                <a:spcPct val="100000"/>
              </a:lnSpc>
              <a:spcBef>
                <a:spcPts val="601"/>
              </a:spcBef>
              <a:tabLst>
                <a:tab algn="l" pos="0"/>
              </a:tabLst>
            </a:pPr>
            <a:r>
              <a:rPr b="1" i="1" lang="en-AU" sz="2400" spc="-1" strike="noStrike">
                <a:solidFill>
                  <a:srgbClr val="000000"/>
                </a:solidFill>
                <a:latin typeface="Arial"/>
              </a:rPr>
              <a:t>If the design team cannot agree on the steps involved in testing and the task takes two extra days what impact will this have on the critical path of the project?</a:t>
            </a:r>
            <a:endParaRPr b="0" lang="en-AU" sz="2400" spc="-1" strike="noStrike">
              <a:latin typeface="Arial"/>
            </a:endParaRPr>
          </a:p>
        </p:txBody>
      </p:sp>
      <p:sp>
        <p:nvSpPr>
          <p:cNvPr id="201" name="Rectangle 7"/>
          <p:cNvSpPr/>
          <p:nvPr/>
        </p:nvSpPr>
        <p:spPr>
          <a:xfrm>
            <a:off x="2725560" y="1197000"/>
            <a:ext cx="1366560" cy="718920"/>
          </a:xfrm>
          <a:prstGeom prst="rect">
            <a:avLst/>
          </a:prstGeom>
          <a:solidFill>
            <a:srgbClr val="bbe0e3">
              <a:alpha val="43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A0037BA-C721-4FDE-B876-E0B651CD257C}"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03" name="PlaceHolder 1"/>
          <p:cNvSpPr>
            <a:spLocks noGrp="1"/>
          </p:cNvSpPr>
          <p:nvPr>
            <p:ph type="title"/>
          </p:nvPr>
        </p:nvSpPr>
        <p:spPr>
          <a:xfrm>
            <a:off x="457200" y="274680"/>
            <a:ext cx="8229240" cy="70596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000" spc="-1" strike="noStrike">
                <a:solidFill>
                  <a:srgbClr val="000000"/>
                </a:solidFill>
                <a:latin typeface="Arial"/>
              </a:rPr>
              <a:t>2001 Exam Q9a</a:t>
            </a:r>
            <a:endParaRPr b="0" lang="en-AU" sz="4000" spc="-1" strike="noStrike">
              <a:latin typeface="Arial"/>
            </a:endParaRPr>
          </a:p>
        </p:txBody>
      </p:sp>
      <p:pic>
        <p:nvPicPr>
          <p:cNvPr id="204" name="Picture 3" descr="Q9"/>
          <p:cNvPicPr/>
          <p:nvPr/>
        </p:nvPicPr>
        <p:blipFill>
          <a:blip r:embed="rId1"/>
          <a:stretch/>
        </p:blipFill>
        <p:spPr>
          <a:xfrm>
            <a:off x="243000" y="923760"/>
            <a:ext cx="8576640" cy="3225600"/>
          </a:xfrm>
          <a:prstGeom prst="rect">
            <a:avLst/>
          </a:prstGeom>
          <a:ln w="0">
            <a:noFill/>
          </a:ln>
        </p:spPr>
      </p:pic>
      <p:sp>
        <p:nvSpPr>
          <p:cNvPr id="205" name="PlaceHolder 2"/>
          <p:cNvSpPr>
            <a:spLocks noGrp="1"/>
          </p:cNvSpPr>
          <p:nvPr>
            <p:ph/>
          </p:nvPr>
        </p:nvSpPr>
        <p:spPr>
          <a:xfrm>
            <a:off x="539640" y="4292640"/>
            <a:ext cx="8229240" cy="1007640"/>
          </a:xfrm>
          <a:prstGeom prst="rect">
            <a:avLst/>
          </a:prstGeom>
          <a:noFill/>
          <a:ln w="0">
            <a:noFill/>
          </a:ln>
        </p:spPr>
        <p:txBody>
          <a:bodyPr lIns="90000" rIns="90000" tIns="46800" bIns="46800" anchor="t">
            <a:normAutofit/>
          </a:bodyPr>
          <a:p>
            <a:pPr marL="343080" indent="-343080">
              <a:lnSpc>
                <a:spcPct val="100000"/>
              </a:lnSpc>
              <a:spcBef>
                <a:spcPts val="601"/>
              </a:spcBef>
              <a:tabLst>
                <a:tab algn="l" pos="0"/>
              </a:tabLst>
            </a:pPr>
            <a:r>
              <a:rPr b="1" lang="en-AU" sz="2400" spc="-1" strike="noStrike">
                <a:solidFill>
                  <a:srgbClr val="ff0000"/>
                </a:solidFill>
                <a:latin typeface="Arial"/>
              </a:rPr>
              <a:t>A) NO IMPACT.  The other path is 2+10+5 = 17 days, so the delayed task has 12 days’ slack!</a:t>
            </a:r>
            <a:endParaRPr b="0" lang="en-AU" sz="2400" spc="-1" strike="noStrike">
              <a:latin typeface="Arial"/>
            </a:endParaRPr>
          </a:p>
        </p:txBody>
      </p:sp>
      <p:sp>
        <p:nvSpPr>
          <p:cNvPr id="206" name="Rectangle 5"/>
          <p:cNvSpPr/>
          <p:nvPr/>
        </p:nvSpPr>
        <p:spPr>
          <a:xfrm>
            <a:off x="2725560" y="1197000"/>
            <a:ext cx="1366560" cy="718920"/>
          </a:xfrm>
          <a:prstGeom prst="rect">
            <a:avLst/>
          </a:prstGeom>
          <a:solidFill>
            <a:srgbClr val="bbe0e3">
              <a:alpha val="43000"/>
            </a:srgbClr>
          </a:solidFill>
          <a:ln w="0">
            <a:noFill/>
          </a:ln>
        </p:spPr>
        <p:style>
          <a:lnRef idx="0"/>
          <a:fillRef idx="0"/>
          <a:effectRef idx="0"/>
          <a:fontRef idx="minor"/>
        </p:style>
      </p:sp>
      <p:sp>
        <p:nvSpPr>
          <p:cNvPr id="207" name="Rectangle 6"/>
          <p:cNvSpPr/>
          <p:nvPr/>
        </p:nvSpPr>
        <p:spPr>
          <a:xfrm>
            <a:off x="971640" y="3284640"/>
            <a:ext cx="3816000" cy="648720"/>
          </a:xfrm>
          <a:prstGeom prst="rect">
            <a:avLst/>
          </a:prstGeom>
          <a:solidFill>
            <a:srgbClr val="ffcc00">
              <a:alpha val="47000"/>
            </a:srgbClr>
          </a:solid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BDEBDD7-DCD5-4953-AEF5-27B7D5CB0519}"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09"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2001 Exam Q9b</a:t>
            </a:r>
            <a:endParaRPr b="0" lang="en-AU" sz="4400" spc="-1" strike="noStrike">
              <a:latin typeface="Arial"/>
            </a:endParaRPr>
          </a:p>
        </p:txBody>
      </p:sp>
      <p:sp>
        <p:nvSpPr>
          <p:cNvPr id="210" name="PlaceHolder 2"/>
          <p:cNvSpPr>
            <a:spLocks noGrp="1"/>
          </p:cNvSpPr>
          <p:nvPr>
            <p:ph/>
          </p:nvPr>
        </p:nvSpPr>
        <p:spPr>
          <a:xfrm>
            <a:off x="457200" y="4724280"/>
            <a:ext cx="8229240" cy="1152360"/>
          </a:xfrm>
          <a:prstGeom prst="rect">
            <a:avLst/>
          </a:prstGeom>
          <a:noFill/>
          <a:ln w="0">
            <a:noFill/>
          </a:ln>
        </p:spPr>
        <p:txBody>
          <a:bodyPr lIns="90000" rIns="90000" tIns="46800" bIns="46800" anchor="t">
            <a:normAutofit/>
          </a:bodyPr>
          <a:p>
            <a:pPr marL="343080" indent="-343080">
              <a:lnSpc>
                <a:spcPct val="100000"/>
              </a:lnSpc>
              <a:spcBef>
                <a:spcPts val="799"/>
              </a:spcBef>
              <a:tabLst>
                <a:tab algn="l" pos="0"/>
              </a:tabLst>
            </a:pPr>
            <a:r>
              <a:rPr b="1" i="1" lang="en-AU" sz="3200" spc="-1" strike="noStrike">
                <a:solidFill>
                  <a:srgbClr val="000000"/>
                </a:solidFill>
                <a:latin typeface="Arial"/>
              </a:rPr>
              <a:t>What task would be shown in the empty box?</a:t>
            </a:r>
            <a:endParaRPr b="0" lang="en-AU" sz="3200" spc="-1" strike="noStrike">
              <a:latin typeface="Arial"/>
            </a:endParaRPr>
          </a:p>
        </p:txBody>
      </p:sp>
      <p:pic>
        <p:nvPicPr>
          <p:cNvPr id="211" name="Picture 4" descr="Q9"/>
          <p:cNvPicPr/>
          <p:nvPr/>
        </p:nvPicPr>
        <p:blipFill>
          <a:blip r:embed="rId1"/>
          <a:stretch/>
        </p:blipFill>
        <p:spPr>
          <a:xfrm>
            <a:off x="179280" y="1139760"/>
            <a:ext cx="8577000" cy="3225600"/>
          </a:xfrm>
          <a:prstGeom prst="rect">
            <a:avLst/>
          </a:prstGeom>
          <a:ln w="0">
            <a:noFill/>
          </a:ln>
        </p:spPr>
      </p:pic>
      <p:sp>
        <p:nvSpPr>
          <p:cNvPr id="212" name="Rectangle 5"/>
          <p:cNvSpPr/>
          <p:nvPr/>
        </p:nvSpPr>
        <p:spPr>
          <a:xfrm>
            <a:off x="5076720" y="2421000"/>
            <a:ext cx="1366560" cy="720360"/>
          </a:xfrm>
          <a:prstGeom prst="rect">
            <a:avLst/>
          </a:prstGeom>
          <a:solidFill>
            <a:srgbClr val="bbe0e3"/>
          </a:solidFill>
          <a:ln w="936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CDAA06-ECD0-4678-8456-A526DBF61247}"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56" name="PlaceHolder 1"/>
          <p:cNvSpPr>
            <a:spLocks noGrp="1"/>
          </p:cNvSpPr>
          <p:nvPr>
            <p:ph/>
          </p:nvPr>
        </p:nvSpPr>
        <p:spPr>
          <a:xfrm>
            <a:off x="468360" y="1484280"/>
            <a:ext cx="8291160" cy="1728360"/>
          </a:xfrm>
          <a:prstGeom prst="rect">
            <a:avLst/>
          </a:prstGeom>
          <a:noFill/>
          <a:ln w="0">
            <a:noFill/>
          </a:ln>
        </p:spPr>
        <p:txBody>
          <a:bodyPr lIns="90000" rIns="90000" tIns="46800" bIns="46800" anchor="t">
            <a:normAutofit fontScale="59000"/>
          </a:bodyPr>
          <a:p>
            <a:pPr marL="343080" indent="-343080">
              <a:lnSpc>
                <a:spcPct val="9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rPr>
              <a:t>Project managers get paid </a:t>
            </a:r>
            <a:r>
              <a:rPr b="0" i="1" lang="en-AU" sz="3600" spc="-1" strike="noStrike">
                <a:solidFill>
                  <a:srgbClr val="000000"/>
                </a:solidFill>
                <a:latin typeface="Arial"/>
              </a:rPr>
              <a:t>big money</a:t>
            </a:r>
            <a:endParaRPr b="0" lang="en-AU" sz="3600" spc="-1" strike="noStrike">
              <a:latin typeface="Arial"/>
            </a:endParaRPr>
          </a:p>
          <a:p>
            <a:pPr marL="343080" indent="-343080">
              <a:lnSpc>
                <a:spcPct val="9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rPr>
              <a:t>They’re needed in </a:t>
            </a:r>
            <a:r>
              <a:rPr b="0" i="1" lang="en-AU" sz="3600" spc="-1" strike="noStrike">
                <a:solidFill>
                  <a:srgbClr val="000000"/>
                </a:solidFill>
                <a:latin typeface="Arial"/>
              </a:rPr>
              <a:t>Unit 4 Outcome 1</a:t>
            </a:r>
            <a:endParaRPr b="0" lang="en-AU" sz="3600" spc="-1" strike="noStrike">
              <a:latin typeface="Arial"/>
            </a:endParaRPr>
          </a:p>
          <a:p>
            <a:pPr marL="343080" indent="-343080">
              <a:lnSpc>
                <a:spcPct val="9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rPr>
              <a:t>They </a:t>
            </a:r>
            <a:r>
              <a:rPr b="0" i="1" lang="en-AU" sz="3600" spc="-1" strike="noStrike">
                <a:solidFill>
                  <a:srgbClr val="000000"/>
                </a:solidFill>
                <a:latin typeface="Arial"/>
              </a:rPr>
              <a:t>will be</a:t>
            </a:r>
            <a:r>
              <a:rPr b="0" lang="en-AU" sz="3600" spc="-1" strike="noStrike">
                <a:solidFill>
                  <a:srgbClr val="000000"/>
                </a:solidFill>
                <a:latin typeface="Arial"/>
              </a:rPr>
              <a:t> on the exam</a:t>
            </a:r>
            <a:endParaRPr b="0" lang="en-AU" sz="3600" spc="-1" strike="noStrike">
              <a:latin typeface="Arial"/>
            </a:endParaRPr>
          </a:p>
          <a:p>
            <a:pPr marL="343080" indent="-343080">
              <a:lnSpc>
                <a:spcPct val="90000"/>
              </a:lnSpc>
              <a:spcBef>
                <a:spcPts val="700"/>
              </a:spcBef>
              <a:tabLst>
                <a:tab algn="l" pos="0"/>
              </a:tabLst>
            </a:pPr>
            <a:endParaRPr b="0" lang="en-AU" sz="3600" spc="-1" strike="noStrike">
              <a:latin typeface="Arial"/>
            </a:endParaRPr>
          </a:p>
          <a:p>
            <a:pPr marL="343080" indent="-343080">
              <a:lnSpc>
                <a:spcPct val="90000"/>
              </a:lnSpc>
              <a:spcBef>
                <a:spcPts val="700"/>
              </a:spcBef>
              <a:tabLst>
                <a:tab algn="l" pos="0"/>
              </a:tabLst>
            </a:pPr>
            <a:r>
              <a:rPr b="0" lang="en-AU" sz="2800" spc="-1" strike="noStrike">
                <a:solidFill>
                  <a:srgbClr val="000000"/>
                </a:solidFill>
                <a:latin typeface="Arial"/>
              </a:rPr>
              <a:t>And, of course…</a:t>
            </a:r>
            <a:endParaRPr b="0" lang="en-AU" sz="2800" spc="-1" strike="noStrike">
              <a:latin typeface="Arial"/>
            </a:endParaRPr>
          </a:p>
          <a:p>
            <a:pPr>
              <a:lnSpc>
                <a:spcPct val="90000"/>
              </a:lnSpc>
              <a:spcBef>
                <a:spcPts val="901"/>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800" spc="-1" strike="noStrike">
              <a:latin typeface="Arial"/>
            </a:endParaRPr>
          </a:p>
          <a:p>
            <a:pPr marL="343080" indent="-343080">
              <a:lnSpc>
                <a:spcPct val="90000"/>
              </a:lnSpc>
              <a:spcBef>
                <a:spcPts val="901"/>
              </a:spcBef>
              <a:tabLst>
                <a:tab algn="l" pos="0"/>
              </a:tabLst>
            </a:pPr>
            <a:endParaRPr b="0" lang="en-AU" sz="2800" spc="-1" strike="noStrike">
              <a:latin typeface="Arial"/>
            </a:endParaRPr>
          </a:p>
        </p:txBody>
      </p:sp>
      <p:sp>
        <p:nvSpPr>
          <p:cNvPr id="57" name="PlaceHolder 2"/>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6600" spc="-1" strike="noStrike">
                <a:solidFill>
                  <a:srgbClr val="000000"/>
                </a:solidFill>
                <a:latin typeface="Arial"/>
              </a:rPr>
              <a:t>Why should I care?</a:t>
            </a:r>
            <a:endParaRPr b="0" lang="en-AU" sz="6600" spc="-1" strike="noStrike">
              <a:latin typeface="Arial"/>
            </a:endParaRPr>
          </a:p>
        </p:txBody>
      </p:sp>
      <p:sp>
        <p:nvSpPr>
          <p:cNvPr id="58" name="Text Box 5"/>
          <p:cNvSpPr/>
          <p:nvPr/>
        </p:nvSpPr>
        <p:spPr>
          <a:xfrm>
            <a:off x="755640" y="4653000"/>
            <a:ext cx="7127640" cy="191520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marL="216000" indent="-216000">
              <a:lnSpc>
                <a:spcPct val="90000"/>
              </a:lnSpc>
              <a:spcBef>
                <a:spcPts val="9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600" spc="-1" strike="noStrike">
                <a:solidFill>
                  <a:srgbClr val="000000"/>
                </a:solidFill>
                <a:latin typeface="Arial"/>
                <a:ea typeface="DejaVu Sans"/>
              </a:rPr>
              <a:t>Members of the opposite sex will find you irresistible</a:t>
            </a:r>
            <a:endParaRPr b="0" lang="en-AU" sz="3600" spc="-1" strike="noStrike">
              <a:latin typeface="Arial"/>
            </a:endParaRPr>
          </a:p>
          <a:p>
            <a:pPr>
              <a:lnSpc>
                <a:spcPct val="100000"/>
              </a:lnSpc>
              <a:spcBef>
                <a:spcPts val="225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6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childTnLst>
                  <p:par>
                    <p:cTn id="31" fill="hold">
                      <p:stCondLst>
                        <p:cond delay="indefinite"/>
                      </p:stCondLst>
                      <p:childTnLst>
                        <p:par>
                          <p:cTn id="32" fill="hold">
                            <p:stCondLst>
                              <p:cond delay="0"/>
                            </p:stCondLst>
                            <p:childTnLst>
                              <p:par>
                                <p:cTn id="33" nodeType="clickEffect" fill="hold" presetClass="entr" presetID="10">
                                  <p:stCondLst>
                                    <p:cond delay="0"/>
                                  </p:stCondLst>
                                  <p:childTnLst>
                                    <p:set>
                                      <p:cBhvr>
                                        <p:cTn id="34" dur="1" fill="hold">
                                          <p:stCondLst>
                                            <p:cond delay="0"/>
                                          </p:stCondLst>
                                        </p:cTn>
                                        <p:tgtEl>
                                          <p:spTgt spid="58"/>
                                        </p:tgtEl>
                                        <p:attrNameLst>
                                          <p:attrName>style.visibility</p:attrName>
                                        </p:attrNameLst>
                                      </p:cBhvr>
                                      <p:to>
                                        <p:strVal val="visible"/>
                                      </p:to>
                                    </p:set>
                                    <p:animEffect filter="fade" transition="in">
                                      <p:cBhvr additive="repl">
                                        <p:cTn id="35" dur="2000"/>
                                        <p:tgtEl>
                                          <p:spTgt spid="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8965B2A-23E8-440D-8784-4B9F37652A03}"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14"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2001 Exam Q9b</a:t>
            </a:r>
            <a:endParaRPr b="0" lang="en-AU" sz="4400" spc="-1" strike="noStrike">
              <a:latin typeface="Arial"/>
            </a:endParaRPr>
          </a:p>
        </p:txBody>
      </p:sp>
      <p:sp>
        <p:nvSpPr>
          <p:cNvPr id="215" name="PlaceHolder 2"/>
          <p:cNvSpPr>
            <a:spLocks noGrp="1"/>
          </p:cNvSpPr>
          <p:nvPr>
            <p:ph/>
          </p:nvPr>
        </p:nvSpPr>
        <p:spPr>
          <a:xfrm>
            <a:off x="457200" y="4723920"/>
            <a:ext cx="8229240" cy="1512720"/>
          </a:xfrm>
          <a:prstGeom prst="rect">
            <a:avLst/>
          </a:prstGeom>
          <a:noFill/>
          <a:ln w="0">
            <a:noFill/>
          </a:ln>
        </p:spPr>
        <p:txBody>
          <a:bodyPr lIns="90000" rIns="90000" tIns="46800" bIns="46800" anchor="t">
            <a:normAutofit/>
          </a:bodyPr>
          <a:p>
            <a:pPr marL="343080" indent="-343080">
              <a:lnSpc>
                <a:spcPct val="80000"/>
              </a:lnSpc>
              <a:spcBef>
                <a:spcPts val="700"/>
              </a:spcBef>
              <a:tabLst>
                <a:tab algn="l" pos="0"/>
              </a:tabLst>
            </a:pPr>
            <a:r>
              <a:rPr b="0" lang="en-AU" sz="2800" spc="-1" strike="noStrike">
                <a:solidFill>
                  <a:srgbClr val="ff0000"/>
                </a:solidFill>
                <a:latin typeface="Arial"/>
              </a:rPr>
              <a:t>It's a no-brainer. Everything </a:t>
            </a:r>
            <a:r>
              <a:rPr b="0" i="1" lang="en-AU" sz="2800" spc="-1" strike="noStrike">
                <a:solidFill>
                  <a:srgbClr val="ff0000"/>
                </a:solidFill>
                <a:latin typeface="Arial"/>
              </a:rPr>
              <a:t>before</a:t>
            </a:r>
            <a:r>
              <a:rPr b="0" lang="en-AU" sz="2800" spc="-1" strike="noStrike">
                <a:solidFill>
                  <a:srgbClr val="ff0000"/>
                </a:solidFill>
                <a:latin typeface="Arial"/>
              </a:rPr>
              <a:t> the empty box is about </a:t>
            </a:r>
            <a:r>
              <a:rPr b="1" lang="en-AU" sz="2800" spc="-1" strike="noStrike">
                <a:solidFill>
                  <a:srgbClr val="ff0000"/>
                </a:solidFill>
                <a:latin typeface="Arial"/>
              </a:rPr>
              <a:t>setting up testing</a:t>
            </a:r>
            <a:r>
              <a:rPr b="0" lang="en-AU" sz="2800" spc="-1" strike="noStrike">
                <a:solidFill>
                  <a:srgbClr val="ff0000"/>
                </a:solidFill>
                <a:latin typeface="Arial"/>
              </a:rPr>
              <a:t>. Everything </a:t>
            </a:r>
            <a:r>
              <a:rPr b="0" i="1" lang="en-AU" sz="2800" spc="-1" strike="noStrike">
                <a:solidFill>
                  <a:srgbClr val="ff0000"/>
                </a:solidFill>
                <a:latin typeface="Arial"/>
              </a:rPr>
              <a:t>after</a:t>
            </a:r>
            <a:r>
              <a:rPr b="0" lang="en-AU" sz="2800" spc="-1" strike="noStrike">
                <a:solidFill>
                  <a:srgbClr val="ff0000"/>
                </a:solidFill>
                <a:latin typeface="Arial"/>
              </a:rPr>
              <a:t> it is about fixing errors that were found by </a:t>
            </a:r>
            <a:r>
              <a:rPr b="1" lang="en-AU" sz="2800" spc="-1" strike="noStrike">
                <a:solidFill>
                  <a:srgbClr val="ff0000"/>
                </a:solidFill>
                <a:latin typeface="Arial"/>
              </a:rPr>
              <a:t>testing</a:t>
            </a:r>
            <a:r>
              <a:rPr b="0" lang="en-AU" sz="2800" spc="-1" strike="noStrike">
                <a:solidFill>
                  <a:srgbClr val="ff0000"/>
                </a:solidFill>
                <a:latin typeface="Arial"/>
              </a:rPr>
              <a:t>. What's missing? </a:t>
            </a:r>
            <a:r>
              <a:rPr b="1" i="1" lang="en-AU" sz="2800" spc="-1" strike="noStrike">
                <a:solidFill>
                  <a:srgbClr val="ff0000"/>
                </a:solidFill>
                <a:latin typeface="Arial"/>
              </a:rPr>
              <a:t>TESTING</a:t>
            </a:r>
            <a:r>
              <a:rPr b="0" lang="en-AU" sz="2800" spc="-1" strike="noStrike">
                <a:solidFill>
                  <a:srgbClr val="ff0000"/>
                </a:solidFill>
                <a:latin typeface="Arial"/>
              </a:rPr>
              <a:t>!</a:t>
            </a:r>
            <a:endParaRPr b="0" lang="en-AU" sz="2800" spc="-1" strike="noStrike">
              <a:latin typeface="Arial"/>
            </a:endParaRPr>
          </a:p>
        </p:txBody>
      </p:sp>
      <p:pic>
        <p:nvPicPr>
          <p:cNvPr id="216" name="Picture 4" descr="Q9"/>
          <p:cNvPicPr/>
          <p:nvPr/>
        </p:nvPicPr>
        <p:blipFill>
          <a:blip r:embed="rId1"/>
          <a:stretch/>
        </p:blipFill>
        <p:spPr>
          <a:xfrm>
            <a:off x="179280" y="1139760"/>
            <a:ext cx="8577000" cy="3225600"/>
          </a:xfrm>
          <a:prstGeom prst="rect">
            <a:avLst/>
          </a:prstGeom>
          <a:ln w="0">
            <a:noFill/>
          </a:ln>
        </p:spPr>
      </p:pic>
      <p:sp>
        <p:nvSpPr>
          <p:cNvPr id="217" name="Rectangle 5"/>
          <p:cNvSpPr/>
          <p:nvPr/>
        </p:nvSpPr>
        <p:spPr>
          <a:xfrm>
            <a:off x="5076720" y="2421000"/>
            <a:ext cx="1366560" cy="720360"/>
          </a:xfrm>
          <a:prstGeom prst="rect">
            <a:avLst/>
          </a:prstGeom>
          <a:solidFill>
            <a:srgbClr val="bbe0e3"/>
          </a:solidFill>
          <a:ln w="9360">
            <a:solidFill>
              <a:srgbClr val="000000"/>
            </a:solidFill>
            <a:miter/>
          </a:ln>
        </p:spPr>
        <p:style>
          <a:lnRef idx="0"/>
          <a:fillRef idx="0"/>
          <a:effectRef idx="0"/>
          <a:fontRef idx="minor"/>
        </p:style>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008BAE-2A9B-4DB7-9DD4-0C23744C6199}"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19"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2001 Exam Q9c</a:t>
            </a:r>
            <a:endParaRPr b="0" lang="en-AU" sz="4400" spc="-1" strike="noStrike">
              <a:latin typeface="Arial"/>
            </a:endParaRPr>
          </a:p>
        </p:txBody>
      </p:sp>
      <p:pic>
        <p:nvPicPr>
          <p:cNvPr id="220" name="Picture 4" descr="Q9"/>
          <p:cNvPicPr/>
          <p:nvPr/>
        </p:nvPicPr>
        <p:blipFill>
          <a:blip r:embed="rId1"/>
          <a:stretch/>
        </p:blipFill>
        <p:spPr>
          <a:xfrm>
            <a:off x="179280" y="1139760"/>
            <a:ext cx="8577000" cy="3225600"/>
          </a:xfrm>
          <a:prstGeom prst="rect">
            <a:avLst/>
          </a:prstGeom>
          <a:ln w="0">
            <a:noFill/>
          </a:ln>
        </p:spPr>
      </p:pic>
      <p:sp>
        <p:nvSpPr>
          <p:cNvPr id="221" name="Rectangle 5"/>
          <p:cNvSpPr/>
          <p:nvPr/>
        </p:nvSpPr>
        <p:spPr>
          <a:xfrm>
            <a:off x="3780000" y="3500280"/>
            <a:ext cx="936000" cy="649080"/>
          </a:xfrm>
          <a:prstGeom prst="rect">
            <a:avLst/>
          </a:prstGeom>
          <a:solidFill>
            <a:srgbClr val="bbe0e3">
              <a:alpha val="40000"/>
            </a:srgbClr>
          </a:solidFill>
          <a:ln w="0">
            <a:noFill/>
          </a:ln>
        </p:spPr>
        <p:style>
          <a:lnRef idx="0"/>
          <a:fillRef idx="0"/>
          <a:effectRef idx="0"/>
          <a:fontRef idx="minor"/>
        </p:style>
      </p:sp>
      <p:sp>
        <p:nvSpPr>
          <p:cNvPr id="222" name="PlaceHolder 2"/>
          <p:cNvSpPr>
            <a:spLocks noGrp="1"/>
          </p:cNvSpPr>
          <p:nvPr>
            <p:ph/>
          </p:nvPr>
        </p:nvSpPr>
        <p:spPr>
          <a:xfrm>
            <a:off x="457200" y="4481640"/>
            <a:ext cx="8229240" cy="1683720"/>
          </a:xfrm>
          <a:prstGeom prst="rect">
            <a:avLst/>
          </a:prstGeom>
          <a:noFill/>
          <a:ln w="0">
            <a:noFill/>
          </a:ln>
        </p:spPr>
        <p:txBody>
          <a:bodyPr lIns="90000" rIns="90000" tIns="46800" bIns="46800" anchor="t">
            <a:normAutofit/>
          </a:bodyPr>
          <a:p>
            <a:pPr marL="343080" indent="-343080">
              <a:lnSpc>
                <a:spcPct val="100000"/>
              </a:lnSpc>
              <a:spcBef>
                <a:spcPts val="799"/>
              </a:spcBef>
              <a:tabLst>
                <a:tab algn="l" pos="0"/>
              </a:tabLst>
            </a:pPr>
            <a:r>
              <a:rPr b="1" i="1" lang="en-AU" sz="3200" spc="-1" strike="noStrike">
                <a:solidFill>
                  <a:srgbClr val="000000"/>
                </a:solidFill>
                <a:latin typeface="Arial"/>
              </a:rPr>
              <a:t>What is the maximum number of days the task "select testers" could take if the critical path cannot be changed?</a:t>
            </a: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AE4D701-07B4-419F-B13B-7DEDF943184B}"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24"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2001 Exam Q9c</a:t>
            </a:r>
            <a:endParaRPr b="0" lang="en-AU" sz="4400" spc="-1" strike="noStrike">
              <a:latin typeface="Arial"/>
            </a:endParaRPr>
          </a:p>
        </p:txBody>
      </p:sp>
      <p:pic>
        <p:nvPicPr>
          <p:cNvPr id="225" name="Picture 3" descr="Q9"/>
          <p:cNvPicPr/>
          <p:nvPr/>
        </p:nvPicPr>
        <p:blipFill>
          <a:blip r:embed="rId1"/>
          <a:stretch/>
        </p:blipFill>
        <p:spPr>
          <a:xfrm>
            <a:off x="179280" y="1139760"/>
            <a:ext cx="8577000" cy="3225600"/>
          </a:xfrm>
          <a:prstGeom prst="rect">
            <a:avLst/>
          </a:prstGeom>
          <a:ln w="0">
            <a:noFill/>
          </a:ln>
        </p:spPr>
      </p:pic>
      <p:sp>
        <p:nvSpPr>
          <p:cNvPr id="226" name="Rectangle 4"/>
          <p:cNvSpPr/>
          <p:nvPr/>
        </p:nvSpPr>
        <p:spPr>
          <a:xfrm>
            <a:off x="3780000" y="3500280"/>
            <a:ext cx="936000" cy="649080"/>
          </a:xfrm>
          <a:prstGeom prst="rect">
            <a:avLst/>
          </a:prstGeom>
          <a:solidFill>
            <a:srgbClr val="bbe0e3">
              <a:alpha val="40000"/>
            </a:srgbClr>
          </a:solidFill>
          <a:ln w="0">
            <a:noFill/>
          </a:ln>
        </p:spPr>
        <p:style>
          <a:lnRef idx="0"/>
          <a:fillRef idx="0"/>
          <a:effectRef idx="0"/>
          <a:fontRef idx="minor"/>
        </p:style>
      </p:sp>
      <p:sp>
        <p:nvSpPr>
          <p:cNvPr id="227" name="PlaceHolder 2"/>
          <p:cNvSpPr>
            <a:spLocks noGrp="1"/>
          </p:cNvSpPr>
          <p:nvPr>
            <p:ph/>
          </p:nvPr>
        </p:nvSpPr>
        <p:spPr>
          <a:xfrm>
            <a:off x="457200" y="4581000"/>
            <a:ext cx="8229240" cy="1684080"/>
          </a:xfrm>
          <a:prstGeom prst="rect">
            <a:avLst/>
          </a:prstGeom>
          <a:noFill/>
          <a:ln w="0">
            <a:noFill/>
          </a:ln>
        </p:spPr>
        <p:txBody>
          <a:bodyPr lIns="90000" rIns="90000" tIns="46800" bIns="46800" anchor="t">
            <a:normAutofit/>
          </a:bodyPr>
          <a:p>
            <a:pPr marL="343080" indent="-343080">
              <a:lnSpc>
                <a:spcPct val="90000"/>
              </a:lnSpc>
              <a:spcBef>
                <a:spcPts val="700"/>
              </a:spcBef>
              <a:tabLst>
                <a:tab algn="l" pos="0"/>
              </a:tabLst>
            </a:pPr>
            <a:r>
              <a:rPr b="0" lang="en-AU" sz="2800" spc="-1" strike="noStrike">
                <a:solidFill>
                  <a:srgbClr val="ff0000"/>
                </a:solidFill>
                <a:latin typeface="Arial"/>
              </a:rPr>
              <a:t>Since "Select testers" is </a:t>
            </a:r>
            <a:r>
              <a:rPr b="1" lang="en-AU" sz="2800" spc="-1" strike="noStrike">
                <a:solidFill>
                  <a:srgbClr val="ff0000"/>
                </a:solidFill>
                <a:latin typeface="Arial"/>
              </a:rPr>
              <a:t>on the critical path</a:t>
            </a:r>
            <a:r>
              <a:rPr b="0" lang="en-AU" sz="2800" spc="-1" strike="noStrike">
                <a:solidFill>
                  <a:srgbClr val="ff0000"/>
                </a:solidFill>
                <a:latin typeface="Arial"/>
              </a:rPr>
              <a:t>, the easy answer is </a:t>
            </a:r>
            <a:r>
              <a:rPr b="0" i="1" lang="en-AU" sz="2800" spc="-1" strike="noStrike">
                <a:solidFill>
                  <a:srgbClr val="ff0000"/>
                </a:solidFill>
                <a:latin typeface="Arial"/>
              </a:rPr>
              <a:t>FIVE DAYS</a:t>
            </a:r>
            <a:r>
              <a:rPr b="0" lang="en-AU" sz="2800" spc="-1" strike="noStrike">
                <a:solidFill>
                  <a:srgbClr val="ff0000"/>
                </a:solidFill>
                <a:latin typeface="Arial"/>
              </a:rPr>
              <a:t> (i.e. </a:t>
            </a:r>
            <a:r>
              <a:rPr b="1" lang="en-AU" sz="2800" spc="-1" strike="noStrike">
                <a:solidFill>
                  <a:srgbClr val="ff0000"/>
                </a:solidFill>
                <a:latin typeface="Arial"/>
              </a:rPr>
              <a:t>no change</a:t>
            </a:r>
            <a:r>
              <a:rPr b="0" lang="en-AU" sz="2800" spc="-1" strike="noStrike">
                <a:solidFill>
                  <a:srgbClr val="ff0000"/>
                </a:solidFill>
                <a:latin typeface="Arial"/>
              </a:rPr>
              <a:t>, because any change to the task would change the critical path.)</a:t>
            </a:r>
            <a:endParaRPr b="0" lang="en-AU" sz="2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EF2946-77D6-4D15-8BF9-FDEF09DF85CA}"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29"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Exam  Multichoice Q16</a:t>
            </a:r>
            <a:endParaRPr b="0" lang="en-AU" sz="4400" spc="-1" strike="noStrike">
              <a:latin typeface="Arial"/>
            </a:endParaRPr>
          </a:p>
        </p:txBody>
      </p:sp>
      <p:sp>
        <p:nvSpPr>
          <p:cNvPr id="230" name="PlaceHolder 2"/>
          <p:cNvSpPr>
            <a:spLocks noGrp="1"/>
          </p:cNvSpPr>
          <p:nvPr>
            <p:ph/>
          </p:nvPr>
        </p:nvSpPr>
        <p:spPr>
          <a:xfrm>
            <a:off x="1527120" y="3755880"/>
            <a:ext cx="6213240" cy="2841480"/>
          </a:xfrm>
          <a:prstGeom prst="rect">
            <a:avLst/>
          </a:prstGeom>
          <a:noFill/>
          <a:ln w="0">
            <a:noFill/>
          </a:ln>
        </p:spPr>
        <p:txBody>
          <a:bodyPr lIns="90000" rIns="90000" tIns="46800" bIns="46800" anchor="t">
            <a:normAutofit/>
          </a:bodyPr>
          <a:p>
            <a:pPr marL="343080" indent="-343080">
              <a:lnSpc>
                <a:spcPct val="90000"/>
              </a:lnSpc>
              <a:spcBef>
                <a:spcPts val="799"/>
              </a:spcBef>
              <a:tabLst>
                <a:tab algn="l" pos="0"/>
              </a:tabLst>
            </a:pPr>
            <a:r>
              <a:rPr b="0" lang="en-AU" sz="3200" spc="-1" strike="noStrike">
                <a:solidFill>
                  <a:srgbClr val="000000"/>
                </a:solidFill>
                <a:latin typeface="Arial"/>
              </a:rPr>
              <a:t>Is Task D is a predecessor for :</a:t>
            </a:r>
            <a:endParaRPr b="0" lang="en-AU" sz="3200" spc="-1" strike="noStrike">
              <a:latin typeface="Arial"/>
            </a:endParaRPr>
          </a:p>
          <a:p>
            <a:pPr marL="343080" indent="-343080">
              <a:lnSpc>
                <a:spcPct val="90000"/>
              </a:lnSpc>
              <a:spcBef>
                <a:spcPts val="799"/>
              </a:spcBef>
              <a:tabLst>
                <a:tab algn="l" pos="0"/>
              </a:tabLst>
            </a:pPr>
            <a:r>
              <a:rPr b="0" lang="en-AU" sz="3200" spc="-1" strike="noStrike">
                <a:solidFill>
                  <a:srgbClr val="000000"/>
                </a:solidFill>
                <a:latin typeface="Arial"/>
              </a:rPr>
              <a:t>(A) Tasks E&amp;F?</a:t>
            </a:r>
            <a:endParaRPr b="0" lang="en-AU" sz="3200" spc="-1" strike="noStrike">
              <a:latin typeface="Arial"/>
            </a:endParaRPr>
          </a:p>
          <a:p>
            <a:pPr marL="343080" indent="-343080">
              <a:lnSpc>
                <a:spcPct val="90000"/>
              </a:lnSpc>
              <a:spcBef>
                <a:spcPts val="799"/>
              </a:spcBef>
              <a:tabLst>
                <a:tab algn="l" pos="0"/>
              </a:tabLst>
            </a:pPr>
            <a:r>
              <a:rPr b="0" lang="en-AU" sz="3200" spc="-1" strike="noStrike">
                <a:solidFill>
                  <a:srgbClr val="000000"/>
                </a:solidFill>
                <a:latin typeface="Arial"/>
              </a:rPr>
              <a:t>(B) Tasks B&amp;C?</a:t>
            </a:r>
            <a:endParaRPr b="0" lang="en-AU" sz="3200" spc="-1" strike="noStrike">
              <a:latin typeface="Arial"/>
            </a:endParaRPr>
          </a:p>
          <a:p>
            <a:pPr marL="343080" indent="-343080">
              <a:lnSpc>
                <a:spcPct val="90000"/>
              </a:lnSpc>
              <a:spcBef>
                <a:spcPts val="799"/>
              </a:spcBef>
              <a:tabLst>
                <a:tab algn="l" pos="0"/>
              </a:tabLst>
            </a:pPr>
            <a:r>
              <a:rPr b="0" lang="en-AU" sz="3200" spc="-1" strike="noStrike">
                <a:solidFill>
                  <a:srgbClr val="000000"/>
                </a:solidFill>
                <a:latin typeface="Arial"/>
              </a:rPr>
              <a:t>(C) Tasks C&amp;F?</a:t>
            </a:r>
            <a:endParaRPr b="0" lang="en-AU" sz="3200" spc="-1" strike="noStrike">
              <a:latin typeface="Arial"/>
            </a:endParaRPr>
          </a:p>
          <a:p>
            <a:pPr marL="343080" indent="-343080">
              <a:lnSpc>
                <a:spcPct val="90000"/>
              </a:lnSpc>
              <a:spcBef>
                <a:spcPts val="799"/>
              </a:spcBef>
              <a:tabLst>
                <a:tab algn="l" pos="0"/>
              </a:tabLst>
            </a:pPr>
            <a:r>
              <a:rPr b="0" lang="en-AU" sz="3200" spc="-1" strike="noStrike">
                <a:solidFill>
                  <a:srgbClr val="000000"/>
                </a:solidFill>
                <a:latin typeface="Arial"/>
              </a:rPr>
              <a:t>(D) Tasks B&amp;E?</a:t>
            </a:r>
            <a:endParaRPr b="0" lang="en-AU" sz="3200" spc="-1" strike="noStrike">
              <a:latin typeface="Arial"/>
            </a:endParaRPr>
          </a:p>
        </p:txBody>
      </p:sp>
      <p:pic>
        <p:nvPicPr>
          <p:cNvPr id="231" name="Picture 4" descr="q16"/>
          <p:cNvPicPr/>
          <p:nvPr/>
        </p:nvPicPr>
        <p:blipFill>
          <a:blip r:embed="rId1"/>
          <a:stretch/>
        </p:blipFill>
        <p:spPr>
          <a:xfrm>
            <a:off x="1641600" y="1413000"/>
            <a:ext cx="5809680" cy="199008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B90014B-051D-4931-AE22-74945B3932C7}"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33"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Exam Multichoice Q16</a:t>
            </a:r>
            <a:endParaRPr b="0" lang="en-AU" sz="4400" spc="-1" strike="noStrike">
              <a:latin typeface="Arial"/>
            </a:endParaRPr>
          </a:p>
        </p:txBody>
      </p:sp>
      <p:sp>
        <p:nvSpPr>
          <p:cNvPr id="234" name="Rectangle 4"/>
          <p:cNvSpPr/>
          <p:nvPr/>
        </p:nvSpPr>
        <p:spPr>
          <a:xfrm>
            <a:off x="684360" y="3645000"/>
            <a:ext cx="7992720" cy="2141280"/>
          </a:xfrm>
          <a:prstGeom prst="rect">
            <a:avLst/>
          </a:prstGeom>
          <a:noFill/>
          <a:ln w="0">
            <a:noFill/>
          </a:ln>
        </p:spPr>
        <p:style>
          <a:lnRef idx="0"/>
          <a:fillRef idx="0"/>
          <a:effectRef idx="0"/>
          <a:fontRef idx="minor"/>
        </p:style>
        <p:txBody>
          <a:bodyPr lIns="90000" rIns="90000" tIns="46800" bIns="46800" anchor="t">
            <a:spAutoFit/>
          </a:bodyPr>
          <a:p>
            <a:pPr>
              <a:lnSpc>
                <a:spcPct val="8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2800" spc="-1" strike="noStrike">
                <a:solidFill>
                  <a:srgbClr val="ff0000"/>
                </a:solidFill>
                <a:latin typeface="Arial"/>
                <a:ea typeface="DejaVu Sans"/>
              </a:rPr>
              <a:t>No dependency arrows!  Examiners don’t seem to understand them.  Assume that a task that does not start on day 1 must be dependent on some other task. Which tasks are dependent on task D?  Find the tasks that start as soon as task D has finished… E and F. So the answer is [A].</a:t>
            </a:r>
            <a:endParaRPr b="0" lang="en-AU" sz="2800" spc="-1" strike="noStrike">
              <a:latin typeface="Arial"/>
            </a:endParaRPr>
          </a:p>
        </p:txBody>
      </p:sp>
      <p:pic>
        <p:nvPicPr>
          <p:cNvPr id="235" name="Picture 5" descr="q16"/>
          <p:cNvPicPr/>
          <p:nvPr/>
        </p:nvPicPr>
        <p:blipFill>
          <a:blip r:embed="rId1"/>
          <a:stretch/>
        </p:blipFill>
        <p:spPr>
          <a:xfrm>
            <a:off x="1641600" y="1293840"/>
            <a:ext cx="5809680" cy="199044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5CD9884-97CF-4205-825B-FB5B54ECB07E}"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37"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 Section B, Q13b</a:t>
            </a:r>
            <a:endParaRPr b="0" lang="en-AU" sz="4400" spc="-1" strike="noStrike">
              <a:latin typeface="Arial"/>
            </a:endParaRPr>
          </a:p>
        </p:txBody>
      </p:sp>
      <p:sp>
        <p:nvSpPr>
          <p:cNvPr id="238" name="PlaceHolder 2"/>
          <p:cNvSpPr>
            <a:spLocks noGrp="1"/>
          </p:cNvSpPr>
          <p:nvPr>
            <p:ph/>
          </p:nvPr>
        </p:nvSpPr>
        <p:spPr>
          <a:xfrm>
            <a:off x="446040" y="5516640"/>
            <a:ext cx="4269960" cy="936360"/>
          </a:xfrm>
          <a:prstGeom prst="rect">
            <a:avLst/>
          </a:prstGeom>
          <a:noFill/>
          <a:ln w="0">
            <a:noFill/>
          </a:ln>
        </p:spPr>
        <p:txBody>
          <a:bodyPr lIns="90000" rIns="90000" tIns="46800" bIns="46800" anchor="t">
            <a:normAutofit/>
          </a:bodyPr>
          <a:p>
            <a:pPr marL="343080" indent="-343080">
              <a:lnSpc>
                <a:spcPct val="100000"/>
              </a:lnSpc>
              <a:spcBef>
                <a:spcPts val="601"/>
              </a:spcBef>
              <a:tabLst>
                <a:tab algn="l" pos="0"/>
              </a:tabLst>
            </a:pPr>
            <a:r>
              <a:rPr b="0" lang="en-AU" sz="2400" spc="-1" strike="noStrike">
                <a:solidFill>
                  <a:srgbClr val="000000"/>
                </a:solidFill>
                <a:latin typeface="Arial"/>
              </a:rPr>
              <a:t>Q13b (i) Mark the critical path</a:t>
            </a:r>
            <a:endParaRPr b="0" lang="en-AU" sz="2400" spc="-1" strike="noStrike">
              <a:latin typeface="Arial"/>
            </a:endParaRPr>
          </a:p>
          <a:p>
            <a:pPr marL="343080" indent="-343080">
              <a:lnSpc>
                <a:spcPct val="100000"/>
              </a:lnSpc>
              <a:spcBef>
                <a:spcPts val="601"/>
              </a:spcBef>
              <a:tabLst>
                <a:tab algn="l" pos="0"/>
              </a:tabLst>
            </a:pPr>
            <a:endParaRPr b="0" lang="en-AU" sz="2400" spc="-1" strike="noStrike">
              <a:latin typeface="Arial"/>
            </a:endParaRPr>
          </a:p>
        </p:txBody>
      </p:sp>
      <p:pic>
        <p:nvPicPr>
          <p:cNvPr id="239" name="Picture 4" descr="qb15"/>
          <p:cNvPicPr/>
          <p:nvPr/>
        </p:nvPicPr>
        <p:blipFill>
          <a:blip r:embed="rId1"/>
          <a:stretch/>
        </p:blipFill>
        <p:spPr>
          <a:xfrm>
            <a:off x="150840" y="1233360"/>
            <a:ext cx="8524440" cy="3870000"/>
          </a:xfrm>
          <a:prstGeom prst="rect">
            <a:avLst/>
          </a:prstGeom>
          <a:ln w="0">
            <a:noFill/>
          </a:ln>
        </p:spPr>
      </p:pic>
      <p:sp>
        <p:nvSpPr>
          <p:cNvPr id="240" name="Text Box 5"/>
          <p:cNvSpPr/>
          <p:nvPr/>
        </p:nvSpPr>
        <p:spPr>
          <a:xfrm>
            <a:off x="5651640" y="4189320"/>
            <a:ext cx="3239640" cy="204048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nSpc>
                <a:spcPct val="100000"/>
              </a:lnSpc>
              <a:spcBef>
                <a:spcPts val="10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AU" sz="1600" spc="-1" strike="noStrike">
                <a:solidFill>
                  <a:srgbClr val="000099"/>
                </a:solidFill>
                <a:latin typeface="Arial"/>
                <a:ea typeface="DejaVu Sans"/>
              </a:rPr>
              <a:t>Note the dummy task before ‘train the cashier’.  I think it’s meant to imply that training the cashier is dependent on installing the hardware first… but it </a:t>
            </a:r>
            <a:r>
              <a:rPr b="1" i="1" lang="en-AU" sz="1600" spc="-1" strike="noStrike">
                <a:solidFill>
                  <a:srgbClr val="000099"/>
                </a:solidFill>
                <a:latin typeface="Arial"/>
                <a:ea typeface="DejaVu Sans"/>
              </a:rPr>
              <a:t>should</a:t>
            </a:r>
            <a:r>
              <a:rPr b="0" i="1" lang="en-AU" sz="1600" spc="-1" strike="noStrike">
                <a:solidFill>
                  <a:srgbClr val="000099"/>
                </a:solidFill>
                <a:latin typeface="Arial"/>
                <a:ea typeface="DejaVu Sans"/>
              </a:rPr>
              <a:t> connect to the node after “install hardware” and have a duration attached.  Grrr!</a:t>
            </a:r>
            <a:endParaRPr b="0" lang="en-AU" sz="16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1F72168-CAED-4526-B88D-93FEC849382E}"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42"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 Section B, Q13b</a:t>
            </a:r>
            <a:endParaRPr b="0" lang="en-AU" sz="4400" spc="-1" strike="noStrike">
              <a:latin typeface="Arial"/>
            </a:endParaRPr>
          </a:p>
        </p:txBody>
      </p:sp>
      <p:sp>
        <p:nvSpPr>
          <p:cNvPr id="243" name="PlaceHolder 2"/>
          <p:cNvSpPr>
            <a:spLocks noGrp="1"/>
          </p:cNvSpPr>
          <p:nvPr>
            <p:ph/>
          </p:nvPr>
        </p:nvSpPr>
        <p:spPr>
          <a:xfrm>
            <a:off x="468360" y="5013000"/>
            <a:ext cx="8229240" cy="1366560"/>
          </a:xfrm>
          <a:prstGeom prst="rect">
            <a:avLst/>
          </a:prstGeom>
          <a:noFill/>
          <a:ln w="0">
            <a:noFill/>
          </a:ln>
        </p:spPr>
        <p:txBody>
          <a:bodyPr lIns="90000" rIns="90000" tIns="46800" bIns="46800" anchor="t">
            <a:normAutofit/>
          </a:bodyPr>
          <a:p>
            <a:pPr marL="343080" indent="-343080">
              <a:lnSpc>
                <a:spcPct val="80000"/>
              </a:lnSpc>
              <a:spcBef>
                <a:spcPts val="700"/>
              </a:spcBef>
              <a:tabLst>
                <a:tab algn="l" pos="0"/>
              </a:tabLst>
            </a:pPr>
            <a:r>
              <a:rPr b="1" lang="en-AU" sz="2800" spc="-1" strike="noStrike">
                <a:solidFill>
                  <a:srgbClr val="ff0000"/>
                </a:solidFill>
                <a:latin typeface="Arial"/>
              </a:rPr>
              <a:t> </a:t>
            </a:r>
            <a:r>
              <a:rPr b="1" lang="en-AU" sz="2800" spc="-1" strike="noStrike">
                <a:solidFill>
                  <a:srgbClr val="ff0000"/>
                </a:solidFill>
                <a:latin typeface="Arial"/>
              </a:rPr>
              <a:t>Path 1 = 1+1+2 = 4 days (excluding last task)</a:t>
            </a:r>
            <a:endParaRPr b="0" lang="en-AU" sz="2800" spc="-1" strike="noStrike">
              <a:latin typeface="Arial"/>
            </a:endParaRPr>
          </a:p>
          <a:p>
            <a:pPr marL="343080" indent="-343080">
              <a:lnSpc>
                <a:spcPct val="80000"/>
              </a:lnSpc>
              <a:spcBef>
                <a:spcPts val="700"/>
              </a:spcBef>
              <a:tabLst>
                <a:tab algn="l" pos="0"/>
              </a:tabLst>
            </a:pPr>
            <a:r>
              <a:rPr b="1" lang="en-AU" sz="2800" spc="-1" strike="noStrike">
                <a:solidFill>
                  <a:srgbClr val="ff0000"/>
                </a:solidFill>
                <a:latin typeface="Arial"/>
              </a:rPr>
              <a:t> </a:t>
            </a:r>
            <a:r>
              <a:rPr b="1" lang="en-AU" sz="2800" spc="-1" strike="noStrike">
                <a:solidFill>
                  <a:srgbClr val="ff0000"/>
                </a:solidFill>
                <a:latin typeface="Arial"/>
              </a:rPr>
              <a:t>Path 2 = 1+2     = 3 days</a:t>
            </a:r>
            <a:endParaRPr b="0" lang="en-AU" sz="2800" spc="-1" strike="noStrike">
              <a:latin typeface="Arial"/>
            </a:endParaRPr>
          </a:p>
          <a:p>
            <a:pPr marL="343080" indent="-343080">
              <a:lnSpc>
                <a:spcPct val="80000"/>
              </a:lnSpc>
              <a:spcBef>
                <a:spcPts val="700"/>
              </a:spcBef>
              <a:tabLst>
                <a:tab algn="l" pos="0"/>
              </a:tabLst>
            </a:pPr>
            <a:r>
              <a:rPr b="1" lang="en-AU" sz="2800" spc="-1" strike="noStrike">
                <a:solidFill>
                  <a:srgbClr val="ff0000"/>
                </a:solidFill>
                <a:latin typeface="Arial"/>
              </a:rPr>
              <a:t>*Path 3 = 2+1+2 = 5 days*</a:t>
            </a:r>
            <a:endParaRPr b="0" lang="en-AU" sz="2800" spc="-1" strike="noStrike">
              <a:latin typeface="Arial"/>
            </a:endParaRPr>
          </a:p>
          <a:p>
            <a:pPr marL="343080" indent="-343080">
              <a:lnSpc>
                <a:spcPct val="80000"/>
              </a:lnSpc>
              <a:spcBef>
                <a:spcPts val="700"/>
              </a:spcBef>
              <a:tabLst>
                <a:tab algn="l" pos="0"/>
              </a:tabLst>
            </a:pPr>
            <a:endParaRPr b="0" lang="en-AU" sz="2800" spc="-1" strike="noStrike">
              <a:latin typeface="Arial"/>
            </a:endParaRPr>
          </a:p>
        </p:txBody>
      </p:sp>
      <p:pic>
        <p:nvPicPr>
          <p:cNvPr id="244" name="Picture 5" descr="qb15-cp"/>
          <p:cNvPicPr/>
          <p:nvPr/>
        </p:nvPicPr>
        <p:blipFill>
          <a:blip r:embed="rId1"/>
          <a:stretch/>
        </p:blipFill>
        <p:spPr>
          <a:xfrm>
            <a:off x="295200" y="1125360"/>
            <a:ext cx="8453160" cy="383688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44B934-BC8B-4047-BACA-1C2980E26D92}"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46"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 Section B, Q13b</a:t>
            </a:r>
            <a:endParaRPr b="0" lang="en-AU" sz="4400" spc="-1" strike="noStrike">
              <a:latin typeface="Arial"/>
            </a:endParaRPr>
          </a:p>
        </p:txBody>
      </p:sp>
      <p:sp>
        <p:nvSpPr>
          <p:cNvPr id="247" name="PlaceHolder 2"/>
          <p:cNvSpPr>
            <a:spLocks noGrp="1"/>
          </p:cNvSpPr>
          <p:nvPr>
            <p:ph/>
          </p:nvPr>
        </p:nvSpPr>
        <p:spPr>
          <a:xfrm>
            <a:off x="446040" y="4149360"/>
            <a:ext cx="8229240" cy="1655280"/>
          </a:xfrm>
          <a:prstGeom prst="rect">
            <a:avLst/>
          </a:prstGeom>
          <a:noFill/>
          <a:ln w="0">
            <a:noFill/>
          </a:ln>
        </p:spPr>
        <p:txBody>
          <a:bodyPr lIns="90000" rIns="90000" tIns="46800" bIns="46800" anchor="t">
            <a:normAutofit/>
          </a:bodyPr>
          <a:p>
            <a:pPr marL="343080" indent="-343080">
              <a:lnSpc>
                <a:spcPct val="100000"/>
              </a:lnSpc>
              <a:spcBef>
                <a:spcPts val="799"/>
              </a:spcBef>
              <a:tabLst>
                <a:tab algn="l" pos="0"/>
              </a:tabLst>
            </a:pPr>
            <a:r>
              <a:rPr b="0" lang="en-AU" sz="3200" spc="-1" strike="noStrike">
                <a:solidFill>
                  <a:srgbClr val="000000"/>
                </a:solidFill>
                <a:latin typeface="Arial"/>
              </a:rPr>
              <a:t>ii. Explain why the supermarket has allowed a week between the completion of the project and the opening celebrations.</a:t>
            </a:r>
            <a:endParaRPr b="0" lang="en-AU" sz="3200" spc="-1" strike="noStrike">
              <a:latin typeface="Arial"/>
            </a:endParaRPr>
          </a:p>
        </p:txBody>
      </p:sp>
      <p:pic>
        <p:nvPicPr>
          <p:cNvPr id="248" name="Picture 4" descr="qb15"/>
          <p:cNvPicPr/>
          <p:nvPr/>
        </p:nvPicPr>
        <p:blipFill>
          <a:blip r:embed="rId1"/>
          <a:stretch/>
        </p:blipFill>
        <p:spPr>
          <a:xfrm>
            <a:off x="1878120" y="1263600"/>
            <a:ext cx="4925520" cy="223632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50C1138-8DD6-4527-92CC-43CB5CB2BC60}"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50"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2003 – Section B, Q13b</a:t>
            </a:r>
            <a:endParaRPr b="0" lang="en-AU" sz="4400" spc="-1" strike="noStrike">
              <a:latin typeface="Arial"/>
            </a:endParaRPr>
          </a:p>
        </p:txBody>
      </p:sp>
      <p:sp>
        <p:nvSpPr>
          <p:cNvPr id="251" name="PlaceHolder 2"/>
          <p:cNvSpPr>
            <a:spLocks noGrp="1"/>
          </p:cNvSpPr>
          <p:nvPr>
            <p:ph/>
          </p:nvPr>
        </p:nvSpPr>
        <p:spPr>
          <a:xfrm>
            <a:off x="446040" y="4149720"/>
            <a:ext cx="8229240" cy="2015640"/>
          </a:xfrm>
          <a:prstGeom prst="rect">
            <a:avLst/>
          </a:prstGeom>
          <a:noFill/>
          <a:ln w="0">
            <a:noFill/>
          </a:ln>
        </p:spPr>
        <p:txBody>
          <a:bodyPr lIns="90000" rIns="90000" tIns="46800" bIns="46800" anchor="t">
            <a:normAutofit/>
          </a:bodyPr>
          <a:p>
            <a:pPr marL="343080" indent="-343080">
              <a:lnSpc>
                <a:spcPct val="80000"/>
              </a:lnSpc>
              <a:spcBef>
                <a:spcPts val="700"/>
              </a:spcBef>
              <a:tabLst>
                <a:tab algn="l" pos="0"/>
              </a:tabLst>
            </a:pPr>
            <a:r>
              <a:rPr b="0" lang="en-AU" sz="2800" spc="-1" strike="noStrike">
                <a:solidFill>
                  <a:srgbClr val="ff0000"/>
                </a:solidFill>
                <a:latin typeface="Arial"/>
              </a:rPr>
              <a:t>One week has been allowed for:</a:t>
            </a:r>
            <a:br/>
            <a:r>
              <a:rPr b="0" lang="en-AU" sz="2800" spc="-1" strike="noStrike">
                <a:solidFill>
                  <a:srgbClr val="ff0000"/>
                </a:solidFill>
                <a:latin typeface="Arial"/>
              </a:rPr>
              <a:t>• fixing any problems that occur during the testing of the system</a:t>
            </a:r>
            <a:br/>
            <a:r>
              <a:rPr b="0" lang="en-AU" sz="2800" spc="-1" strike="noStrike">
                <a:solidFill>
                  <a:srgbClr val="ff0000"/>
                </a:solidFill>
                <a:latin typeface="Arial"/>
              </a:rPr>
              <a:t>• allowing for any delays that might occur so that the store meets its opening date.</a:t>
            </a:r>
            <a:endParaRPr b="0" lang="en-AU" sz="2800" spc="-1" strike="noStrike">
              <a:latin typeface="Arial"/>
            </a:endParaRPr>
          </a:p>
        </p:txBody>
      </p:sp>
      <p:pic>
        <p:nvPicPr>
          <p:cNvPr id="252" name="Picture 4" descr="qb15"/>
          <p:cNvPicPr/>
          <p:nvPr/>
        </p:nvPicPr>
        <p:blipFill>
          <a:blip r:embed="rId1"/>
          <a:stretch/>
        </p:blipFill>
        <p:spPr>
          <a:xfrm>
            <a:off x="942840" y="1197000"/>
            <a:ext cx="6149880" cy="279216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2AD8E3A-EC9C-4C35-AF2A-4D6C51520DCD}"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54"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2004 Exam – Q13-14</a:t>
            </a:r>
            <a:endParaRPr b="0" lang="en-AU" sz="4400" spc="-1" strike="noStrike">
              <a:latin typeface="Arial"/>
            </a:endParaRPr>
          </a:p>
        </p:txBody>
      </p:sp>
      <p:sp>
        <p:nvSpPr>
          <p:cNvPr id="255" name="PlaceHolder 2"/>
          <p:cNvSpPr>
            <a:spLocks noGrp="1"/>
          </p:cNvSpPr>
          <p:nvPr>
            <p:ph/>
          </p:nvPr>
        </p:nvSpPr>
        <p:spPr>
          <a:xfrm>
            <a:off x="457200" y="4076640"/>
            <a:ext cx="8229240" cy="1976040"/>
          </a:xfrm>
          <a:prstGeom prst="rect">
            <a:avLst/>
          </a:prstGeom>
          <a:noFill/>
          <a:ln w="0">
            <a:noFill/>
          </a:ln>
        </p:spPr>
        <p:txBody>
          <a:bodyPr lIns="90000" rIns="90000" tIns="46800" bIns="46800" anchor="t">
            <a:normAutofit/>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rPr>
              <a:t>In the table above the critical path consists of tasks </a:t>
            </a:r>
            <a:endParaRPr b="0" lang="en-AU" sz="2400" spc="-1" strike="noStrike">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rPr>
              <a:t>A. 1,2,4 and 5? </a:t>
            </a:r>
            <a:endParaRPr b="0" lang="en-AU" sz="2400" spc="-1" strike="noStrike">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rPr>
              <a:t>B. 1,3,4 and 5?</a:t>
            </a:r>
            <a:endParaRPr b="0" lang="en-AU" sz="2400" spc="-1" strike="noStrike">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rPr>
              <a:t>C. 1,2,5 and 6?</a:t>
            </a:r>
            <a:endParaRPr b="0" lang="en-AU" sz="2400" spc="-1" strike="noStrike">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000000"/>
                </a:solidFill>
                <a:latin typeface="Arial"/>
              </a:rPr>
              <a:t>D. 1,2,4 and 6?</a:t>
            </a:r>
            <a:endParaRPr b="0" lang="en-AU" sz="2400" spc="-1" strike="noStrike">
              <a:latin typeface="Arial"/>
            </a:endParaRPr>
          </a:p>
          <a:p>
            <a:pPr>
              <a:lnSpc>
                <a:spcPct val="80000"/>
              </a:lnSpc>
              <a:spcBef>
                <a:spcPts val="601"/>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2400" spc="-1" strike="noStrike">
              <a:latin typeface="Arial"/>
            </a:endParaRPr>
          </a:p>
        </p:txBody>
      </p:sp>
      <p:pic>
        <p:nvPicPr>
          <p:cNvPr id="256" name="Picture 4" descr="S1-14"/>
          <p:cNvPicPr/>
          <p:nvPr/>
        </p:nvPicPr>
        <p:blipFill>
          <a:blip r:embed="rId1"/>
          <a:stretch/>
        </p:blipFill>
        <p:spPr>
          <a:xfrm>
            <a:off x="468360" y="1197000"/>
            <a:ext cx="8137080" cy="2619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alpha val="31000"/>
          </a:srgbClr>
        </a:solidFill>
      </p:bgPr>
    </p:bg>
    <p:spTree>
      <p:nvGrpSpPr>
        <p:cNvPr id="1" name=""/>
        <p:cNvGrpSpPr/>
        <p:nvPr/>
      </p:nvGrpSpPr>
      <p:grpSpPr>
        <a:xfrm>
          <a:off x="0" y="0"/>
          <a:ext cx="0" cy="0"/>
          <a:chOff x="0" y="0"/>
          <a:chExt cx="0" cy="0"/>
        </a:xfrm>
      </p:grpSpPr>
      <p:sp>
        <p:nvSpPr>
          <p:cNvPr id="59"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23196DC-D819-490E-8206-F146BE772FB2}"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60" name="PlaceHolder 1"/>
          <p:cNvSpPr>
            <a:spLocks noGrp="1"/>
          </p:cNvSpPr>
          <p:nvPr>
            <p:ph type="title"/>
          </p:nvPr>
        </p:nvSpPr>
        <p:spPr>
          <a:xfrm>
            <a:off x="601200" y="-100440"/>
            <a:ext cx="8218080" cy="300960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9600" spc="-1" strike="noStrike">
                <a:solidFill>
                  <a:srgbClr val="808080"/>
                </a:solidFill>
                <a:latin typeface="Arial"/>
              </a:rPr>
              <a:t>Gantt </a:t>
            </a:r>
            <a:br/>
            <a:r>
              <a:rPr b="0" lang="en-AU" sz="9600" spc="-1" strike="noStrike">
                <a:solidFill>
                  <a:srgbClr val="808080"/>
                </a:solidFill>
                <a:latin typeface="Arial"/>
              </a:rPr>
              <a:t>Charts</a:t>
            </a:r>
            <a:endParaRPr b="0" lang="en-AU" sz="9600" spc="-1" strike="noStrike">
              <a:latin typeface="Arial"/>
            </a:endParaRPr>
          </a:p>
        </p:txBody>
      </p:sp>
      <p:sp>
        <p:nvSpPr>
          <p:cNvPr id="61" name="Text Box 4"/>
          <p:cNvSpPr/>
          <p:nvPr/>
        </p:nvSpPr>
        <p:spPr>
          <a:xfrm>
            <a:off x="2627280" y="2708280"/>
            <a:ext cx="4032000" cy="367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spAutoFit/>
          </a:bodyPr>
          <a:p>
            <a:pPr algn="ctr">
              <a:lnSpc>
                <a:spcPct val="10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AU" sz="1800" spc="-1" strike="noStrike">
                <a:solidFill>
                  <a:srgbClr val="ffffff"/>
                </a:solidFill>
                <a:latin typeface="Arial"/>
                <a:ea typeface="DejaVu Sans"/>
              </a:rPr>
              <a:t>Henry Laurence Gantt</a:t>
            </a:r>
            <a:r>
              <a:rPr b="0" lang="en-AU" sz="1800" spc="-1" strike="noStrike">
                <a:solidFill>
                  <a:srgbClr val="ffffff"/>
                </a:solidFill>
                <a:latin typeface="Arial"/>
                <a:ea typeface="DejaVu Sans"/>
              </a:rPr>
              <a:t> (1861-1919)</a:t>
            </a:r>
            <a:r>
              <a:rPr b="0" lang="en-AU" sz="1800" spc="-1" strike="noStrike">
                <a:solidFill>
                  <a:srgbClr val="000000"/>
                </a:solidFill>
                <a:latin typeface="Arial"/>
                <a:ea typeface="DejaVu Sans"/>
              </a:rPr>
              <a:t> </a:t>
            </a:r>
            <a:endParaRPr b="0" lang="en-AU" sz="1800" spc="-1" strike="noStrike">
              <a:latin typeface="Arial"/>
            </a:endParaRPr>
          </a:p>
        </p:txBody>
      </p:sp>
      <p:sp>
        <p:nvSpPr>
          <p:cNvPr id="62" name="Rectangle 5"/>
          <p:cNvSpPr/>
          <p:nvPr/>
        </p:nvSpPr>
        <p:spPr>
          <a:xfrm>
            <a:off x="554040" y="-141120"/>
            <a:ext cx="8218080" cy="3009240"/>
          </a:xfrm>
          <a:prstGeom prst="rect">
            <a:avLst/>
          </a:prstGeom>
          <a:noFill/>
          <a:ln w="0">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9600" spc="-1" strike="noStrike">
                <a:solidFill>
                  <a:srgbClr val="ffffff"/>
                </a:solidFill>
                <a:latin typeface="Arial"/>
                <a:ea typeface="DejaVu Sans"/>
              </a:rPr>
              <a:t>Gantt </a:t>
            </a:r>
            <a:br/>
            <a:r>
              <a:rPr b="0" lang="en-AU" sz="9600" spc="-1" strike="noStrike">
                <a:solidFill>
                  <a:srgbClr val="ffffff"/>
                </a:solidFill>
                <a:latin typeface="Arial"/>
                <a:ea typeface="DejaVu Sans"/>
              </a:rPr>
              <a:t>Charts</a:t>
            </a:r>
            <a:endParaRPr b="0" lang="en-AU" sz="9600" spc="-1" strike="noStrike">
              <a:latin typeface="Arial"/>
            </a:endParaRPr>
          </a:p>
        </p:txBody>
      </p:sp>
      <p:pic>
        <p:nvPicPr>
          <p:cNvPr id="63" name="Picture 6" descr="gantt"/>
          <p:cNvPicPr/>
          <p:nvPr/>
        </p:nvPicPr>
        <p:blipFill>
          <a:blip r:embed="rId1"/>
          <a:stretch/>
        </p:blipFill>
        <p:spPr>
          <a:xfrm>
            <a:off x="3286080" y="3357720"/>
            <a:ext cx="2941200" cy="3445920"/>
          </a:xfrm>
          <a:prstGeom prst="rect">
            <a:avLst/>
          </a:prstGeom>
          <a:ln w="0">
            <a:noFill/>
          </a:ln>
        </p:spPr>
      </p:pic>
      <p:pic>
        <p:nvPicPr>
          <p:cNvPr id="64" name="Picture 7" descr="woman"/>
          <p:cNvPicPr/>
          <p:nvPr/>
        </p:nvPicPr>
        <p:blipFill>
          <a:blip r:embed="rId2"/>
          <a:stretch/>
        </p:blipFill>
        <p:spPr>
          <a:xfrm>
            <a:off x="-6013440" y="3174840"/>
            <a:ext cx="5832000" cy="3682800"/>
          </a:xfrm>
          <a:prstGeom prst="rect">
            <a:avLst/>
          </a:prstGeom>
          <a:ln w="0">
            <a:noFill/>
          </a:ln>
        </p:spPr>
      </p:pic>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fill="hold">
                      <p:stCondLst>
                        <p:cond delay="indefinite"/>
                      </p:stCondLst>
                      <p:childTnLst>
                        <p:par>
                          <p:cTn id="39" fill="hold">
                            <p:stCondLst>
                              <p:cond delay="0"/>
                            </p:stCondLst>
                            <p:childTnLst>
                              <p:par>
                                <p:cTn id="40" nodeType="clickEffect" fill="hold" presetClass="path">
                                  <p:stCondLst>
                                    <p:cond delay="0"/>
                                  </p:stCondLst>
                                  <p:childTnLst>
                                    <p:animMotion origin="layout" path="M 0.06702 -0.01086 L 0.81511 0.07309 E">
                                      <p:cBhvr>
                                        <p:cTn id="41" dur="2000" fill="hold"/>
                                        <p:tgtEl>
                                          <p:spTgt spid="64"/>
                                        </p:tgtEl>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0048D9-1E28-4B48-8ABA-A8C332F69FD1}"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58" name="PlaceHolder 1"/>
          <p:cNvSpPr>
            <a:spLocks noGrp="1"/>
          </p:cNvSpPr>
          <p:nvPr>
            <p:ph type="title"/>
          </p:nvPr>
        </p:nvSpPr>
        <p:spPr>
          <a:xfrm>
            <a:off x="457200" y="399960"/>
            <a:ext cx="8229240" cy="79668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2004 Exam – Q13</a:t>
            </a:r>
            <a:endParaRPr b="0" lang="en-AU" sz="4400" spc="-1" strike="noStrike">
              <a:latin typeface="Arial"/>
            </a:endParaRPr>
          </a:p>
        </p:txBody>
      </p:sp>
      <p:sp>
        <p:nvSpPr>
          <p:cNvPr id="259" name="PlaceHolder 2"/>
          <p:cNvSpPr>
            <a:spLocks noGrp="1"/>
          </p:cNvSpPr>
          <p:nvPr>
            <p:ph/>
          </p:nvPr>
        </p:nvSpPr>
        <p:spPr>
          <a:xfrm>
            <a:off x="457200" y="4076640"/>
            <a:ext cx="8229240" cy="1976040"/>
          </a:xfrm>
          <a:prstGeom prst="rect">
            <a:avLst/>
          </a:prstGeom>
          <a:noFill/>
          <a:ln w="0">
            <a:noFill/>
          </a:ln>
        </p:spPr>
        <p:txBody>
          <a:bodyPr lIns="90000" rIns="90000" tIns="46800" bIns="46800" anchor="t">
            <a:normAutofit fontScale="95000"/>
          </a:bodyPr>
          <a:p>
            <a:pPr marL="343080" indent="-343080">
              <a:lnSpc>
                <a:spcPct val="80000"/>
              </a:lnSpc>
              <a:spcBef>
                <a:spcPts val="601"/>
              </a:spcBef>
              <a:tabLst>
                <a:tab algn="l" pos="0"/>
              </a:tabLst>
            </a:pPr>
            <a:r>
              <a:rPr b="0" lang="en-AU" sz="2400" spc="-1" strike="noStrike">
                <a:solidFill>
                  <a:srgbClr val="ff0000"/>
                </a:solidFill>
                <a:latin typeface="Arial"/>
              </a:rPr>
              <a:t>The path from start to end that takes the longest time is </a:t>
            </a:r>
            <a:r>
              <a:rPr b="1" lang="en-AU" sz="2400" spc="-1" strike="noStrike">
                <a:solidFill>
                  <a:srgbClr val="ff0000"/>
                </a:solidFill>
                <a:latin typeface="Arial"/>
              </a:rPr>
              <a:t>&lt;A&gt; 1,2,4,5</a:t>
            </a:r>
            <a:r>
              <a:rPr b="0" lang="en-AU" sz="2400" spc="-1" strike="noStrike">
                <a:solidFill>
                  <a:srgbClr val="ff0000"/>
                </a:solidFill>
                <a:latin typeface="Arial"/>
              </a:rPr>
              <a:t>.</a:t>
            </a:r>
            <a:endParaRPr b="0" lang="en-AU" sz="2400" spc="-1" strike="noStrike">
              <a:latin typeface="Arial"/>
            </a:endParaRPr>
          </a:p>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Can't be &lt;B&gt; because tasks 1 and 3 are concurrent.</a:t>
            </a:r>
            <a:endParaRPr b="0" lang="en-AU" sz="2400" spc="-1" strike="noStrike">
              <a:latin typeface="Arial"/>
            </a:endParaRPr>
          </a:p>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Can't be &lt;C&gt; because tasks 5 and 6 are concurrent. </a:t>
            </a:r>
            <a:endParaRPr b="0" lang="en-AU" sz="2400" spc="-1" strike="noStrike">
              <a:latin typeface="Arial"/>
            </a:endParaRPr>
          </a:p>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Can't be &lt;D&gt; because task 6 does not lead to the longest possible path. </a:t>
            </a:r>
            <a:endParaRPr b="0" lang="en-AU" sz="2400" spc="-1" strike="noStrike">
              <a:latin typeface="Arial"/>
            </a:endParaRPr>
          </a:p>
        </p:txBody>
      </p:sp>
      <p:pic>
        <p:nvPicPr>
          <p:cNvPr id="260" name="Picture 4" descr="S1-14"/>
          <p:cNvPicPr/>
          <p:nvPr/>
        </p:nvPicPr>
        <p:blipFill>
          <a:blip r:embed="rId1"/>
          <a:stretch/>
        </p:blipFill>
        <p:spPr>
          <a:xfrm>
            <a:off x="468360" y="1197000"/>
            <a:ext cx="8137080" cy="2619000"/>
          </a:xfrm>
          <a:prstGeom prst="rect">
            <a:avLst/>
          </a:prstGeom>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1A30360-12D8-40F1-A4E0-B4C74CDB00D9}"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62" name="PlaceHolder 1"/>
          <p:cNvSpPr>
            <a:spLocks noGrp="1"/>
          </p:cNvSpPr>
          <p:nvPr>
            <p:ph type="title"/>
          </p:nvPr>
        </p:nvSpPr>
        <p:spPr>
          <a:xfrm>
            <a:off x="457200" y="399960"/>
            <a:ext cx="8229240" cy="79668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2004 Exam – Q13</a:t>
            </a:r>
            <a:endParaRPr b="0" lang="en-AU" sz="4400" spc="-1" strike="noStrike">
              <a:latin typeface="Arial"/>
            </a:endParaRPr>
          </a:p>
        </p:txBody>
      </p:sp>
      <p:sp>
        <p:nvSpPr>
          <p:cNvPr id="263" name="PlaceHolder 2"/>
          <p:cNvSpPr>
            <a:spLocks noGrp="1"/>
          </p:cNvSpPr>
          <p:nvPr>
            <p:ph/>
          </p:nvPr>
        </p:nvSpPr>
        <p:spPr>
          <a:xfrm>
            <a:off x="457200" y="4003200"/>
            <a:ext cx="8229240" cy="1296720"/>
          </a:xfrm>
          <a:prstGeom prst="rect">
            <a:avLst/>
          </a:prstGeom>
          <a:noFill/>
          <a:ln w="0">
            <a:noFill/>
          </a:ln>
        </p:spPr>
        <p:txBody>
          <a:bodyPr lIns="90000" rIns="90000" tIns="46800" bIns="46800" anchor="t">
            <a:normAutofit/>
          </a:bodyPr>
          <a:p>
            <a:pPr marL="343080" indent="-343080">
              <a:lnSpc>
                <a:spcPct val="80000"/>
              </a:lnSpc>
              <a:spcBef>
                <a:spcPts val="799"/>
              </a:spcBef>
              <a:tabLst>
                <a:tab algn="l" pos="0"/>
              </a:tabLst>
            </a:pPr>
            <a:r>
              <a:rPr b="0" lang="en-AU" sz="3200" spc="-1" strike="noStrike">
                <a:solidFill>
                  <a:srgbClr val="000000"/>
                </a:solidFill>
                <a:latin typeface="Arial"/>
              </a:rPr>
              <a:t>In the table above how many tasks can run over time without affecting the completion date? 1,2,3 or 4? </a:t>
            </a:r>
            <a:endParaRPr b="0" lang="en-AU" sz="3200" spc="-1" strike="noStrike">
              <a:latin typeface="Arial"/>
            </a:endParaRPr>
          </a:p>
        </p:txBody>
      </p:sp>
      <p:pic>
        <p:nvPicPr>
          <p:cNvPr id="264" name="Picture 4" descr="S1-14"/>
          <p:cNvPicPr/>
          <p:nvPr/>
        </p:nvPicPr>
        <p:blipFill>
          <a:blip r:embed="rId1"/>
          <a:stretch/>
        </p:blipFill>
        <p:spPr>
          <a:xfrm>
            <a:off x="468360" y="1197000"/>
            <a:ext cx="8137080" cy="2619000"/>
          </a:xfrm>
          <a:prstGeom prst="rect">
            <a:avLst/>
          </a:prstGeom>
          <a:ln w="0">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45AF9E-3012-47C7-B5B3-846BBCD60EDA}"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66" name="PlaceHolder 1"/>
          <p:cNvSpPr>
            <a:spLocks noGrp="1"/>
          </p:cNvSpPr>
          <p:nvPr>
            <p:ph type="title"/>
          </p:nvPr>
        </p:nvSpPr>
        <p:spPr>
          <a:xfrm>
            <a:off x="457200" y="399960"/>
            <a:ext cx="8229240" cy="79668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2004 Exam – Q13</a:t>
            </a:r>
            <a:endParaRPr b="0" lang="en-AU" sz="4400" spc="-1" strike="noStrike">
              <a:latin typeface="Arial"/>
            </a:endParaRPr>
          </a:p>
        </p:txBody>
      </p:sp>
      <p:sp>
        <p:nvSpPr>
          <p:cNvPr id="267" name="PlaceHolder 2"/>
          <p:cNvSpPr>
            <a:spLocks noGrp="1"/>
          </p:cNvSpPr>
          <p:nvPr>
            <p:ph/>
          </p:nvPr>
        </p:nvSpPr>
        <p:spPr>
          <a:xfrm>
            <a:off x="457200" y="4220640"/>
            <a:ext cx="8229240" cy="2232000"/>
          </a:xfrm>
          <a:prstGeom prst="rect">
            <a:avLst/>
          </a:prstGeom>
          <a:noFill/>
          <a:ln w="0">
            <a:noFill/>
          </a:ln>
        </p:spPr>
        <p:txBody>
          <a:bodyPr lIns="90000" rIns="90000" tIns="46800" bIns="46800" anchor="t">
            <a:normAutofit/>
          </a:bodyPr>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Only tasks that are NOT on the critical path can possibly run over time without affecting the completion date.</a:t>
            </a:r>
            <a:endParaRPr b="0" lang="en-AU" sz="2400" spc="-1" strike="noStrike">
              <a:latin typeface="Arial"/>
            </a:endParaRPr>
          </a:p>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Rule out the 4 tasks on the critical path (1,2,4,5).</a:t>
            </a:r>
            <a:br/>
            <a:r>
              <a:rPr b="0" lang="en-AU" sz="2400" spc="-1" strike="noStrike">
                <a:solidFill>
                  <a:srgbClr val="ff0000"/>
                </a:solidFill>
                <a:latin typeface="Arial"/>
              </a:rPr>
              <a:t>This leaves 3 &amp; 6, so the answer </a:t>
            </a:r>
            <a:r>
              <a:rPr b="0" i="1" lang="en-AU" sz="2400" spc="-1" strike="noStrike">
                <a:solidFill>
                  <a:srgbClr val="ff0000"/>
                </a:solidFill>
                <a:latin typeface="Arial"/>
              </a:rPr>
              <a:t>must</a:t>
            </a:r>
            <a:r>
              <a:rPr b="0" lang="en-AU" sz="2400" spc="-1" strike="noStrike">
                <a:solidFill>
                  <a:srgbClr val="ff0000"/>
                </a:solidFill>
                <a:latin typeface="Arial"/>
              </a:rPr>
              <a:t> be 1 or 2 tasks.</a:t>
            </a:r>
            <a:endParaRPr b="0" lang="en-AU" sz="2400" spc="-1" strike="noStrike">
              <a:latin typeface="Arial"/>
            </a:endParaRPr>
          </a:p>
          <a:p>
            <a:pPr marL="343080" indent="-343080">
              <a:lnSpc>
                <a:spcPct val="80000"/>
              </a:lnSpc>
              <a:spcBef>
                <a:spcPts val="601"/>
              </a:spcBef>
              <a:buClr>
                <a:srgbClr val="ff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2400" spc="-1" strike="noStrike">
                <a:solidFill>
                  <a:srgbClr val="ff0000"/>
                </a:solidFill>
                <a:latin typeface="Arial"/>
              </a:rPr>
              <a:t>Task 3 can run over time by 5 days. Task 6 can run over time by 2 days.  So the answer is </a:t>
            </a:r>
            <a:r>
              <a:rPr b="1" lang="en-AU" sz="2400" spc="-1" strike="noStrike">
                <a:solidFill>
                  <a:srgbClr val="ff0000"/>
                </a:solidFill>
                <a:latin typeface="Arial"/>
              </a:rPr>
              <a:t>&lt;B&gt; two tasks</a:t>
            </a:r>
            <a:r>
              <a:rPr b="0" lang="en-AU" sz="2400" spc="-1" strike="noStrike">
                <a:solidFill>
                  <a:srgbClr val="ff0000"/>
                </a:solidFill>
                <a:latin typeface="Arial"/>
              </a:rPr>
              <a:t>. </a:t>
            </a:r>
            <a:endParaRPr b="0" lang="en-AU" sz="2400" spc="-1" strike="noStrike">
              <a:latin typeface="Arial"/>
            </a:endParaRPr>
          </a:p>
        </p:txBody>
      </p:sp>
      <p:pic>
        <p:nvPicPr>
          <p:cNvPr id="268" name="Picture 4" descr="S1-14"/>
          <p:cNvPicPr/>
          <p:nvPr/>
        </p:nvPicPr>
        <p:blipFill>
          <a:blip r:embed="rId1"/>
          <a:stretch/>
        </p:blipFill>
        <p:spPr>
          <a:xfrm>
            <a:off x="468360" y="1341360"/>
            <a:ext cx="8137080" cy="2619000"/>
          </a:xfrm>
          <a:prstGeom prst="rect">
            <a:avLst/>
          </a:prstGeom>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9" name="" descr=""/>
          <p:cNvPicPr/>
          <p:nvPr/>
        </p:nvPicPr>
        <p:blipFill>
          <a:blip r:embed="rId1"/>
          <a:stretch/>
        </p:blipFill>
        <p:spPr>
          <a:xfrm>
            <a:off x="360" y="0"/>
            <a:ext cx="9143280" cy="6857640"/>
          </a:xfrm>
          <a:prstGeom prst="rect">
            <a:avLst/>
          </a:prstGeom>
          <a:ln w="0">
            <a:noFill/>
          </a:ln>
        </p:spPr>
      </p:pic>
      <p:sp>
        <p:nvSpPr>
          <p:cNvPr id="270"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E4415F9-9E40-4CA9-8685-7100AF6ADE08}" type="slidenum">
              <a:rPr b="0" lang="en-AU" sz="1400" spc="-1" strike="noStrike">
                <a:solidFill>
                  <a:srgbClr val="000000"/>
                </a:solidFill>
                <a:latin typeface="Arial"/>
                <a:ea typeface="DejaVu Sans"/>
              </a:rPr>
              <a:t>&lt;number&gt;</a:t>
            </a:fld>
            <a:endParaRPr b="0" lang="en-AU" sz="1400" spc="-1" strike="noStrike">
              <a:latin typeface="Arial"/>
            </a:endParaRPr>
          </a:p>
        </p:txBody>
      </p:sp>
      <p:sp>
        <p:nvSpPr>
          <p:cNvPr id="271" name="PlaceHolder 1"/>
          <p:cNvSpPr>
            <a:spLocks noGrp="1"/>
          </p:cNvSpPr>
          <p:nvPr>
            <p:ph/>
          </p:nvPr>
        </p:nvSpPr>
        <p:spPr>
          <a:xfrm>
            <a:off x="50400" y="154080"/>
            <a:ext cx="8229240" cy="4525560"/>
          </a:xfrm>
          <a:prstGeom prst="rect">
            <a:avLst/>
          </a:prstGeom>
          <a:noFill/>
          <a:ln w="0">
            <a:noFill/>
          </a:ln>
        </p:spPr>
        <p:txBody>
          <a:bodyPr lIns="90000" rIns="90000" tIns="46800" bIns="46800" anchor="t">
            <a:normAutofit/>
          </a:bodyPr>
          <a:p>
            <a:pPr>
              <a:lnSpc>
                <a:spcPct val="100000"/>
              </a:lnSpc>
            </a:pPr>
            <a:r>
              <a:rPr b="0" i="1" lang="en-AU" sz="3200" spc="-1" strike="noStrike">
                <a:solidFill>
                  <a:srgbClr val="000000"/>
                </a:solidFill>
                <a:latin typeface="Arial"/>
              </a:rPr>
              <a:t>Applied Computing Slideshows</a:t>
            </a:r>
            <a:endParaRPr b="0" lang="en-AU" sz="3200" spc="-1" strike="noStrike">
              <a:latin typeface="Arial"/>
            </a:endParaRPr>
          </a:p>
          <a:p>
            <a:pPr>
              <a:lnSpc>
                <a:spcPct val="100000"/>
              </a:lnSpc>
            </a:pPr>
            <a:r>
              <a:rPr b="0" i="1" lang="en-AU" sz="3200" spc="-1" strike="noStrike">
                <a:solidFill>
                  <a:srgbClr val="000000"/>
                </a:solidFill>
                <a:latin typeface="Arial"/>
              </a:rPr>
              <a:t>by Mark Kelly</a:t>
            </a:r>
            <a:endParaRPr b="0" lang="en-AU" sz="3200" spc="-1" strike="noStrike">
              <a:latin typeface="Arial"/>
            </a:endParaRPr>
          </a:p>
          <a:p>
            <a:pPr>
              <a:lnSpc>
                <a:spcPct val="100000"/>
              </a:lnSpc>
            </a:pPr>
            <a:r>
              <a:rPr b="0" i="1" lang="en-AU" sz="3200" spc="-1" strike="noStrike">
                <a:solidFill>
                  <a:srgbClr val="000000"/>
                </a:solidFill>
                <a:latin typeface="Arial"/>
              </a:rPr>
              <a:t>vcedata.com</a:t>
            </a:r>
            <a:endParaRPr b="0" lang="en-AU" sz="3200" spc="-1" strike="noStrike">
              <a:latin typeface="Arial"/>
            </a:endParaRPr>
          </a:p>
          <a:p>
            <a:pPr>
              <a:lnSpc>
                <a:spcPct val="100000"/>
              </a:lnSpc>
            </a:pPr>
            <a:r>
              <a:rPr b="0" i="1" lang="en-AU" sz="3200" spc="-1" strike="noStrike">
                <a:solidFill>
                  <a:srgbClr val="000000"/>
                </a:solidFill>
                <a:latin typeface="Arial"/>
              </a:rPr>
              <a:t>mark@vcedata.com</a:t>
            </a:r>
            <a:endParaRPr b="0" lang="en-AU" sz="32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
        <p:nvSpPr>
          <p:cNvPr id="272" name="TextBox 3"/>
          <p:cNvSpPr/>
          <p:nvPr/>
        </p:nvSpPr>
        <p:spPr>
          <a:xfrm>
            <a:off x="102600" y="2678400"/>
            <a:ext cx="313704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These slideshows may be freely used, modified or distributed by teachers and students anywhere on the planet (but not elsewhere).</a:t>
            </a:r>
            <a:endParaRPr b="0" lang="en-AU"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may NOT be sold.  </a:t>
            </a:r>
            <a:endParaRPr b="0" lang="en-AU"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1800" spc="-1" strike="noStrike">
                <a:solidFill>
                  <a:srgbClr val="000000"/>
                </a:solidFill>
                <a:latin typeface="Calibri"/>
                <a:ea typeface="DejaVu Sans"/>
              </a:rPr>
              <a:t>They must NOT be redistributed if you modify them.</a:t>
            </a:r>
            <a:endParaRPr b="0" lang="en-AU" sz="1800" spc="-1" strike="noStrike">
              <a:latin typeface="Arial"/>
            </a:endParaRPr>
          </a:p>
        </p:txBody>
      </p:sp>
      <p:sp>
        <p:nvSpPr>
          <p:cNvPr id="273" name=""/>
          <p:cNvSpPr/>
          <p:nvPr/>
        </p:nvSpPr>
        <p:spPr>
          <a:xfrm>
            <a:off x="0" y="0"/>
            <a:ext cx="360" cy="360"/>
          </a:xfrm>
          <a:prstGeom prst="line">
            <a:avLst/>
          </a:prstGeom>
          <a:ln w="0">
            <a:solidFill>
              <a:srgbClr val="3465a4"/>
            </a:solidFill>
          </a:ln>
        </p:spPr>
        <p:style>
          <a:lnRef idx="0"/>
          <a:fillRef idx="0"/>
          <a:effectRef idx="0"/>
          <a:fontRef idx="minor"/>
        </p:style>
      </p:sp>
      <p:sp>
        <p:nvSpPr>
          <p:cNvPr id="274" name=""/>
          <p:cNvSpPr/>
          <p:nvPr/>
        </p:nvSpPr>
        <p:spPr>
          <a:xfrm>
            <a:off x="2700000" y="1080000"/>
            <a:ext cx="2340000" cy="900000"/>
          </a:xfrm>
          <a:prstGeom prst="line">
            <a:avLst/>
          </a:prstGeom>
          <a:ln cap="rnd" w="57240">
            <a:solidFill>
              <a:srgbClr val="ff0000"/>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DB70EEA-9BC3-4CBE-A0A1-1D650C23B555}"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66"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Gantt Basics</a:t>
            </a:r>
            <a:endParaRPr b="0" lang="en-AU" sz="4400" spc="-1" strike="noStrike">
              <a:latin typeface="Arial"/>
            </a:endParaRPr>
          </a:p>
        </p:txBody>
      </p:sp>
      <p:sp>
        <p:nvSpPr>
          <p:cNvPr id="67" name="PlaceHolder 2"/>
          <p:cNvSpPr>
            <a:spLocks noGrp="1"/>
          </p:cNvSpPr>
          <p:nvPr>
            <p:ph/>
          </p:nvPr>
        </p:nvSpPr>
        <p:spPr>
          <a:xfrm>
            <a:off x="457200" y="1600200"/>
            <a:ext cx="8229240" cy="4525560"/>
          </a:xfrm>
          <a:prstGeom prst="rect">
            <a:avLst/>
          </a:prstGeom>
          <a:noFill/>
          <a:ln w="0">
            <a:noFill/>
          </a:ln>
        </p:spPr>
        <p:txBody>
          <a:bodyPr lIns="90000" rIns="90000" tIns="46800" bIns="468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Basically, a timeline with tasks that can be connected to each other</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Note the spelling!</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It is not all-capitals!</a:t>
            </a:r>
            <a:endParaRPr b="0" lang="en-AU" sz="3200" spc="-1" strike="noStrike">
              <a:latin typeface="Arial"/>
            </a:endParaRPr>
          </a:p>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Can be created with simple tools like Excel, but specialised tools like Microsoft Project make life easier</a:t>
            </a:r>
            <a:endParaRPr b="0" lang="en-AU" sz="3200" spc="-1" strike="noStrike">
              <a:latin typeface="Arial"/>
            </a:endParaRPr>
          </a:p>
          <a:p>
            <a:pPr marL="343080" indent="-343080">
              <a:lnSpc>
                <a:spcPct val="100000"/>
              </a:lnSpc>
              <a:spcBef>
                <a:spcPts val="799"/>
              </a:spcBef>
              <a:tabLst>
                <a:tab algn="l" pos="0"/>
              </a:tabLst>
            </a:pPr>
            <a:endParaRPr b="0" lang="en-AU" sz="32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AU"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A3835B6-8BC3-4787-99FF-A2D913D32D45}"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69"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Making a Gantt chart</a:t>
            </a:r>
            <a:endParaRPr b="0" lang="en-AU" sz="4400" spc="-1" strike="noStrike">
              <a:latin typeface="Arial"/>
            </a:endParaRPr>
          </a:p>
        </p:txBody>
      </p:sp>
      <p:sp>
        <p:nvSpPr>
          <p:cNvPr id="70" name="PlaceHolder 2"/>
          <p:cNvSpPr>
            <a:spLocks noGrp="1"/>
          </p:cNvSpPr>
          <p:nvPr>
            <p:ph/>
          </p:nvPr>
        </p:nvSpPr>
        <p:spPr>
          <a:xfrm>
            <a:off x="457200" y="1600200"/>
            <a:ext cx="8229240" cy="604440"/>
          </a:xfrm>
          <a:prstGeom prst="rect">
            <a:avLst/>
          </a:prstGeom>
          <a:noFill/>
          <a:ln w="0">
            <a:noFill/>
          </a:ln>
        </p:spPr>
        <p:txBody>
          <a:bodyPr lIns="90000" rIns="90000" tIns="46800" bIns="468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Step 1 – list the tasks in the project</a:t>
            </a:r>
            <a:endParaRPr b="0" lang="en-AU" sz="3200" spc="-1" strike="noStrike">
              <a:latin typeface="Arial"/>
            </a:endParaRPr>
          </a:p>
        </p:txBody>
      </p:sp>
      <p:pic>
        <p:nvPicPr>
          <p:cNvPr id="71" name="Picture 4" descr="Snap000"/>
          <p:cNvPicPr/>
          <p:nvPr/>
        </p:nvPicPr>
        <p:blipFill>
          <a:blip r:embed="rId1"/>
          <a:stretch/>
        </p:blipFill>
        <p:spPr>
          <a:xfrm>
            <a:off x="900000" y="2220840"/>
            <a:ext cx="6857640" cy="3584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68B806-5694-4BDB-81DA-9B1FFA829223}"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73"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Making a Gantt chart</a:t>
            </a:r>
            <a:endParaRPr b="0" lang="en-AU" sz="4400" spc="-1" strike="noStrike">
              <a:latin typeface="Arial"/>
            </a:endParaRPr>
          </a:p>
        </p:txBody>
      </p:sp>
      <p:sp>
        <p:nvSpPr>
          <p:cNvPr id="74" name="PlaceHolder 2"/>
          <p:cNvSpPr>
            <a:spLocks noGrp="1"/>
          </p:cNvSpPr>
          <p:nvPr>
            <p:ph/>
          </p:nvPr>
        </p:nvSpPr>
        <p:spPr>
          <a:xfrm>
            <a:off x="457200" y="1600200"/>
            <a:ext cx="8229240" cy="604440"/>
          </a:xfrm>
          <a:prstGeom prst="rect">
            <a:avLst/>
          </a:prstGeom>
          <a:noFill/>
          <a:ln w="0">
            <a:noFill/>
          </a:ln>
        </p:spPr>
        <p:txBody>
          <a:bodyPr lIns="90000" rIns="90000" tIns="46800" bIns="46800" anchor="t">
            <a:normAutofit/>
          </a:bodyPr>
          <a:p>
            <a:pPr marL="343080" indent="-343080">
              <a:lnSpc>
                <a:spcPct val="10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Step 2 – add task durations</a:t>
            </a:r>
            <a:endParaRPr b="0" lang="en-AU" sz="3200" spc="-1" strike="noStrike">
              <a:latin typeface="Arial"/>
            </a:endParaRPr>
          </a:p>
        </p:txBody>
      </p:sp>
      <p:pic>
        <p:nvPicPr>
          <p:cNvPr id="75" name="Picture 5" descr="Snap001"/>
          <p:cNvPicPr/>
          <p:nvPr/>
        </p:nvPicPr>
        <p:blipFill>
          <a:blip r:embed="rId1"/>
          <a:stretch/>
        </p:blipFill>
        <p:spPr>
          <a:xfrm>
            <a:off x="1908000" y="2489040"/>
            <a:ext cx="5028840" cy="23796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Slide Number Placeholder 5"/>
          <p:cNvSpPr/>
          <p:nvPr/>
        </p:nvSpPr>
        <p:spPr>
          <a:xfrm>
            <a:off x="7380360" y="6237360"/>
            <a:ext cx="1306080" cy="475920"/>
          </a:xfrm>
          <a:custGeom>
            <a:avLst/>
            <a:gdLst/>
            <a:ahLst/>
            <a:rect l="l" t="t" r="r" b="b"/>
            <a:pathLst>
              <a:path w="21600" h="21600">
                <a:moveTo>
                  <a:pt x="0" y="0"/>
                </a:moveTo>
                <a:lnTo>
                  <a:pt x="21600" y="0"/>
                </a:lnTo>
                <a:lnTo>
                  <a:pt x="21600" y="21600"/>
                </a:lnTo>
                <a:lnTo>
                  <a:pt x="0" y="21600"/>
                </a:lnTo>
                <a:lnTo>
                  <a:pt x="0" y="0"/>
                </a:lnTo>
                <a:close/>
              </a:path>
            </a:pathLst>
          </a:custGeom>
          <a:noFill/>
          <a:ln w="0">
            <a:noFill/>
          </a:ln>
        </p:spPr>
        <p:style>
          <a:lnRef idx="0"/>
          <a:fillRef idx="0"/>
          <a:effectRef idx="0"/>
          <a:fontRef idx="minor"/>
        </p:style>
        <p:txBody>
          <a:bodyPr lIns="90000" rIns="90000" tIns="46800" bIns="46800" anchor="t">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324457-7DB7-4940-B050-287DA81B823E}" type="slidenum">
              <a:rPr b="0" lang="en-AU" sz="1400" spc="-1" strike="noStrike">
                <a:solidFill>
                  <a:srgbClr val="000000"/>
                </a:solidFill>
                <a:latin typeface="Arial"/>
                <a:ea typeface="DejaVu Sans"/>
              </a:rPr>
              <a:t>1</a:t>
            </a:fld>
            <a:endParaRPr b="0" lang="en-AU" sz="1400" spc="-1" strike="noStrike">
              <a:latin typeface="Arial"/>
            </a:endParaRPr>
          </a:p>
        </p:txBody>
      </p:sp>
      <p:sp>
        <p:nvSpPr>
          <p:cNvPr id="77" name="PlaceHolder 1"/>
          <p:cNvSpPr>
            <a:spLocks noGrp="1"/>
          </p:cNvSpPr>
          <p:nvPr>
            <p:ph type="title"/>
          </p:nvPr>
        </p:nvSpPr>
        <p:spPr>
          <a:xfrm>
            <a:off x="457200" y="274320"/>
            <a:ext cx="8229240" cy="1142640"/>
          </a:xfrm>
          <a:prstGeom prst="rect">
            <a:avLst/>
          </a:prstGeom>
          <a:noFill/>
          <a:ln w="0">
            <a:noFill/>
          </a:ln>
        </p:spPr>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AU" sz="4400" spc="-1" strike="noStrike">
                <a:solidFill>
                  <a:srgbClr val="000000"/>
                </a:solidFill>
                <a:latin typeface="Arial"/>
              </a:rPr>
              <a:t>Making a Gantt chart</a:t>
            </a:r>
            <a:endParaRPr b="0" lang="en-AU" sz="4400" spc="-1" strike="noStrike">
              <a:latin typeface="Arial"/>
            </a:endParaRPr>
          </a:p>
        </p:txBody>
      </p:sp>
      <p:sp>
        <p:nvSpPr>
          <p:cNvPr id="78" name="PlaceHolder 2"/>
          <p:cNvSpPr>
            <a:spLocks noGrp="1"/>
          </p:cNvSpPr>
          <p:nvPr>
            <p:ph/>
          </p:nvPr>
        </p:nvSpPr>
        <p:spPr>
          <a:xfrm>
            <a:off x="457200" y="1341360"/>
            <a:ext cx="8229240" cy="1007640"/>
          </a:xfrm>
          <a:prstGeom prst="rect">
            <a:avLst/>
          </a:prstGeom>
          <a:noFill/>
          <a:ln w="0">
            <a:noFill/>
          </a:ln>
        </p:spPr>
        <p:txBody>
          <a:bodyPr lIns="90000" rIns="90000" tIns="46800" bIns="46800" anchor="t">
            <a:normAutofit/>
          </a:bodyPr>
          <a:p>
            <a:pPr marL="343080" indent="-343080">
              <a:lnSpc>
                <a:spcPct val="8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AU" sz="3200" spc="-1" strike="noStrike">
                <a:solidFill>
                  <a:srgbClr val="000000"/>
                </a:solidFill>
                <a:latin typeface="Arial"/>
              </a:rPr>
              <a:t>Step 3 – add </a:t>
            </a:r>
            <a:r>
              <a:rPr b="0" i="1" lang="en-AU" sz="3200" spc="-1" strike="noStrike">
                <a:solidFill>
                  <a:srgbClr val="000000"/>
                </a:solidFill>
                <a:latin typeface="Arial"/>
              </a:rPr>
              <a:t>dependencies </a:t>
            </a:r>
            <a:r>
              <a:rPr b="0" lang="en-AU" sz="3200" spc="-1" strike="noStrike">
                <a:solidFill>
                  <a:srgbClr val="000000"/>
                </a:solidFill>
                <a:latin typeface="Arial"/>
              </a:rPr>
              <a:t>(which tasks cannot start before another task finishes)</a:t>
            </a:r>
            <a:endParaRPr b="0" lang="en-AU" sz="3200" spc="-1" strike="noStrike">
              <a:latin typeface="Arial"/>
            </a:endParaRPr>
          </a:p>
        </p:txBody>
      </p:sp>
      <p:pic>
        <p:nvPicPr>
          <p:cNvPr id="79" name="Picture 8" descr="Snap004"/>
          <p:cNvPicPr/>
          <p:nvPr/>
        </p:nvPicPr>
        <p:blipFill>
          <a:blip r:embed="rId1"/>
          <a:stretch/>
        </p:blipFill>
        <p:spPr>
          <a:xfrm>
            <a:off x="992160" y="2614680"/>
            <a:ext cx="7159320" cy="2109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960</TotalTime>
  <Application>LibreOffice/7.2.2.2$Windows_X86_64 LibreOffice_project/02b2acce88a210515b4a5bb2e46cbfb63fe97d56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2005-08-24T12:18:09Z</dcterms:created>
  <dc:creator>KEL</dc:creator>
  <dc:description/>
  <dc:language>en-AU</dc:language>
  <cp:lastModifiedBy>Mark Kelly</cp:lastModifiedBy>
  <dcterms:modified xsi:type="dcterms:W3CDTF">2022-01-22T12:36:17Z</dcterms:modified>
  <cp:revision>20</cp:revision>
  <dc:subject/>
  <dc:title>Gantt and PERT</dc:title>
</cp:coreProperties>
</file>

<file path=docProps/custom.xml><?xml version="1.0" encoding="utf-8"?>
<Properties xmlns="http://schemas.openxmlformats.org/officeDocument/2006/custom-properties" xmlns:vt="http://schemas.openxmlformats.org/officeDocument/2006/docPropsVTypes"/>
</file>