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 descr=""/>
          <p:cNvPicPr/>
          <p:nvPr/>
        </p:nvPicPr>
        <p:blipFill>
          <a:blip r:embed="rId1"/>
          <a:stretch/>
        </p:blipFill>
        <p:spPr>
          <a:xfrm>
            <a:off x="4714920" y="2714760"/>
            <a:ext cx="3523680" cy="377136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4240" y="213840"/>
            <a:ext cx="7772040" cy="91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540000" y="2268000"/>
            <a:ext cx="77720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700" spc="-1" strike="noStrike">
                <a:solidFill>
                  <a:srgbClr val="c9211e"/>
                </a:solidFill>
                <a:latin typeface="Calibri"/>
                <a:ea typeface="DejaVu Sans"/>
              </a:rPr>
              <a:t>Project Management </a:t>
            </a:r>
            <a:endParaRPr b="0" lang="en-AU" sz="47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700" spc="-1" strike="noStrike">
                <a:solidFill>
                  <a:srgbClr val="c9211e"/>
                </a:solidFill>
                <a:latin typeface="Calibri"/>
                <a:ea typeface="DejaVu Sans"/>
              </a:rPr>
              <a:t> </a:t>
            </a:r>
            <a:endParaRPr b="0" lang="en-AU" sz="47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700" spc="-1" strike="noStrike">
                <a:solidFill>
                  <a:srgbClr val="c9211e"/>
                </a:solidFill>
                <a:latin typeface="Calibri"/>
                <a:ea typeface="DejaVu Sans"/>
              </a:rPr>
              <a:t>Overview</a:t>
            </a:r>
            <a:endParaRPr b="0" lang="en-AU" sz="4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Sample WBS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2" name=""/>
          <p:cNvGraphicFramePr/>
          <p:nvPr/>
        </p:nvGraphicFramePr>
        <p:xfrm>
          <a:off x="1428840" y="1428840"/>
          <a:ext cx="6095520" cy="4029840"/>
        </p:xfrm>
        <a:graphic>
          <a:graphicData uri="http://schemas.openxmlformats.org/drawingml/2006/table">
            <a:tbl>
              <a:tblPr/>
              <a:tblGrid>
                <a:gridCol w="3047760"/>
                <a:gridCol w="3048120"/>
              </a:tblGrid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WBS number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Task Description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8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initiation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Draft project plan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8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Analysis phase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Plan user interviews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Schedule users interviews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8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Examination and test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8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 implementation review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</a:tbl>
          </a:graphicData>
        </a:graphic>
      </p:graphicFrame>
      <p:sp>
        <p:nvSpPr>
          <p:cNvPr id="63" name="TextBox 4"/>
          <p:cNvSpPr/>
          <p:nvPr/>
        </p:nvSpPr>
        <p:spPr>
          <a:xfrm>
            <a:off x="714240" y="5643720"/>
            <a:ext cx="785808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558ed5"/>
                </a:solidFill>
                <a:latin typeface="Arial"/>
                <a:ea typeface="DejaVu Sans"/>
              </a:rPr>
              <a:t>Note how large tasks (e.g. 1 and 2) can be subdivided into subtasks (e.g. 2.1, 2.2).  Later, large tasks can be collapsed or expanded to hide or show their subtasks.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78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scheduling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tasks, resources, people and time</a:t>
            </a:r>
            <a:br/>
            <a:endParaRPr b="0" lang="en-AU" sz="44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57200" y="1844280"/>
            <a:ext cx="8229240" cy="42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Gantt chart (you need to know this in 2022)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PERT chart*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Critical Path Management Software*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* You do not need to know how to use these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78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monitoring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tasks, resources, people and time</a:t>
            </a:r>
            <a:br/>
            <a:endParaRPr b="0" lang="en-AU" sz="44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57200" y="1844280"/>
            <a:ext cx="8229240" cy="42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Gantt and PERT chart are modified as necessary as the project proceeds so they accurately reflect real events and progress.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Milestones are major progress landmarks.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Milestones tell you whether the project is running on time.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Gantt, PERT Charts 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85840" y="1483920"/>
            <a:ext cx="8571960" cy="42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000"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Plan necessary tasks in advance.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Monitor progress of a project.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Are used to make predictions.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PERT clearly shows where potential bottlenecks or wasted time/resources are likely.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Gantt clearly shows task dependencies and timing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457200" y="1599840"/>
            <a:ext cx="822924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0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Arial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Arial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Arial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Project management overview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identifying tasks, resources, people and time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scheduling tasks, resources, people and time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monitoring tasks, resources, people and time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Project?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 series of tasks worked on by several people within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constraints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of time, money and resources, to achieve a significant goal.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Projects are ‘one-off’, unique events – they’re not carried out as a matter of habit (e.g. printing pay cheques)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Typically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600200"/>
            <a:ext cx="8229240" cy="38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Projects are large, exensive, time-consuming, resource-hogging, disruptive undertakings.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Big risks of loss, waste or damage if projects are mishandled.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Project Manager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Projects need to be managed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Project Manager organises money, time and resources (equipment, personnel) to ensure project tasks start and finish on time and are not wasteful. 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Projects should finish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On time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Within budget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Project Management Tools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7200" y="1501560"/>
            <a:ext cx="8229240" cy="17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Gantt chart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PERT chart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(not examinable)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53" name="Picture 2" descr="D:\sites\mckinnon\vceit\ganttpert\gantt-tute\gantt.gif"/>
          <p:cNvPicPr/>
          <p:nvPr/>
        </p:nvPicPr>
        <p:blipFill>
          <a:blip r:embed="rId1"/>
          <a:stretch/>
        </p:blipFill>
        <p:spPr>
          <a:xfrm>
            <a:off x="285840" y="4214880"/>
            <a:ext cx="4357080" cy="170136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3" descr="D:\sites\mckinnon\vceit\ganttpert\buffalo\buffalo-pert.gif"/>
          <p:cNvPicPr/>
          <p:nvPr/>
        </p:nvPicPr>
        <p:blipFill>
          <a:blip r:embed="rId2"/>
          <a:stretch/>
        </p:blipFill>
        <p:spPr>
          <a:xfrm>
            <a:off x="4692600" y="4572000"/>
            <a:ext cx="4379760" cy="109332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5"/>
          <p:cNvSpPr/>
          <p:nvPr/>
        </p:nvSpPr>
        <p:spPr>
          <a:xfrm>
            <a:off x="2007000" y="6000840"/>
            <a:ext cx="131112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Gantt chart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6221520" y="5929200"/>
            <a:ext cx="135468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PERT chart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WBS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56840" y="1599840"/>
            <a:ext cx="7829280" cy="32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ork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B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reakdown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tructure is a good way of beginning a Gantt (or PERT) chart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a WBS all the tasks (and subtasks) in the project are identified and put in order of execution.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Ensures necessary jobs are not forgotten!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78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identifying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tasks, resources, people and time</a:t>
            </a:r>
            <a:br/>
            <a:endParaRPr b="0" lang="en-AU" sz="44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57200" y="1844280"/>
            <a:ext cx="8229240" cy="42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WBS – work breakdown structure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List the tasks and subtasks that need to be done from start to finish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leave things out!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2022-01-25T09:38:41Z</dcterms:modified>
  <cp:revision>20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